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7" r:id="rId1"/>
  </p:sldMasterIdLst>
  <p:notesMasterIdLst>
    <p:notesMasterId r:id="rId22"/>
  </p:notesMasterIdLst>
  <p:sldIdLst>
    <p:sldId id="347" r:id="rId2"/>
    <p:sldId id="348" r:id="rId3"/>
    <p:sldId id="349" r:id="rId4"/>
    <p:sldId id="350" r:id="rId5"/>
    <p:sldId id="353" r:id="rId6"/>
    <p:sldId id="354" r:id="rId7"/>
    <p:sldId id="352" r:id="rId8"/>
    <p:sldId id="351" r:id="rId9"/>
    <p:sldId id="355" r:id="rId10"/>
    <p:sldId id="361" r:id="rId11"/>
    <p:sldId id="360" r:id="rId12"/>
    <p:sldId id="359" r:id="rId13"/>
    <p:sldId id="358" r:id="rId14"/>
    <p:sldId id="363" r:id="rId15"/>
    <p:sldId id="369" r:id="rId16"/>
    <p:sldId id="364" r:id="rId17"/>
    <p:sldId id="356" r:id="rId18"/>
    <p:sldId id="368" r:id="rId19"/>
    <p:sldId id="366" r:id="rId20"/>
    <p:sldId id="370" r:id="rId21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A97D6"/>
    <a:srgbClr val="6666FF"/>
    <a:srgbClr val="C4DCF8"/>
    <a:srgbClr val="D6EDBD"/>
    <a:srgbClr val="CCFFFF"/>
    <a:srgbClr val="C9E7A7"/>
    <a:srgbClr val="88A945"/>
    <a:srgbClr val="003399"/>
    <a:srgbClr val="2DC8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664" autoAdjust="0"/>
    <p:restoredTop sz="99398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9525">
          <a:noFill/>
        </a:ln>
      </c:spPr>
    </c:floor>
    <c:plotArea>
      <c:layout>
        <c:manualLayout>
          <c:layoutTarget val="inner"/>
          <c:xMode val="edge"/>
          <c:yMode val="edge"/>
          <c:x val="9.8555183937500485E-2"/>
          <c:y val="7.3865414311055533E-2"/>
          <c:w val="0.90074177034482295"/>
          <c:h val="0.85020590581146027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
</c:v>
                </c:pt>
                <c:pt idx="1">
                  <c:v>2020 год
</c:v>
                </c:pt>
                <c:pt idx="2">
                  <c:v>2021 год
</c:v>
                </c:pt>
                <c:pt idx="3">
                  <c:v>2022 год
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672429.9</c:v>
                </c:pt>
                <c:pt idx="1">
                  <c:v>721920.8</c:v>
                </c:pt>
                <c:pt idx="2">
                  <c:v>752644.8</c:v>
                </c:pt>
                <c:pt idx="3">
                  <c:v>791848.3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9.9153477188505091E-5"/>
                  <c:y val="-7.3508603865818332E-3"/>
                </c:manualLayout>
              </c:layout>
              <c:showVal val="1"/>
            </c:dLbl>
            <c:dLbl>
              <c:idx val="1"/>
              <c:layout>
                <c:manualLayout>
                  <c:x val="1.5045654864451901E-3"/>
                  <c:y val="-3.3277224962425835E-3"/>
                </c:manualLayout>
              </c:layout>
              <c:showVal val="1"/>
            </c:dLbl>
            <c:dLbl>
              <c:idx val="2"/>
              <c:layout>
                <c:manualLayout>
                  <c:x val="-1.2897698399910822E-3"/>
                  <c:y val="-3.3277224962425835E-3"/>
                </c:manualLayout>
              </c:layout>
              <c:showVal val="1"/>
            </c:dLbl>
            <c:dLbl>
              <c:idx val="3"/>
              <c:layout>
                <c:manualLayout>
                  <c:x val="1.7160018113229116E-3"/>
                  <c:y val="6.0924718283796627E-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
</c:v>
                </c:pt>
                <c:pt idx="1">
                  <c:v>2020 год
</c:v>
                </c:pt>
                <c:pt idx="2">
                  <c:v>2021 год
</c:v>
                </c:pt>
                <c:pt idx="3">
                  <c:v>2022 год
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98023.9</c:v>
                </c:pt>
                <c:pt idx="1">
                  <c:v>39406.300000000003</c:v>
                </c:pt>
                <c:pt idx="2">
                  <c:v>39592.699999999997</c:v>
                </c:pt>
                <c:pt idx="3">
                  <c:v>39270.9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8.4452834904752867E-3"/>
                  <c:y val="-6.0899194731939353E-4"/>
                </c:manualLayout>
              </c:layout>
              <c:showVal val="1"/>
            </c:dLbl>
            <c:dLbl>
              <c:idx val="1"/>
              <c:layout>
                <c:manualLayout>
                  <c:x val="1.734221693302513E-4"/>
                  <c:y val="3.2412358503809673E-3"/>
                </c:manualLayout>
              </c:layout>
              <c:showVal val="1"/>
            </c:dLbl>
            <c:dLbl>
              <c:idx val="2"/>
              <c:layout>
                <c:manualLayout>
                  <c:x val="1.7362214364466213E-3"/>
                  <c:y val="-3.3277606911778007E-3"/>
                </c:manualLayout>
              </c:layout>
              <c:showVal val="1"/>
            </c:dLbl>
            <c:dLbl>
              <c:idx val="3"/>
              <c:layout>
                <c:manualLayout>
                  <c:x val="-2.2657089822685052E-3"/>
                  <c:y val="6.0899194731939353E-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
</c:v>
                </c:pt>
                <c:pt idx="1">
                  <c:v>2020 год
</c:v>
                </c:pt>
                <c:pt idx="2">
                  <c:v>2021 год
</c:v>
                </c:pt>
                <c:pt idx="3">
                  <c:v>2022 год
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1117872.3</c:v>
                </c:pt>
                <c:pt idx="1">
                  <c:v>1150063.1000000001</c:v>
                </c:pt>
                <c:pt idx="2">
                  <c:v>1155172.5</c:v>
                </c:pt>
                <c:pt idx="3">
                  <c:v>1190149.5</c:v>
                </c:pt>
              </c:numCache>
            </c:numRef>
          </c:val>
        </c:ser>
        <c:dLbls>
          <c:showVal val="1"/>
        </c:dLbls>
        <c:gapWidth val="75"/>
        <c:shape val="box"/>
        <c:axId val="161319552"/>
        <c:axId val="127213952"/>
        <c:axId val="0"/>
      </c:bar3DChart>
      <c:catAx>
        <c:axId val="16131955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16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213952"/>
        <c:crosses val="autoZero"/>
        <c:auto val="1"/>
        <c:lblAlgn val="ctr"/>
        <c:lblOffset val="100"/>
      </c:catAx>
      <c:valAx>
        <c:axId val="127213952"/>
        <c:scaling>
          <c:orientation val="minMax"/>
        </c:scaling>
        <c:delete val="1"/>
        <c:axPos val="b"/>
        <c:numFmt formatCode="#,##0.0" sourceLinked="1"/>
        <c:tickLblPos val="nextTo"/>
        <c:crossAx val="161319552"/>
        <c:crosses val="autoZero"/>
        <c:crossBetween val="between"/>
      </c:valAx>
      <c:spPr>
        <a:noFill/>
        <a:ln w="24819">
          <a:noFill/>
        </a:ln>
      </c:spPr>
    </c:plotArea>
    <c:legend>
      <c:legendPos val="b"/>
      <c:layout>
        <c:manualLayout>
          <c:xMode val="edge"/>
          <c:yMode val="edge"/>
          <c:x val="0.1351106457881632"/>
          <c:y val="1.5660485713191931E-2"/>
          <c:w val="0.86401171907108465"/>
          <c:h val="0.1102723506195142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75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муниципальной собственности </a:t>
            </a:r>
          </a:p>
          <a:p>
            <a:pPr>
              <a:defRPr/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200062083033109"/>
          <c:y val="0.11867872465224839"/>
        </c:manualLayout>
      </c:layout>
    </c:title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36778198936277096"/>
          <c:w val="1"/>
          <c:h val="0.4644525459224754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5.1822633096641939E-3"/>
                  <c:y val="-1.8059999058847635E-2"/>
                </c:manualLayout>
              </c:layout>
              <c:showVal val="1"/>
            </c:dLbl>
            <c:dLbl>
              <c:idx val="2"/>
              <c:layout>
                <c:manualLayout>
                  <c:x val="2.490930100410541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3377073580225878E-2"/>
                  <c:y val="-5.878976410028517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23622.9</c:v>
                </c:pt>
                <c:pt idx="1">
                  <c:v>25130.1</c:v>
                </c:pt>
                <c:pt idx="2">
                  <c:v>25173.1</c:v>
                </c:pt>
                <c:pt idx="3">
                  <c:v>25216.1</c:v>
                </c:pt>
              </c:numCache>
            </c:numRef>
          </c:val>
        </c:ser>
        <c:shape val="box"/>
        <c:axId val="170530304"/>
        <c:axId val="170531840"/>
        <c:axId val="0"/>
      </c:bar3DChart>
      <c:catAx>
        <c:axId val="17053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3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531840"/>
        <c:crosses val="autoZero"/>
        <c:auto val="1"/>
        <c:lblAlgn val="ctr"/>
        <c:lblOffset val="100"/>
      </c:catAx>
      <c:valAx>
        <c:axId val="170531840"/>
        <c:scaling>
          <c:orientation val="minMax"/>
        </c:scaling>
        <c:delete val="1"/>
        <c:axPos val="l"/>
        <c:numFmt formatCode="#,##0.0" sourceLinked="1"/>
        <c:tickLblPos val="none"/>
        <c:crossAx val="170530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Штрафы, санкции, </a:t>
            </a:r>
          </a:p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возмещение ущерба</a:t>
            </a:r>
          </a:p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8224521029890735"/>
          <c:y val="0.22791863268920329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2.1164315076102655E-2"/>
          <c:y val="0.25543648751185388"/>
          <c:w val="0.91322732066033951"/>
          <c:h val="0.5618050724996619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A97D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398490065977962E-2"/>
                  <c:y val="-2.1130390275663113E-2"/>
                </c:manualLayout>
              </c:layout>
              <c:showVal val="1"/>
            </c:dLbl>
            <c:dLbl>
              <c:idx val="1"/>
              <c:layout>
                <c:manualLayout>
                  <c:x val="1.9611644596246629E-2"/>
                  <c:y val="-3.5018351936518657E-2"/>
                </c:manualLayout>
              </c:layout>
              <c:showVal val="1"/>
            </c:dLbl>
            <c:dLbl>
              <c:idx val="2"/>
              <c:layout>
                <c:manualLayout>
                  <c:x val="3.2875360452420399E-2"/>
                  <c:y val="-3.5018351936518657E-2"/>
                </c:manualLayout>
              </c:layout>
              <c:showVal val="1"/>
            </c:dLbl>
            <c:dLbl>
              <c:idx val="3"/>
              <c:layout>
                <c:manualLayout>
                  <c:x val="5.8555204046399321E-2"/>
                  <c:y val="-3.501835193651865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7650.7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</c:numCache>
            </c:numRef>
          </c:val>
        </c:ser>
        <c:shape val="box"/>
        <c:axId val="170662912"/>
        <c:axId val="170664704"/>
        <c:axId val="0"/>
      </c:bar3DChart>
      <c:catAx>
        <c:axId val="170662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664704"/>
        <c:crosses val="autoZero"/>
        <c:auto val="1"/>
        <c:lblAlgn val="ctr"/>
        <c:lblOffset val="100"/>
      </c:catAx>
      <c:valAx>
        <c:axId val="170664704"/>
        <c:scaling>
          <c:orientation val="minMax"/>
        </c:scaling>
        <c:delete val="1"/>
        <c:axPos val="l"/>
        <c:numFmt formatCode="#,##0.0" sourceLinked="1"/>
        <c:tickLblPos val="none"/>
        <c:crossAx val="170662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Платежи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при пользовании природными ресурсами 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(тыс. руб.)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296274525127969"/>
          <c:y val="7.918245853648517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3.6548499832427708E-2"/>
          <c:y val="0.23540039037428873"/>
          <c:w val="0.92081378713022499"/>
          <c:h val="0.543179929392279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5857.5</c:v>
                </c:pt>
                <c:pt idx="1">
                  <c:v>3183.4</c:v>
                </c:pt>
                <c:pt idx="2">
                  <c:v>3228.8</c:v>
                </c:pt>
                <c:pt idx="3">
                  <c:v>3262</c:v>
                </c:pt>
              </c:numCache>
            </c:numRef>
          </c:val>
        </c:ser>
        <c:shape val="box"/>
        <c:axId val="160576640"/>
        <c:axId val="160582272"/>
        <c:axId val="0"/>
      </c:bar3DChart>
      <c:catAx>
        <c:axId val="160576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0582272"/>
        <c:crosses val="autoZero"/>
        <c:auto val="1"/>
        <c:lblAlgn val="ctr"/>
        <c:lblOffset val="100"/>
      </c:catAx>
      <c:valAx>
        <c:axId val="160582272"/>
        <c:scaling>
          <c:orientation val="minMax"/>
        </c:scaling>
        <c:delete val="1"/>
        <c:axPos val="l"/>
        <c:numFmt formatCode="#,##0.0" sourceLinked="1"/>
        <c:tickLblPos val="none"/>
        <c:crossAx val="160576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8873448353940084E-2"/>
          <c:y val="5.5526766152530924E-2"/>
          <c:w val="0.53404436579283732"/>
          <c:h val="0.753337293380174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4"/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4A97D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6773519228795153"/>
                  <c:y val="0.24229453776507975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1.5594432762945467E-3"/>
                  <c:y val="0.35689406513761507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0.16686043056351649"/>
                  <c:y val="0.24884356835283211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6.2377731051782008E-2"/>
                  <c:y val="-0.16371287391633679"/>
                </c:manualLayout>
              </c:layout>
              <c:dLblPos val="ctr"/>
              <c:showVal val="1"/>
            </c:dLbl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субвенции
1 052 116,4 тыс. руб.</c:v>
                </c:pt>
                <c:pt idx="1">
                  <c:v>межбюджетные трансфетры 
7 095,3 тыс. руб.</c:v>
                </c:pt>
                <c:pt idx="2">
                  <c:v> налоговые и неналоговые 
(собственные доходы)
398 710,0 тыс. руб.</c:v>
                </c:pt>
                <c:pt idx="3">
                  <c:v>дотация на выравнивание
 (с доп. нормативом)
453 468,5 тыс. руб.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0.55044563899092913</c:v>
                </c:pt>
                <c:pt idx="1">
                  <c:v>3.7121148784795563E-3</c:v>
                </c:pt>
                <c:pt idx="2">
                  <c:v>0.20859686316273907</c:v>
                </c:pt>
                <c:pt idx="3">
                  <c:v>0.23724538296785275</c:v>
                </c:pt>
              </c:numCache>
            </c:numRef>
          </c:val>
        </c:ser>
      </c:pie3DChart>
      <c:spPr>
        <a:ln>
          <a:noFill/>
        </a:ln>
      </c:spPr>
    </c:plotArea>
    <c:legend>
      <c:legendPos val="b"/>
      <c:layout>
        <c:manualLayout>
          <c:xMode val="edge"/>
          <c:yMode val="edge"/>
          <c:x val="0.6995683411894893"/>
          <c:y val="0.14775847426820346"/>
          <c:w val="0.28911881877206291"/>
          <c:h val="0.79003063364358928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171417934236189"/>
          <c:y val="9.7939608557036512E-2"/>
          <c:w val="0.79117802064162623"/>
          <c:h val="0.54996520947039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0"/>
            <c:spPr>
              <a:solidFill>
                <a:srgbClr val="4A97D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0072137144563609"/>
                  <c:y val="0.2265967965399300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5.1364623378485984E-2"/>
                  <c:y val="-0.263212207208160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 
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835606.6</c:v>
                </c:pt>
                <c:pt idx="1">
                  <c:v>1060682.7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8.4209936919905484E-2"/>
          <c:y val="0.74489391790527648"/>
          <c:w val="0.8173110973912846"/>
          <c:h val="0.17055382835807137"/>
        </c:manualLayout>
      </c:layout>
      <c:txPr>
        <a:bodyPr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360245640557924"/>
          <c:y val="0.22530193178679539"/>
          <c:w val="0.78991916926614758"/>
          <c:h val="0.67202078579358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0"/>
            <c:spPr>
              <a:solidFill>
                <a:srgbClr val="4A97D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8.8126226987160661E-2"/>
                  <c:y val="0.2849712494667122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3.2651549644569802E-2"/>
                  <c:y val="-0.3215866550391476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 
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858322.6</c:v>
                </c:pt>
                <c:pt idx="1">
                  <c:v>1059211.7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sz="1100" dirty="0"/>
              <a:t>Общегосударственные </a:t>
            </a:r>
            <a:endParaRPr lang="ru-RU" sz="1100" dirty="0" smtClean="0"/>
          </a:p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sz="1100" dirty="0" smtClean="0"/>
              <a:t>вопросы</a:t>
            </a:r>
            <a:endParaRPr lang="ru-RU" sz="1100" dirty="0"/>
          </a:p>
        </c:rich>
      </c:tx>
      <c:layout>
        <c:manualLayout>
          <c:xMode val="edge"/>
          <c:yMode val="edge"/>
          <c:x val="0.18260442253201542"/>
          <c:y val="0.16662156150943633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7767176837920595E-2"/>
          <c:y val="0.14595379292286381"/>
          <c:w val="0.88946543266815181"/>
          <c:h val="0.71329849165792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3.0736258603338066E-2"/>
                  <c:y val="-2.9231435568152098E-2"/>
                </c:manualLayout>
              </c:layout>
              <c:showVal val="1"/>
            </c:dLbl>
            <c:dLbl>
              <c:idx val="1"/>
              <c:layout>
                <c:manualLayout>
                  <c:x val="2.6324998784371011E-2"/>
                  <c:y val="-2.1159299757650941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143168.1</c:v>
                </c:pt>
                <c:pt idx="1">
                  <c:v>143677.79999999999</c:v>
                </c:pt>
              </c:numCache>
            </c:numRef>
          </c:val>
        </c:ser>
        <c:shape val="cylinder"/>
        <c:axId val="173902080"/>
        <c:axId val="173920256"/>
        <c:axId val="0"/>
      </c:bar3DChart>
      <c:catAx>
        <c:axId val="173902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920256"/>
        <c:crosses val="autoZero"/>
        <c:auto val="1"/>
        <c:lblAlgn val="ctr"/>
        <c:lblOffset val="100"/>
      </c:catAx>
      <c:valAx>
        <c:axId val="173920256"/>
        <c:scaling>
          <c:orientation val="minMax"/>
          <c:max val="150000"/>
          <c:min val="130000"/>
        </c:scaling>
        <c:delete val="1"/>
        <c:axPos val="l"/>
        <c:numFmt formatCode="#,##0.0" sourceLinked="1"/>
        <c:tickLblPos val="none"/>
        <c:crossAx val="173902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2335057332191343"/>
          <c:y val="4.6658051663496208E-2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949564961381005E-2"/>
          <c:y val="0.29009770710266297"/>
          <c:w val="0.94905043503861963"/>
          <c:h val="0.462231511756237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1.367904041184327E-2"/>
                  <c:y val="-3.3903052475134383E-3"/>
                </c:manualLayout>
              </c:layout>
              <c:showVal val="1"/>
            </c:dLbl>
            <c:dLbl>
              <c:idx val="1"/>
              <c:layout>
                <c:manualLayout>
                  <c:x val="1.8313943698597273E-2"/>
                  <c:y val="-1.200754544415229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2314</c:v>
                </c:pt>
                <c:pt idx="1">
                  <c:v>7506.6</c:v>
                </c:pt>
              </c:numCache>
            </c:numRef>
          </c:val>
        </c:ser>
        <c:shape val="cylinder"/>
        <c:axId val="170338944"/>
        <c:axId val="171562112"/>
        <c:axId val="0"/>
      </c:bar3DChart>
      <c:catAx>
        <c:axId val="170338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562112"/>
        <c:crosses val="autoZero"/>
        <c:auto val="1"/>
        <c:lblAlgn val="ctr"/>
        <c:lblOffset val="100"/>
      </c:catAx>
      <c:valAx>
        <c:axId val="171562112"/>
        <c:scaling>
          <c:orientation val="minMax"/>
        </c:scaling>
        <c:delete val="1"/>
        <c:axPos val="l"/>
        <c:numFmt formatCode="#,##0.0" sourceLinked="1"/>
        <c:tickLblPos val="none"/>
        <c:crossAx val="170338944"/>
        <c:crosses val="autoZero"/>
        <c:crossBetween val="between"/>
      </c:valAx>
      <c:spPr>
        <a:noFill/>
        <a:ln w="25414">
          <a:noFill/>
        </a:ln>
      </c:spPr>
    </c:plotArea>
    <c:plotVisOnly val="1"/>
    <c:dispBlanksAs val="gap"/>
  </c:chart>
  <c:txPr>
    <a:bodyPr/>
    <a:lstStyle/>
    <a:p>
      <a:pPr>
        <a:defRPr sz="1801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 sz="1096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Национальная </a:t>
            </a:r>
            <a:r>
              <a:rPr lang="ru-RU" dirty="0"/>
              <a:t>экономика</a:t>
            </a:r>
          </a:p>
        </c:rich>
      </c:tx>
      <c:layout>
        <c:manualLayout>
          <c:xMode val="edge"/>
          <c:yMode val="edge"/>
          <c:x val="0.20190719440418498"/>
          <c:y val="6.9411288752005335E-2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1952150387881736E-2"/>
          <c:y val="0.14298262697486905"/>
          <c:w val="0.85911025738279612"/>
          <c:h val="0.653442481092053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9.1781218212529259E-3"/>
                  <c:y val="-2.056483914943846E-2"/>
                </c:manualLayout>
              </c:layout>
              <c:showVal val="1"/>
            </c:dLbl>
            <c:dLbl>
              <c:idx val="1"/>
              <c:layout>
                <c:manualLayout>
                  <c:x val="1.2997463821954972E-2"/>
                  <c:y val="-1.4223875712498838E-2"/>
                </c:manualLayout>
              </c:layout>
              <c:showVal val="1"/>
            </c:dLbl>
            <c:txPr>
              <a:bodyPr/>
              <a:lstStyle/>
              <a:p>
                <a:pPr>
                  <a:defRPr sz="9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79593.7</c:v>
                </c:pt>
                <c:pt idx="1">
                  <c:v>60418.6</c:v>
                </c:pt>
              </c:numCache>
            </c:numRef>
          </c:val>
        </c:ser>
        <c:shape val="cylinder"/>
        <c:axId val="172698624"/>
        <c:axId val="172733184"/>
        <c:axId val="0"/>
      </c:bar3DChart>
      <c:catAx>
        <c:axId val="172698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733184"/>
        <c:crosses val="autoZero"/>
        <c:auto val="1"/>
        <c:lblAlgn val="ctr"/>
        <c:lblOffset val="100"/>
      </c:catAx>
      <c:valAx>
        <c:axId val="172733184"/>
        <c:scaling>
          <c:orientation val="minMax"/>
        </c:scaling>
        <c:delete val="1"/>
        <c:axPos val="l"/>
        <c:numFmt formatCode="#,##0.0" sourceLinked="1"/>
        <c:tickLblPos val="none"/>
        <c:crossAx val="172698624"/>
        <c:crosses val="autoZero"/>
        <c:crossBetween val="between"/>
      </c:valAx>
      <c:spPr>
        <a:noFill/>
        <a:ln w="25328">
          <a:noFill/>
        </a:ln>
      </c:spPr>
    </c:plotArea>
    <c:plotVisOnly val="1"/>
    <c:dispBlanksAs val="gap"/>
  </c:chart>
  <c:txPr>
    <a:bodyPr/>
    <a:lstStyle/>
    <a:p>
      <a:pPr>
        <a:defRPr sz="1794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      Жилищно-коммунальное</a:t>
            </a:r>
          </a:p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     хозяйство</a:t>
            </a:r>
            <a:endParaRPr lang="ru-RU" dirty="0"/>
          </a:p>
        </c:rich>
      </c:tx>
      <c:layout>
        <c:manualLayout>
          <c:xMode val="edge"/>
          <c:yMode val="edge"/>
          <c:x val="0.11190461862262215"/>
          <c:y val="7.5420912827867705E-3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5874007826290882E-3"/>
          <c:y val="0.32302157774231655"/>
          <c:w val="0.9984125992173698"/>
          <c:h val="0.4437382918198851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-1.6564517522744387E-3"/>
                  <c:y val="-3.1093136116189156E-2"/>
                </c:manualLayout>
              </c:layout>
              <c:showVal val="1"/>
            </c:dLbl>
            <c:dLbl>
              <c:idx val="1"/>
              <c:layout>
                <c:manualLayout>
                  <c:x val="1.0877649396980583E-2"/>
                  <c:y val="-3.9242483158436939E-2"/>
                </c:manualLayout>
              </c:layout>
              <c:showVal val="1"/>
            </c:dLbl>
            <c:txPr>
              <a:bodyPr/>
              <a:lstStyle/>
              <a:p>
                <a:pPr>
                  <a:defRPr sz="9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14464</c:v>
                </c:pt>
                <c:pt idx="1">
                  <c:v>15784.7</c:v>
                </c:pt>
              </c:numCache>
            </c:numRef>
          </c:val>
        </c:ser>
        <c:shape val="cylinder"/>
        <c:axId val="173923328"/>
        <c:axId val="174048000"/>
        <c:axId val="0"/>
      </c:bar3DChart>
      <c:catAx>
        <c:axId val="173923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048000"/>
        <c:crosses val="autoZero"/>
        <c:auto val="1"/>
        <c:lblAlgn val="ctr"/>
        <c:lblOffset val="100"/>
      </c:catAx>
      <c:valAx>
        <c:axId val="174048000"/>
        <c:scaling>
          <c:orientation val="minMax"/>
        </c:scaling>
        <c:delete val="1"/>
        <c:axPos val="l"/>
        <c:numFmt formatCode="#,##0.0" sourceLinked="1"/>
        <c:tickLblPos val="none"/>
        <c:crossAx val="173923328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лиц,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Норматив отчислений – 15%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4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Дополнительный норматив отчислений – 26,67%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395435133347281"/>
          <c:y val="4.8284835704012645E-2"/>
        </c:manualLayout>
      </c:layout>
    </c:title>
    <c:view3D>
      <c:rotX val="10"/>
      <c:rotY val="90"/>
      <c:depthPercent val="90"/>
      <c:rAngAx val="1"/>
    </c:view3D>
    <c:floor>
      <c:spPr>
        <a:noFill/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spPr>
        <a:ln w="25400">
          <a:noFill/>
        </a:ln>
      </c:spPr>
    </c:sideWall>
    <c:plotArea>
      <c:layout>
        <c:manualLayout>
          <c:layoutTarget val="inner"/>
          <c:xMode val="edge"/>
          <c:yMode val="edge"/>
          <c:x val="6.208065209545955E-2"/>
          <c:y val="0.27125619714202392"/>
          <c:w val="0.93791930576274607"/>
          <c:h val="0.665266073767151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 </c:v>
                </c:pt>
                <c:pt idx="2">
                  <c:v>2021 год </c:v>
                </c:pt>
                <c:pt idx="3">
                  <c:v>2022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191493.1</c:v>
                </c:pt>
                <c:pt idx="1">
                  <c:v>201658.2</c:v>
                </c:pt>
                <c:pt idx="2">
                  <c:v>214161</c:v>
                </c:pt>
                <c:pt idx="3">
                  <c:v>228509.9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 </c:v>
                </c:pt>
                <c:pt idx="2">
                  <c:v>2021 год </c:v>
                </c:pt>
                <c:pt idx="3">
                  <c:v>2022 год 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335278.40000000002</c:v>
                </c:pt>
                <c:pt idx="1">
                  <c:v>362617.1</c:v>
                </c:pt>
                <c:pt idx="2">
                  <c:v>373403.4</c:v>
                </c:pt>
                <c:pt idx="3">
                  <c:v>391950.5</c:v>
                </c:pt>
              </c:numCache>
            </c:numRef>
          </c:val>
        </c:ser>
        <c:dLbls>
          <c:showVal val="1"/>
        </c:dLbls>
        <c:shape val="cylinder"/>
        <c:axId val="166434688"/>
        <c:axId val="166436224"/>
        <c:axId val="0"/>
      </c:bar3DChart>
      <c:catAx>
        <c:axId val="166434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436224"/>
        <c:crosses val="autoZero"/>
        <c:auto val="1"/>
        <c:lblAlgn val="ctr"/>
        <c:lblOffset val="100"/>
      </c:catAx>
      <c:valAx>
        <c:axId val="166436224"/>
        <c:scaling>
          <c:orientation val="minMax"/>
        </c:scaling>
        <c:delete val="1"/>
        <c:axPos val="l"/>
        <c:numFmt formatCode="#,##0.0" sourceLinked="1"/>
        <c:tickLblPos val="none"/>
        <c:crossAx val="166434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9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Образование</a:t>
            </a:r>
            <a:endParaRPr lang="ru-RU" dirty="0"/>
          </a:p>
        </c:rich>
      </c:tx>
      <c:layout>
        <c:manualLayout>
          <c:xMode val="edge"/>
          <c:yMode val="edge"/>
          <c:x val="0.41448358085025483"/>
          <c:y val="8.3289005851227996E-4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1374495639746284E-2"/>
          <c:y val="0"/>
          <c:w val="0.97000400825139865"/>
          <c:h val="0.882437918194798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1.3898799504806828E-2"/>
                  <c:y val="-3.9688611103334381E-2"/>
                </c:manualLayout>
              </c:layout>
              <c:showVal val="1"/>
            </c:dLbl>
            <c:dLbl>
              <c:idx val="1"/>
              <c:layout>
                <c:manualLayout>
                  <c:x val="2.3015693635757149E-2"/>
                  <c:y val="-3.3343248691172792E-2"/>
                </c:manualLayout>
              </c:layout>
              <c:showVal val="1"/>
            </c:dLbl>
            <c:txPr>
              <a:bodyPr/>
              <a:lstStyle/>
              <a:p>
                <a:pPr>
                  <a:defRPr sz="949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472467.7</c:v>
                </c:pt>
                <c:pt idx="1">
                  <c:v>459309</c:v>
                </c:pt>
              </c:numCache>
            </c:numRef>
          </c:val>
        </c:ser>
        <c:shape val="cylinder"/>
        <c:axId val="174085632"/>
        <c:axId val="174087168"/>
        <c:axId val="0"/>
      </c:bar3DChart>
      <c:catAx>
        <c:axId val="174085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9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087168"/>
        <c:crosses val="autoZero"/>
        <c:auto val="1"/>
        <c:lblAlgn val="ctr"/>
        <c:lblOffset val="100"/>
      </c:catAx>
      <c:valAx>
        <c:axId val="174087168"/>
        <c:scaling>
          <c:orientation val="minMax"/>
          <c:max val="480000"/>
          <c:min val="400000"/>
        </c:scaling>
        <c:delete val="1"/>
        <c:axPos val="l"/>
        <c:numFmt formatCode="#,##0.0" sourceLinked="1"/>
        <c:tickLblPos val="none"/>
        <c:crossAx val="174085632"/>
        <c:crosses val="autoZero"/>
        <c:crossBetween val="between"/>
      </c:valAx>
      <c:spPr>
        <a:noFill/>
        <a:ln w="25353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4252535824326309"/>
          <c:y val="0.22173436069401806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8483716882857009E-2"/>
          <c:y val="0.29408303289151017"/>
          <c:w val="0.93139500488305704"/>
          <c:h val="0.531630121120308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2.6907027925857092E-2"/>
                  <c:y val="-2.699043726228138E-2"/>
                </c:manualLayout>
              </c:layout>
              <c:showVal val="1"/>
            </c:dLbl>
            <c:dLbl>
              <c:idx val="1"/>
              <c:layout>
                <c:manualLayout>
                  <c:x val="6.4432294937068313E-2"/>
                  <c:y val="-4.3020987896264361E-3"/>
                </c:manualLayout>
              </c:layout>
              <c:showVal val="1"/>
            </c:dLbl>
            <c:txPr>
              <a:bodyPr/>
              <a:lstStyle/>
              <a:p>
                <a:pPr>
                  <a:defRPr sz="9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32472.799999999996</c:v>
                </c:pt>
                <c:pt idx="1">
                  <c:v>32360.400000000001</c:v>
                </c:pt>
              </c:numCache>
            </c:numRef>
          </c:val>
        </c:ser>
        <c:shape val="cylinder"/>
        <c:axId val="174099840"/>
        <c:axId val="174105728"/>
        <c:axId val="0"/>
      </c:bar3DChart>
      <c:catAx>
        <c:axId val="174099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105728"/>
        <c:crosses val="autoZero"/>
        <c:auto val="1"/>
        <c:lblAlgn val="ctr"/>
        <c:lblOffset val="100"/>
      </c:catAx>
      <c:valAx>
        <c:axId val="174105728"/>
        <c:scaling>
          <c:orientation val="minMax"/>
          <c:max val="32700"/>
        </c:scaling>
        <c:axPos val="l"/>
        <c:numFmt formatCode="#,##0.0" sourceLinked="1"/>
        <c:tickLblPos val="none"/>
        <c:crossAx val="17409984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2101741786009174"/>
          <c:y val="8.5336553756722291E-2"/>
        </c:manualLayout>
      </c:layout>
      <c:txPr>
        <a:bodyPr/>
        <a:lstStyle/>
        <a:p>
          <a:pPr>
            <a:defRPr sz="109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087117868376257E-3"/>
          <c:y val="0.41046527312940218"/>
          <c:w val="0.99649123588413602"/>
          <c:h val="0.208920513401322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2.6907007686506324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0360158419421713E-2"/>
                  <c:y val="-5.5565416962508912E-2"/>
                </c:manualLayout>
              </c:layout>
              <c:showVal val="1"/>
            </c:dLbl>
            <c:txPr>
              <a:bodyPr/>
              <a:lstStyle/>
              <a:p>
                <a:pPr>
                  <a:defRPr sz="99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676.3</c:v>
                </c:pt>
                <c:pt idx="1">
                  <c:v>430.3</c:v>
                </c:pt>
              </c:numCache>
            </c:numRef>
          </c:val>
        </c:ser>
        <c:shape val="cylinder"/>
        <c:axId val="174577152"/>
        <c:axId val="174578688"/>
        <c:axId val="0"/>
      </c:bar3DChart>
      <c:catAx>
        <c:axId val="174577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578688"/>
        <c:crosses val="autoZero"/>
        <c:auto val="1"/>
        <c:lblAlgn val="ctr"/>
        <c:lblOffset val="100"/>
      </c:catAx>
      <c:valAx>
        <c:axId val="174578688"/>
        <c:scaling>
          <c:orientation val="minMax"/>
        </c:scaling>
        <c:delete val="1"/>
        <c:axPos val="l"/>
        <c:numFmt formatCode="#,##0.0" sourceLinked="1"/>
        <c:tickLblPos val="none"/>
        <c:crossAx val="174577152"/>
        <c:crosses val="autoZero"/>
        <c:crossBetween val="between"/>
      </c:valAx>
      <c:spPr>
        <a:noFill/>
        <a:ln w="25244">
          <a:noFill/>
        </a:ln>
      </c:spPr>
    </c:plotArea>
    <c:plotVisOnly val="1"/>
    <c:dispBlanksAs val="gap"/>
  </c:chart>
  <c:txPr>
    <a:bodyPr/>
    <a:lstStyle/>
    <a:p>
      <a:pPr>
        <a:defRPr sz="1789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5209446582713683"/>
          <c:y val="0.11803672684436424"/>
        </c:manualLayout>
      </c:layout>
      <c:txPr>
        <a:bodyPr/>
        <a:lstStyle/>
        <a:p>
          <a:pPr>
            <a:defRPr sz="109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545447203714923E-2"/>
          <c:y val="0.17358702951838489"/>
          <c:w val="0.82324313455437192"/>
          <c:h val="0.5214581090672164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2.6907007686506303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1.976223395452871E-2"/>
                  <c:y val="-3.5052988390147879E-2"/>
                </c:manualLayout>
              </c:layout>
              <c:showVal val="1"/>
            </c:dLbl>
            <c:txPr>
              <a:bodyPr/>
              <a:lstStyle/>
              <a:p>
                <a:pPr>
                  <a:defRPr sz="94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24760.2</c:v>
                </c:pt>
                <c:pt idx="1">
                  <c:v>35686.300000000003</c:v>
                </c:pt>
              </c:numCache>
            </c:numRef>
          </c:val>
        </c:ser>
        <c:shape val="cylinder"/>
        <c:axId val="174638592"/>
        <c:axId val="174640128"/>
        <c:axId val="0"/>
      </c:bar3DChart>
      <c:catAx>
        <c:axId val="174638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640128"/>
        <c:crosses val="autoZero"/>
        <c:auto val="1"/>
        <c:lblAlgn val="ctr"/>
        <c:lblOffset val="100"/>
      </c:catAx>
      <c:valAx>
        <c:axId val="174640128"/>
        <c:scaling>
          <c:orientation val="minMax"/>
        </c:scaling>
        <c:delete val="1"/>
        <c:axPos val="l"/>
        <c:numFmt formatCode="#,##0.0" sourceLinked="1"/>
        <c:tickLblPos val="none"/>
        <c:crossAx val="174638592"/>
        <c:crosses val="autoZero"/>
        <c:crossBetween val="between"/>
      </c:valAx>
      <c:spPr>
        <a:noFill/>
        <a:ln w="25271">
          <a:noFill/>
        </a:ln>
      </c:spPr>
    </c:plotArea>
    <c:plotVisOnly val="1"/>
    <c:dispBlanksAs val="gap"/>
  </c:chart>
  <c:txPr>
    <a:bodyPr/>
    <a:lstStyle/>
    <a:p>
      <a:pPr>
        <a:defRPr sz="179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6433111910308917"/>
          <c:y val="0.13720855513738872"/>
        </c:manualLayout>
      </c:layout>
      <c:txPr>
        <a:bodyPr/>
        <a:lstStyle/>
        <a:p>
          <a:pPr>
            <a:defRPr sz="109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298516654095925E-2"/>
          <c:y val="0.33595032122426594"/>
          <c:w val="0.91246236577852691"/>
          <c:h val="0.440700494201432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2.6907007686506324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5125800383290747E-2"/>
                  <c:y val="-3.3522920886392679E-2"/>
                </c:manualLayout>
              </c:layout>
              <c:showVal val="1"/>
            </c:dLbl>
            <c:txPr>
              <a:bodyPr/>
              <a:lstStyle/>
              <a:p>
                <a:pPr>
                  <a:defRPr sz="99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26529.8</c:v>
                </c:pt>
                <c:pt idx="1">
                  <c:v>27748.9</c:v>
                </c:pt>
              </c:numCache>
            </c:numRef>
          </c:val>
        </c:ser>
        <c:shape val="cylinder"/>
        <c:axId val="174777856"/>
        <c:axId val="174779392"/>
        <c:axId val="0"/>
      </c:bar3DChart>
      <c:catAx>
        <c:axId val="174777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779392"/>
        <c:crosses val="autoZero"/>
        <c:auto val="1"/>
        <c:lblAlgn val="ctr"/>
        <c:lblOffset val="100"/>
      </c:catAx>
      <c:valAx>
        <c:axId val="174779392"/>
        <c:scaling>
          <c:orientation val="minMax"/>
        </c:scaling>
        <c:delete val="1"/>
        <c:axPos val="l"/>
        <c:numFmt formatCode="#,##0.0" sourceLinked="1"/>
        <c:tickLblPos val="none"/>
        <c:crossAx val="174777856"/>
        <c:crosses val="autoZero"/>
        <c:crossBetween val="between"/>
      </c:valAx>
      <c:spPr>
        <a:noFill/>
        <a:ln w="25258">
          <a:noFill/>
        </a:ln>
      </c:spPr>
    </c:plotArea>
    <c:plotVisOnly val="1"/>
    <c:dispBlanksAs val="gap"/>
  </c:chart>
  <c:txPr>
    <a:bodyPr/>
    <a:lstStyle/>
    <a:p>
      <a:pPr>
        <a:defRPr sz="1789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9.4693045972477366E-2"/>
          <c:y val="8.9309148938404026E-2"/>
        </c:manualLayout>
      </c:layout>
      <c:txPr>
        <a:bodyPr/>
        <a:lstStyle/>
        <a:p>
          <a:pPr>
            <a:defRPr sz="109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235655520638393E-2"/>
          <c:y val="0.18517781339567238"/>
          <c:w val="0.834072243211751"/>
          <c:h val="0.6675386440547476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 общего характера бюджетам субъектов РФ и муниципальных образований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2.6906993731372914E-2"/>
                  <c:y val="-2.1910619863787121E-2"/>
                </c:manualLayout>
              </c:layout>
              <c:showVal val="1"/>
            </c:dLbl>
            <c:dLbl>
              <c:idx val="1"/>
              <c:layout>
                <c:manualLayout>
                  <c:x val="4.0359854317411917E-2"/>
                  <c:y val="-1.408369868919832E-2"/>
                </c:manualLayout>
              </c:layout>
              <c:showVal val="1"/>
            </c:dLbl>
            <c:txPr>
              <a:bodyPr/>
              <a:lstStyle/>
              <a:p>
                <a:pPr>
                  <a:defRPr sz="99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39160</c:v>
                </c:pt>
                <c:pt idx="1">
                  <c:v>75400</c:v>
                </c:pt>
              </c:numCache>
            </c:numRef>
          </c:val>
        </c:ser>
        <c:shape val="cylinder"/>
        <c:axId val="174821376"/>
        <c:axId val="174822912"/>
        <c:axId val="0"/>
      </c:bar3DChart>
      <c:catAx>
        <c:axId val="174821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822912"/>
        <c:crosses val="autoZero"/>
        <c:auto val="1"/>
        <c:lblAlgn val="ctr"/>
        <c:lblOffset val="100"/>
      </c:catAx>
      <c:valAx>
        <c:axId val="174822912"/>
        <c:scaling>
          <c:orientation val="minMax"/>
        </c:scaling>
        <c:delete val="1"/>
        <c:axPos val="l"/>
        <c:numFmt formatCode="#,##0.0" sourceLinked="1"/>
        <c:tickLblPos val="none"/>
        <c:crossAx val="174821376"/>
        <c:crosses val="autoZero"/>
        <c:crossBetween val="between"/>
      </c:valAx>
      <c:spPr>
        <a:noFill/>
        <a:ln w="25244">
          <a:noFill/>
        </a:ln>
      </c:spPr>
    </c:plotArea>
    <c:plotVisOnly val="1"/>
    <c:dispBlanksAs val="gap"/>
  </c:chart>
  <c:txPr>
    <a:bodyPr/>
    <a:lstStyle/>
    <a:p>
      <a:pPr>
        <a:defRPr sz="1789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25"/>
      <c:depthPercent val="100"/>
      <c:perspective val="10"/>
    </c:view3D>
    <c:plotArea>
      <c:layout>
        <c:manualLayout>
          <c:layoutTarget val="inner"/>
          <c:xMode val="edge"/>
          <c:yMode val="edge"/>
          <c:x val="4.0994640042988091E-2"/>
          <c:y val="2.3462235021765684E-2"/>
          <c:w val="0.82195369755754011"/>
          <c:h val="0.747126479687983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1"/>
            <c:explosion val="7"/>
            <c:spPr>
              <a:solidFill>
                <a:schemeClr val="accent2">
                  <a:lumMod val="40000"/>
                  <a:lumOff val="60000"/>
                </a:schemeClr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1"/>
            <c:explosion val="20"/>
            <c:spPr>
              <a:solidFill>
                <a:srgbClr val="FF0000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1"/>
            <c:spPr>
              <a:solidFill>
                <a:schemeClr val="tx1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1"/>
            <c:explosion val="4"/>
            <c:spPr>
              <a:solidFill>
                <a:srgbClr val="6666FF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1"/>
            <c:explosion val="0"/>
            <c:spPr>
              <a:solidFill>
                <a:schemeClr val="accent4">
                  <a:lumMod val="20000"/>
                  <a:lumOff val="80000"/>
                </a:schemeClr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1"/>
            <c:explosion val="2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1"/>
            <c:explosion val="13"/>
          </c:dPt>
          <c:dPt>
            <c:idx val="7"/>
            <c:bubble3D val="1"/>
            <c:spPr>
              <a:solidFill>
                <a:srgbClr val="CC00CC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bubble3D val="1"/>
            <c:explosion val="36"/>
            <c:spPr>
              <a:solidFill>
                <a:srgbClr val="FFCC99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bubble3D val="1"/>
            <c:explosion val="14"/>
            <c:spPr>
              <a:solidFill>
                <a:schemeClr val="bg2">
                  <a:lumMod val="50000"/>
                </a:schemeClr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bubble3D val="1"/>
            <c:explosion val="8"/>
            <c:spPr>
              <a:solidFill>
                <a:srgbClr val="4A97D6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bubble3D val="1"/>
            <c:explosion val="10"/>
          </c:dPt>
          <c:dLbls>
            <c:dLbl>
              <c:idx val="0"/>
              <c:layout>
                <c:manualLayout>
                  <c:x val="2.4092487480639611E-2"/>
                  <c:y val="-6.3065799648987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err="1" smtClean="0"/>
                      <a:t>Непрограммные</a:t>
                    </a:r>
                    <a:endParaRPr lang="ru-RU" sz="1100" b="1" dirty="0" smtClean="0"/>
                  </a:p>
                  <a:p>
                    <a:r>
                      <a:rPr lang="ru-RU" sz="1100" b="1" dirty="0" smtClean="0"/>
                      <a:t> расходы</a:t>
                    </a:r>
                  </a:p>
                  <a:p>
                    <a:r>
                      <a:rPr lang="ru-RU" sz="1100" b="1" dirty="0" smtClean="0"/>
                      <a:t>263 585,3</a:t>
                    </a:r>
                    <a:r>
                      <a:rPr lang="en-US" sz="1100" b="1" dirty="0"/>
                      <a:t>
</a:t>
                    </a:r>
                    <a:r>
                      <a:rPr lang="ru-RU" sz="1100" b="1" dirty="0" smtClean="0"/>
                      <a:t>30,71</a:t>
                    </a:r>
                    <a:r>
                      <a:rPr lang="en-US" sz="1100" b="1" dirty="0" smtClean="0"/>
                      <a:t>%</a:t>
                    </a:r>
                    <a:endParaRPr lang="en-US" sz="1100" b="1" dirty="0"/>
                  </a:p>
                </c:rich>
              </c:tx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7.2056313415245488E-2"/>
                  <c:y val="-0.11511003521948251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Обеспечение безопасности на территории ЛМР
</a:t>
                    </a:r>
                    <a:r>
                      <a:rPr lang="ru-RU" sz="1100" b="1" dirty="0" smtClean="0"/>
                      <a:t>7 506,6</a:t>
                    </a:r>
                  </a:p>
                  <a:p>
                    <a:r>
                      <a:rPr lang="ru-RU" sz="1100" b="1" dirty="0" smtClean="0"/>
                      <a:t>0,87</a:t>
                    </a:r>
                    <a:r>
                      <a:rPr lang="ru-RU" sz="1100" b="1" dirty="0"/>
                      <a:t>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8.8375960118668828E-2"/>
                  <c:y val="-9.3554666721415512E-4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Развитие системы</a:t>
                    </a:r>
                    <a:r>
                      <a:rPr lang="ru-RU" sz="1100" b="1" baseline="0" dirty="0" smtClean="0"/>
                      <a:t> защиты прав потребителей</a:t>
                    </a:r>
                  </a:p>
                  <a:p>
                    <a:r>
                      <a:rPr lang="en-US" sz="1100" b="1" dirty="0" smtClean="0"/>
                      <a:t>22,0</a:t>
                    </a:r>
                    <a:r>
                      <a:rPr lang="en-US" sz="1100" b="1" dirty="0"/>
                      <a:t>
</a:t>
                    </a:r>
                    <a:r>
                      <a:rPr lang="en-US" sz="1100" b="1" dirty="0" smtClean="0"/>
                      <a:t>0,0</a:t>
                    </a:r>
                    <a:r>
                      <a:rPr lang="ru-RU" sz="1100" b="1" dirty="0" smtClean="0"/>
                      <a:t>1</a:t>
                    </a:r>
                    <a:r>
                      <a:rPr lang="en-US" sz="1100" b="1" dirty="0" smtClean="0"/>
                      <a:t>%</a:t>
                    </a:r>
                    <a:endParaRPr lang="en-US" sz="1100" b="1" dirty="0"/>
                  </a:p>
                </c:rich>
              </c:tx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0.15521760432047782"/>
                  <c:y val="0.13561180552574456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Управление </a:t>
                    </a:r>
                    <a:r>
                      <a:rPr lang="ru-RU" sz="1100" b="1" dirty="0"/>
                      <a:t>муниципальными финансами и муниципальным долгом
</a:t>
                    </a:r>
                    <a:r>
                      <a:rPr lang="ru-RU" sz="1100" b="1" dirty="0" smtClean="0"/>
                      <a:t>21 772,7</a:t>
                    </a:r>
                  </a:p>
                  <a:p>
                    <a:r>
                      <a:rPr lang="ru-RU" sz="1100" b="1" dirty="0" smtClean="0"/>
                      <a:t>2,54</a:t>
                    </a:r>
                    <a:r>
                      <a:rPr lang="ru-RU" sz="1100" b="1" dirty="0"/>
                      <a:t>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5.2698718035555439E-3"/>
                  <c:y val="6.192416830445650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Развитие </a:t>
                    </a:r>
                    <a:r>
                      <a:rPr lang="ru-RU" sz="1100" b="1" dirty="0"/>
                      <a:t>жилищно-коммунального и дорожного </a:t>
                    </a:r>
                    <a:r>
                      <a:rPr lang="ru-RU" sz="1100" b="1" dirty="0" smtClean="0"/>
                      <a:t>хозяйства</a:t>
                    </a:r>
                  </a:p>
                  <a:p>
                    <a:r>
                      <a:rPr lang="ru-RU" sz="1100" b="1" dirty="0" smtClean="0"/>
                      <a:t>32 459,1 </a:t>
                    </a:r>
                    <a:r>
                      <a:rPr lang="ru-RU" sz="1100" b="1" dirty="0"/>
                      <a:t>
3,78%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2.9276563847609242E-2"/>
                  <c:y val="0.14284981046431131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Стимулирование </a:t>
                    </a:r>
                    <a:r>
                      <a:rPr lang="ru-RU" sz="1100" b="1" dirty="0"/>
                      <a:t>экономической активности </a:t>
                    </a:r>
                    <a:endParaRPr lang="ru-RU" sz="1100" b="1" dirty="0" smtClean="0"/>
                  </a:p>
                  <a:p>
                    <a:r>
                      <a:rPr lang="ru-RU" sz="1100" b="1" dirty="0" smtClean="0"/>
                      <a:t>3 728,2</a:t>
                    </a:r>
                    <a:r>
                      <a:rPr lang="ru-RU" sz="1100" b="1" dirty="0"/>
                      <a:t>
0,43%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6.6613608962462253E-2"/>
                  <c:y val="0.1722474397283979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Развитие сельского хозяйства</a:t>
                    </a:r>
                  </a:p>
                  <a:p>
                    <a:r>
                      <a:rPr lang="ru-RU" sz="1100" b="1" dirty="0" smtClean="0"/>
                      <a:t>29 913,6</a:t>
                    </a:r>
                    <a:r>
                      <a:rPr lang="en-US" sz="1100" b="1" dirty="0"/>
                      <a:t>
</a:t>
                    </a:r>
                    <a:r>
                      <a:rPr lang="en-US" sz="1100" b="1" dirty="0" smtClean="0"/>
                      <a:t>3,</a:t>
                    </a:r>
                    <a:r>
                      <a:rPr lang="ru-RU" sz="1100" b="1" dirty="0" smtClean="0"/>
                      <a:t>49</a:t>
                    </a:r>
                    <a:r>
                      <a:rPr lang="en-US" sz="1100" b="1" dirty="0" smtClean="0"/>
                      <a:t>%</a:t>
                    </a:r>
                    <a:endParaRPr lang="en-US" sz="1100" b="1" dirty="0"/>
                  </a:p>
                </c:rich>
              </c:tx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-0.29716389637717511"/>
                  <c:y val="8.5004096807849608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/>
                      <a:t>Информационно-цифровое </a:t>
                    </a:r>
                    <a:endParaRPr lang="ru-RU" sz="1100" b="1" dirty="0" smtClean="0"/>
                  </a:p>
                  <a:p>
                    <a:r>
                      <a:rPr lang="ru-RU" sz="1100" b="1" dirty="0" smtClean="0"/>
                      <a:t>развитие</a:t>
                    </a:r>
                  </a:p>
                  <a:p>
                    <a:r>
                      <a:rPr lang="ru-RU" sz="1100" b="1" dirty="0" smtClean="0"/>
                      <a:t>140,0</a:t>
                    </a:r>
                    <a:r>
                      <a:rPr lang="ru-RU" sz="1100" b="1" dirty="0"/>
                      <a:t>
0,02%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-0.15585903809768956"/>
                  <c:y val="8.7780251830809619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Развитие </a:t>
                    </a:r>
                    <a:r>
                      <a:rPr lang="ru-RU" sz="1100" b="1" dirty="0"/>
                      <a:t>молодежного потенциала 
</a:t>
                    </a:r>
                    <a:r>
                      <a:rPr lang="ru-RU" sz="1100" b="1" dirty="0" smtClean="0"/>
                      <a:t>2 011,5</a:t>
                    </a:r>
                  </a:p>
                  <a:p>
                    <a:r>
                      <a:rPr lang="ru-RU" sz="1100" b="1" dirty="0" smtClean="0"/>
                      <a:t>0,23</a:t>
                    </a:r>
                    <a:r>
                      <a:rPr lang="ru-RU" sz="1100" b="1" dirty="0"/>
                      <a:t>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1712387732155678"/>
                  <c:y val="1.4508672354292686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Развитие культуры</a:t>
                    </a:r>
                  </a:p>
                  <a:p>
                    <a:r>
                      <a:rPr lang="ru-RU" sz="1100" b="1" dirty="0" smtClean="0"/>
                      <a:t>9 025,7</a:t>
                    </a:r>
                  </a:p>
                  <a:p>
                    <a:r>
                      <a:rPr lang="ru-RU" sz="1100" b="1" dirty="0" smtClean="0"/>
                      <a:t>1,05</a:t>
                    </a:r>
                    <a:r>
                      <a:rPr lang="ru-RU" sz="1100" b="1" dirty="0"/>
                      <a:t>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-0.19154711749910824"/>
                  <c:y val="-5.934818760580311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Развитие </a:t>
                    </a:r>
                    <a:r>
                      <a:rPr lang="ru-RU" sz="1100" b="1" dirty="0"/>
                      <a:t>физической культуры и спорта 
</a:t>
                    </a:r>
                    <a:r>
                      <a:rPr lang="ru-RU" sz="1100" b="1" dirty="0" smtClean="0"/>
                      <a:t>32 360,4</a:t>
                    </a:r>
                  </a:p>
                  <a:p>
                    <a:r>
                      <a:rPr lang="ru-RU" sz="1100" b="1" dirty="0" smtClean="0"/>
                      <a:t>3,77</a:t>
                    </a:r>
                    <a:r>
                      <a:rPr lang="ru-RU" sz="1100" b="1" dirty="0"/>
                      <a:t>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11"/>
              <c:layout>
                <c:manualLayout>
                  <c:x val="-2.1950310895568891E-2"/>
                  <c:y val="-2.4221093241106939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Современное</a:t>
                    </a:r>
                  </a:p>
                  <a:p>
                    <a:r>
                      <a:rPr lang="ru-RU" sz="1100" b="1" dirty="0" smtClean="0"/>
                      <a:t> </a:t>
                    </a:r>
                    <a:r>
                      <a:rPr lang="ru-RU" sz="1100" b="1" dirty="0"/>
                      <a:t>образование 
</a:t>
                    </a:r>
                    <a:r>
                      <a:rPr lang="ru-RU" sz="1100" b="1" dirty="0" smtClean="0"/>
                      <a:t>455 797,5</a:t>
                    </a:r>
                  </a:p>
                  <a:p>
                    <a:r>
                      <a:rPr lang="ru-RU" sz="1100" b="1" dirty="0" smtClean="0"/>
                      <a:t>53,10</a:t>
                    </a:r>
                    <a:r>
                      <a:rPr lang="ru-RU" sz="1100" b="1" dirty="0"/>
                      <a:t>%</a:t>
                    </a:r>
                  </a:p>
                </c:rich>
              </c:tx>
              <c:showCatName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Лист1!$A$2:$A$13</c:f>
              <c:strCache>
                <c:ptCount val="12"/>
                <c:pt idx="0">
                  <c:v>Непрограммные расходы</c:v>
                </c:pt>
                <c:pt idx="1">
                  <c:v>Обеспечение безопасности на территории ЛМР</c:v>
                </c:pt>
                <c:pt idx="2">
                  <c:v>Развитие системы защиты прав потребителей</c:v>
                </c:pt>
                <c:pt idx="3">
                  <c:v>Управление муниципальными финансами и муниципальным долгом</c:v>
                </c:pt>
                <c:pt idx="4">
                  <c:v>Развитие жилищно-коммунального и дорожного хозяйства </c:v>
                </c:pt>
                <c:pt idx="5">
                  <c:v>Стимулирование экономической активности </c:v>
                </c:pt>
                <c:pt idx="6">
                  <c:v>Развитие сельского хозяйства </c:v>
                </c:pt>
                <c:pt idx="7">
                  <c:v>Информационно-цифровое развитие ЛМР</c:v>
                </c:pt>
                <c:pt idx="8">
                  <c:v>Развитие молодежного потенциала </c:v>
                </c:pt>
                <c:pt idx="9">
                  <c:v>Развитие культуры </c:v>
                </c:pt>
                <c:pt idx="10">
                  <c:v>Развитие физической культуры и спорта </c:v>
                </c:pt>
                <c:pt idx="11">
                  <c:v>Современное образование 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 formatCode="General">
                  <c:v>263585.3</c:v>
                </c:pt>
                <c:pt idx="1">
                  <c:v>7506.6</c:v>
                </c:pt>
                <c:pt idx="2">
                  <c:v>22</c:v>
                </c:pt>
                <c:pt idx="3">
                  <c:v>21772.7</c:v>
                </c:pt>
                <c:pt idx="4">
                  <c:v>32459.1</c:v>
                </c:pt>
                <c:pt idx="5">
                  <c:v>3728.2</c:v>
                </c:pt>
                <c:pt idx="6">
                  <c:v>29913.599999999977</c:v>
                </c:pt>
                <c:pt idx="7">
                  <c:v>140</c:v>
                </c:pt>
                <c:pt idx="8">
                  <c:v>2011.5</c:v>
                </c:pt>
                <c:pt idx="9">
                  <c:v>9025.7000000000007</c:v>
                </c:pt>
                <c:pt idx="10">
                  <c:v>32360.400000000001</c:v>
                </c:pt>
                <c:pt idx="11">
                  <c:v>455797.5</c:v>
                </c:pt>
              </c:numCache>
            </c:numRef>
          </c:val>
          <c:bubble3D val="1"/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flat"/>
      </c:spPr>
    </c:sideWall>
    <c:backWall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flat"/>
      </c:spPr>
    </c:backWall>
    <c:plotArea>
      <c:layout>
        <c:manualLayout>
          <c:layoutTarget val="inner"/>
          <c:xMode val="edge"/>
          <c:yMode val="edge"/>
          <c:x val="0.4812623590767231"/>
          <c:y val="3.8438169404881796E-2"/>
          <c:w val="0.47726803340647567"/>
          <c:h val="0.88088802007864686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4A97D6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c:spPr>
          <c:dLbls>
            <c:dLbl>
              <c:idx val="0"/>
              <c:layout>
                <c:manualLayout>
                  <c:x val="1.4084644891914916E-2"/>
                  <c:y val="-1.6816888278855326E-2"/>
                </c:manualLayout>
              </c:layout>
              <c:showVal val="1"/>
            </c:dLbl>
            <c:dLbl>
              <c:idx val="1"/>
              <c:layout>
                <c:manualLayout>
                  <c:x val="4.9232525696851917E-3"/>
                  <c:y val="-1.9219084702440901E-2"/>
                </c:manualLayout>
              </c:layout>
              <c:showVal val="1"/>
            </c:dLbl>
            <c:dLbl>
              <c:idx val="2"/>
              <c:layout>
                <c:manualLayout>
                  <c:x val="1.3791025113140367E-2"/>
                  <c:y val="-2.4024234206490143E-2"/>
                </c:manualLayout>
              </c:layout>
              <c:showVal val="1"/>
            </c:dLbl>
            <c:dLbl>
              <c:idx val="3"/>
              <c:layout>
                <c:manualLayout>
                  <c:x val="1.3226546778752141E-2"/>
                  <c:y val="-1.6816699114635767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На повышение оплаты труда работников культуры в соответствии с Указом Президента РФ от 7 мая 2012 года № 597</c:v>
                </c:pt>
                <c:pt idx="2">
                  <c:v>Средства на ремонт, строительство ДК</c:v>
                </c:pt>
                <c:pt idx="3">
                  <c:v>На поддержку ЖКХ, развитие общественной и транспортной инфраструктуры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20000</c:v>
                </c:pt>
                <c:pt idx="1">
                  <c:v>14652.6</c:v>
                </c:pt>
                <c:pt idx="2">
                  <c:v>12008</c:v>
                </c:pt>
                <c:pt idx="3">
                  <c:v>55400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год* 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9.5528853605958228E-3"/>
                  <c:y val="-1.9219084702440901E-2"/>
                </c:manualLayout>
              </c:layout>
              <c:showVal val="1"/>
            </c:dLbl>
            <c:dLbl>
              <c:idx val="1"/>
              <c:layout>
                <c:manualLayout>
                  <c:x val="1.0802469135802538E-2"/>
                  <c:y val="-1.2011927939025559E-2"/>
                </c:manualLayout>
              </c:layout>
              <c:showVal val="1"/>
            </c:dLbl>
            <c:dLbl>
              <c:idx val="2"/>
              <c:layout>
                <c:manualLayout>
                  <c:x val="9.2592592592593351E-3"/>
                  <c:y val="-1.6816699114635843E-2"/>
                </c:manualLayout>
              </c:layout>
              <c:showVal val="1"/>
            </c:dLbl>
            <c:dLbl>
              <c:idx val="3"/>
              <c:layout>
                <c:manualLayout>
                  <c:x val="1.6041654859282176E-2"/>
                  <c:y val="-1.9219084702440901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На повышение оплаты труда работников культуры в соответствии с Указом Президента РФ от 7 мая 2012 года № 597</c:v>
                </c:pt>
                <c:pt idx="2">
                  <c:v>Средства на ремонт, строительство ДК</c:v>
                </c:pt>
                <c:pt idx="3">
                  <c:v>На поддержку ЖКХ, развитие общественной и транспортной инфраструктуры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17160</c:v>
                </c:pt>
                <c:pt idx="1">
                  <c:v>4652.6000000000004</c:v>
                </c:pt>
                <c:pt idx="2">
                  <c:v>12008</c:v>
                </c:pt>
                <c:pt idx="3">
                  <c:v>22000</c:v>
                </c:pt>
              </c:numCache>
            </c:numRef>
          </c:val>
        </c:ser>
        <c:dLbls>
          <c:showVal val="1"/>
        </c:dLbls>
        <c:gapWidth val="56"/>
        <c:gapDepth val="155"/>
        <c:shape val="box"/>
        <c:axId val="174835584"/>
        <c:axId val="174837120"/>
        <c:axId val="0"/>
      </c:bar3DChart>
      <c:catAx>
        <c:axId val="1748355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837120"/>
        <c:crosses val="autoZero"/>
        <c:auto val="1"/>
        <c:lblAlgn val="ctr"/>
        <c:lblOffset val="100"/>
      </c:catAx>
      <c:valAx>
        <c:axId val="174837120"/>
        <c:scaling>
          <c:orientation val="minMax"/>
        </c:scaling>
        <c:delete val="1"/>
        <c:axPos val="b"/>
        <c:numFmt formatCode="0.0" sourceLinked="1"/>
        <c:tickLblPos val="nextTo"/>
        <c:crossAx val="174835584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83494824211659513"/>
          <c:y val="0.72873699590572949"/>
          <c:w val="0.14505021922472083"/>
          <c:h val="0.11510788268256281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300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Всего по программе 1 258 880,1 тыс. руб. </a:t>
            </a:r>
          </a:p>
          <a:p>
            <a:pPr>
              <a:defRPr sz="1300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(в т.ч. средства местного бюджета 455 797,5 тыс. руб.)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7470141591937481"/>
          <c:y val="1.2056525410652066E-2"/>
        </c:manualLayout>
      </c:layout>
      <c:spPr>
        <a:ln w="3175">
          <a:noFill/>
        </a:ln>
      </c:spPr>
    </c:title>
    <c:view3D>
      <c:rotX val="30"/>
      <c:rotY val="20"/>
      <c:perspective val="30"/>
    </c:view3D>
    <c:plotArea>
      <c:layout>
        <c:manualLayout>
          <c:layoutTarget val="inner"/>
          <c:xMode val="edge"/>
          <c:yMode val="edge"/>
          <c:x val="4.9579093170900292E-2"/>
          <c:y val="0.27791340123223335"/>
          <c:w val="0.45984607451171289"/>
          <c:h val="0.63730645851224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4"/>
          <c:dPt>
            <c:idx val="0"/>
            <c:explosion val="5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7"/>
            <c:spPr>
              <a:solidFill>
                <a:srgbClr val="FFCC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4A97D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explosion val="20"/>
            <c:spPr>
              <a:solidFill>
                <a:srgbClr val="6666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3.6149889504907932E-2"/>
                  <c:y val="-4.7980481941987611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2.5806270991583984E-2"/>
                  <c:y val="-0.25007617628886097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2.3808824977038484E-2"/>
                  <c:y val="1.7701759753254861E-3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3"/>
              <c:layout>
                <c:manualLayout>
                  <c:x val="-8.6659625445570224E-2"/>
                  <c:y val="-1.0388652794216711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4"/>
              <c:layout>
                <c:manualLayout>
                  <c:x val="-2.9929517045685455E-2"/>
                  <c:y val="-1.2789420230264562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5"/>
              <c:layout>
                <c:manualLayout>
                  <c:x val="3.7020032710520977E-2"/>
                  <c:y val="2.46323629859172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28,0
</a:t>
                    </a:r>
                    <a:r>
                      <a:rPr lang="en-US" dirty="0" smtClean="0"/>
                      <a:t>0,0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eparator>
</c:separator>
          </c:dLbls>
          <c:cat>
            <c:strRef>
              <c:f>Лист1!$A$2:$A$7</c:f>
              <c:strCache>
                <c:ptCount val="6"/>
                <c:pt idx="0">
                  <c:v>Развитие дошкольного образования детей</c:v>
                </c:pt>
                <c:pt idx="1">
                  <c:v>Развитие начального общего, основного общего и среднего общего образования детей</c:v>
                </c:pt>
                <c:pt idx="2">
                  <c:v>Развитие дополнительного образования детей</c:v>
                </c:pt>
                <c:pt idx="3">
                  <c:v>Развитие системы отдыха, оздоровления, занятости детей, подростков и молодежи</c:v>
                </c:pt>
                <c:pt idx="4">
                  <c:v>Обеспечение реализации муниципальной программы</c:v>
                </c:pt>
                <c:pt idx="5">
                  <c:v>Управление ресурсами и качеством системы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428584.2</c:v>
                </c:pt>
                <c:pt idx="1">
                  <c:v>641427</c:v>
                </c:pt>
                <c:pt idx="2">
                  <c:v>151976.4</c:v>
                </c:pt>
                <c:pt idx="3">
                  <c:v>8308.5</c:v>
                </c:pt>
                <c:pt idx="4">
                  <c:v>28556</c:v>
                </c:pt>
                <c:pt idx="5">
                  <c:v>28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.55578943092901112"/>
          <c:y val="0.44087124839915881"/>
          <c:w val="0.44197213505918442"/>
          <c:h val="0.5363898038362899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6405621172353467E-2"/>
          <c:y val="0.10421426935747052"/>
          <c:w val="0.36028619860017502"/>
          <c:h val="0.614884141959927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CC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4A97D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7.2533136482939631E-2"/>
                  <c:y val="-5.9258844499192775E-2"/>
                </c:manualLayout>
              </c:layout>
              <c:showPercent val="1"/>
              <c:separator>
</c:separator>
            </c:dLbl>
            <c:dLbl>
              <c:idx val="1"/>
              <c:layout>
                <c:manualLayout>
                  <c:x val="0.15182152230971113"/>
                  <c:y val="2.8444245359612551E-2"/>
                </c:manualLayout>
              </c:layout>
              <c:showPercent val="1"/>
              <c:separator>
</c:separator>
            </c:dLbl>
            <c:dLbl>
              <c:idx val="2"/>
              <c:layout>
                <c:manualLayout>
                  <c:x val="-6.4333114610673758E-2"/>
                  <c:y val="-8.5332736078837582E-2"/>
                </c:manualLayout>
              </c:layout>
              <c:showPercent val="1"/>
              <c:separator>
</c:separator>
            </c:dLbl>
            <c:dLbl>
              <c:idx val="3"/>
              <c:layout>
                <c:manualLayout>
                  <c:x val="-2.6986548556430432E-2"/>
                  <c:y val="-0.10693960192126445"/>
                </c:manualLayout>
              </c:layout>
              <c:showPercent val="1"/>
              <c:separator>
</c:separator>
            </c:dLbl>
            <c:dLbl>
              <c:idx val="4"/>
              <c:layout>
                <c:manualLayout>
                  <c:x val="2.5533245844269511E-2"/>
                  <c:y val="-0.10712175736392554"/>
                </c:manualLayout>
              </c:layout>
              <c:showPercent val="1"/>
              <c:separator>
</c:separator>
            </c:dLbl>
            <c:dLbl>
              <c:idx val="5"/>
              <c:layout>
                <c:manualLayout>
                  <c:x val="5.2722003499562554E-2"/>
                  <c:y val="-9.9554858758644144E-2"/>
                </c:manualLayout>
              </c:layout>
              <c:showPercent val="1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Подпрограмма "Энергосбережение и повышение энергетической эффективности"
1 100,0 тыс. руб.</c:v>
                </c:pt>
                <c:pt idx="1">
                  <c:v>Подпрограмма "Содержание и ремонт автомобильных дорог и искусственных сооружений"
21 853,6 тыс. руб.</c:v>
                </c:pt>
                <c:pt idx="2">
                  <c:v>Подпрограмма "Безопасность дорожного движения"
4 104,8 тыс. руб.</c:v>
                </c:pt>
                <c:pt idx="3">
                  <c:v>Подпрограмма "Организация мероприятий межпоселенческого характера по охране окружающей среды"
216,3 тыс. руб.</c:v>
                </c:pt>
                <c:pt idx="4">
                  <c:v>Подпрограмма "Организация транспортного обслуживания"
416,0 тыс. руб.</c:v>
                </c:pt>
                <c:pt idx="5">
                  <c:v>Подпрограмма "Газификация Лужского муниципального района"
4 768,4 тыс. руб.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1100</c:v>
                </c:pt>
                <c:pt idx="1">
                  <c:v>21853.59999999998</c:v>
                </c:pt>
                <c:pt idx="2">
                  <c:v>4104.8</c:v>
                </c:pt>
                <c:pt idx="3">
                  <c:v>216.3</c:v>
                </c:pt>
                <c:pt idx="4">
                  <c:v>416</c:v>
                </c:pt>
                <c:pt idx="5">
                  <c:v>4768.4000000000005</c:v>
                </c:pt>
              </c:numCache>
            </c:numRef>
          </c:val>
        </c:ser>
        <c:dLbls>
          <c:showPercent val="1"/>
        </c:dLbls>
        <c:firstSliceAng val="48"/>
        <c:holeSize val="50"/>
      </c:doughnut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49936067366579245"/>
          <c:y val="0.11436059670892668"/>
          <c:w val="0.49136395450568682"/>
          <c:h val="0.88563940329107405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Акцизы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 </a:t>
            </a:r>
          </a:p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Норматив отчислений  - 0,21358</a:t>
            </a:r>
          </a:p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(в 2019 году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 – 0,21667)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76630250908575"/>
          <c:y val="0.15686164720374557"/>
        </c:manualLayout>
      </c:layout>
    </c:title>
    <c:view3D>
      <c:rotX val="10"/>
      <c:rotY val="90"/>
      <c:rAngAx val="1"/>
    </c:view3D>
    <c:plotArea>
      <c:layout>
        <c:manualLayout>
          <c:layoutTarget val="inner"/>
          <c:xMode val="edge"/>
          <c:yMode val="edge"/>
          <c:x val="6.9302716448208748E-2"/>
          <c:y val="0.39238879291463125"/>
          <c:w val="0.89755250612003956"/>
          <c:h val="0.4458727134292790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3.0131615847047372E-3"/>
                  <c:y val="-1.451237008143496E-2"/>
                </c:manualLayout>
              </c:layout>
              <c:showVal val="1"/>
            </c:dLbl>
            <c:dLbl>
              <c:idx val="1"/>
              <c:layout>
                <c:manualLayout>
                  <c:x val="3.0131615847047211E-3"/>
                  <c:y val="-1.8140748278370127E-2"/>
                </c:manualLayout>
              </c:layout>
              <c:showVal val="1"/>
            </c:dLbl>
            <c:dLbl>
              <c:idx val="2"/>
              <c:layout>
                <c:manualLayout>
                  <c:x val="2.2924940009613714E-2"/>
                  <c:y val="-1.102311637720964E-2"/>
                </c:manualLayout>
              </c:layout>
              <c:showVal val="1"/>
            </c:dLbl>
            <c:dLbl>
              <c:idx val="3"/>
              <c:layout>
                <c:manualLayout>
                  <c:x val="2.2792787962158598E-2"/>
                  <c:y val="-1.10231163772096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11255.4</c:v>
                </c:pt>
                <c:pt idx="1">
                  <c:v>13221.2</c:v>
                </c:pt>
                <c:pt idx="2">
                  <c:v>14679.9</c:v>
                </c:pt>
                <c:pt idx="3">
                  <c:v>14679.9</c:v>
                </c:pt>
              </c:numCache>
            </c:numRef>
          </c:val>
        </c:ser>
        <c:shape val="cylinder"/>
        <c:axId val="166632064"/>
        <c:axId val="166658432"/>
        <c:axId val="0"/>
      </c:bar3DChart>
      <c:catAx>
        <c:axId val="1666320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658432"/>
        <c:crosses val="autoZero"/>
        <c:auto val="1"/>
        <c:lblAlgn val="ctr"/>
        <c:lblOffset val="100"/>
      </c:catAx>
      <c:valAx>
        <c:axId val="166658432"/>
        <c:scaling>
          <c:orientation val="minMax"/>
        </c:scaling>
        <c:delete val="1"/>
        <c:axPos val="l"/>
        <c:numFmt formatCode="#,##0.0" sourceLinked="1"/>
        <c:tickLblPos val="none"/>
        <c:crossAx val="1666320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solidFill>
          <a:schemeClr val="bg1">
            <a:lumMod val="95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6625421822272213E-2"/>
          <c:y val="0.17841206149852884"/>
          <c:w val="0.84205807581285619"/>
          <c:h val="0.6019846655042302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rgbClr val="4A97D6"/>
              </a:solidFill>
            </c:spPr>
          </c:dPt>
          <c:dLbls>
            <c:dLbl>
              <c:idx val="0"/>
              <c:layout>
                <c:manualLayout>
                  <c:x val="2.3146942158545982E-2"/>
                  <c:y val="-3.3684757408552049E-2"/>
                </c:manualLayout>
              </c:layout>
              <c:showVal val="1"/>
            </c:dLbl>
            <c:dLbl>
              <c:idx val="1"/>
              <c:layout>
                <c:manualLayout>
                  <c:x val="1.4044461547569781E-2"/>
                  <c:y val="-3.97580143376094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</a:t>
                    </a:r>
                    <a:r>
                      <a:rPr lang="ru-RU" baseline="0" dirty="0" smtClean="0"/>
                      <a:t> 459,1</a:t>
                    </a:r>
                    <a:endParaRPr lang="en-US" dirty="0"/>
                  </a:p>
                </c:rich>
              </c:tx>
            </c:dLbl>
            <c:txPr>
              <a:bodyPr/>
              <a:lstStyle/>
              <a:p>
                <a:pPr>
                  <a:defRPr sz="107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50960.7</c:v>
                </c:pt>
                <c:pt idx="1">
                  <c:v>32459.1</c:v>
                </c:pt>
              </c:numCache>
            </c:numRef>
          </c:val>
        </c:ser>
        <c:shape val="cylinder"/>
        <c:axId val="56407552"/>
        <c:axId val="56409088"/>
        <c:axId val="0"/>
      </c:bar3DChart>
      <c:catAx>
        <c:axId val="56407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7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409088"/>
        <c:crosses val="autoZero"/>
        <c:auto val="1"/>
        <c:lblAlgn val="ctr"/>
        <c:lblOffset val="100"/>
      </c:catAx>
      <c:valAx>
        <c:axId val="56409088"/>
        <c:scaling>
          <c:orientation val="minMax"/>
          <c:max val="51000"/>
          <c:min val="20000"/>
        </c:scaling>
        <c:delete val="1"/>
        <c:axPos val="l"/>
        <c:numFmt formatCode="#,##0.0" sourceLinked="1"/>
        <c:tickLblPos val="nextTo"/>
        <c:crossAx val="56407552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</c:chart>
  <c:txPr>
    <a:bodyPr/>
    <a:lstStyle/>
    <a:p>
      <a:pPr>
        <a:defRPr sz="1945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пошлина </a:t>
            </a:r>
          </a:p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273523894845891"/>
          <c:y val="5.5355232396877598E-2"/>
        </c:manualLayout>
      </c:layout>
    </c:title>
    <c:view3D>
      <c:rotX val="10"/>
      <c:rotY val="90"/>
      <c:rAngAx val="1"/>
    </c:view3D>
    <c:plotArea>
      <c:layout>
        <c:manualLayout>
          <c:layoutTarget val="inner"/>
          <c:xMode val="edge"/>
          <c:yMode val="edge"/>
          <c:x val="4.7407075599354219E-2"/>
          <c:y val="0.33967983516265959"/>
          <c:w val="0.93481527105089179"/>
          <c:h val="0.4891674921741888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rgbClr val="4A97D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9275</c:v>
                </c:pt>
                <c:pt idx="1">
                  <c:v>9480</c:v>
                </c:pt>
                <c:pt idx="2">
                  <c:v>9780</c:v>
                </c:pt>
                <c:pt idx="3">
                  <c:v>9980</c:v>
                </c:pt>
              </c:numCache>
            </c:numRef>
          </c:val>
        </c:ser>
        <c:shape val="cylinder"/>
        <c:axId val="166691200"/>
        <c:axId val="166692736"/>
        <c:axId val="0"/>
      </c:bar3DChart>
      <c:catAx>
        <c:axId val="166691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692736"/>
        <c:crosses val="autoZero"/>
        <c:auto val="1"/>
        <c:lblAlgn val="ctr"/>
        <c:lblOffset val="100"/>
      </c:catAx>
      <c:valAx>
        <c:axId val="166692736"/>
        <c:scaling>
          <c:orientation val="minMax"/>
        </c:scaling>
        <c:delete val="1"/>
        <c:axPos val="l"/>
        <c:numFmt formatCode="#,##0.0" sourceLinked="1"/>
        <c:tickLblPos val="none"/>
        <c:crossAx val="166691200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Единый налог на вмененный доход для отдельных видов деятельности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70843747556368"/>
          <c:y val="0.14371115512752358"/>
        </c:manualLayout>
      </c:layout>
    </c:title>
    <c:view3D>
      <c:rotX val="10"/>
      <c:rotY val="30"/>
      <c:rAngAx val="1"/>
    </c:view3D>
    <c:sideWall>
      <c:spPr>
        <a:noFill/>
        <a:ln w="25400">
          <a:noFill/>
        </a:ln>
        <a:scene3d>
          <a:camera prst="orthographicFront"/>
          <a:lightRig rig="threePt" dir="t"/>
        </a:scene3d>
        <a:sp3d>
          <a:bevelT prst="angle"/>
        </a:sp3d>
      </c:spPr>
    </c:sideWall>
    <c:backWall>
      <c:spPr>
        <a:noFill/>
        <a:ln w="25400">
          <a:noFill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prst="angle"/>
        </a:sp3d>
      </c:spPr>
    </c:backWall>
    <c:plotArea>
      <c:layout>
        <c:manualLayout>
          <c:layoutTarget val="inner"/>
          <c:xMode val="edge"/>
          <c:yMode val="edge"/>
          <c:x val="3.3145029076043782E-2"/>
          <c:y val="0.39213390823478322"/>
          <c:w val="0.96685497092395623"/>
          <c:h val="0.4266162884028783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9396105394350287E-2"/>
                  <c:y val="-0.22195673807421071"/>
                </c:manualLayout>
              </c:layout>
              <c:showVal val="1"/>
            </c:dLbl>
            <c:dLbl>
              <c:idx val="1"/>
              <c:layout>
                <c:manualLayout>
                  <c:x val="3.1916033607409619E-2"/>
                  <c:y val="-0.18786869224171501"/>
                </c:manualLayout>
              </c:layout>
              <c:showVal val="1"/>
            </c:dLbl>
            <c:dLbl>
              <c:idx val="2"/>
              <c:layout>
                <c:manualLayout>
                  <c:x val="1.526944720387163E-2"/>
                  <c:y val="-5.6459638236843745E-2"/>
                </c:manualLayout>
              </c:layout>
              <c:showVal val="1"/>
            </c:dLbl>
            <c:dLbl>
              <c:idx val="3"/>
              <c:layout>
                <c:manualLayout>
                  <c:x val="3.27023496804053E-2"/>
                  <c:y val="-5.550038304034784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 </c:v>
                </c:pt>
                <c:pt idx="2">
                  <c:v>2021 год </c:v>
                </c:pt>
                <c:pt idx="3">
                  <c:v>2022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26550</c:v>
                </c:pt>
                <c:pt idx="1">
                  <c:v>20830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gapWidth val="199"/>
        <c:gapDepth val="0"/>
        <c:shape val="box"/>
        <c:axId val="166788480"/>
        <c:axId val="166790272"/>
        <c:axId val="0"/>
      </c:bar3DChart>
      <c:catAx>
        <c:axId val="166788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790272"/>
        <c:crosses val="autoZero"/>
        <c:auto val="1"/>
        <c:lblAlgn val="ctr"/>
        <c:lblOffset val="100"/>
      </c:catAx>
      <c:valAx>
        <c:axId val="166790272"/>
        <c:scaling>
          <c:orientation val="minMax"/>
        </c:scaling>
        <c:delete val="1"/>
        <c:axPos val="l"/>
        <c:numFmt formatCode="#,##0.0" sourceLinked="1"/>
        <c:tickLblPos val="none"/>
        <c:crossAx val="166788480"/>
        <c:crosses val="autoZero"/>
        <c:crossBetween val="between"/>
      </c:valAx>
    </c:plotArea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Единый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сельскохозяйственный налог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711972019693399"/>
          <c:y val="2.5955636356001004E-2"/>
        </c:manualLayout>
      </c:layout>
    </c:title>
    <c:view3D>
      <c:rotX val="10"/>
      <c:rotY val="40"/>
      <c:rAngAx val="1"/>
    </c:view3D>
    <c:plotArea>
      <c:layout>
        <c:manualLayout>
          <c:layoutTarget val="inner"/>
          <c:xMode val="edge"/>
          <c:yMode val="edge"/>
          <c:x val="5.5120761795292066E-2"/>
          <c:y val="0.22513376531492968"/>
          <c:w val="0.87517926878934982"/>
          <c:h val="0.5287242084044961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A97D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3846093694942588E-2"/>
                  <c:y val="-0.23660858016741812"/>
                </c:manualLayout>
              </c:layout>
              <c:showVal val="1"/>
            </c:dLbl>
            <c:dLbl>
              <c:idx val="1"/>
              <c:layout>
                <c:manualLayout>
                  <c:x val="2.7586013818589789E-2"/>
                  <c:y val="-0.17321816084379463"/>
                </c:manualLayout>
              </c:layout>
              <c:showVal val="1"/>
            </c:dLbl>
            <c:dLbl>
              <c:idx val="2"/>
              <c:layout>
                <c:manualLayout>
                  <c:x val="3.1548697640876942E-2"/>
                  <c:y val="-0.18879953999918189"/>
                </c:manualLayout>
              </c:layout>
              <c:showVal val="1"/>
            </c:dLbl>
            <c:dLbl>
              <c:idx val="3"/>
              <c:layout>
                <c:manualLayout>
                  <c:x val="2.4559275417024351E-2"/>
                  <c:y val="-0.2024750168875144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543</c:v>
                </c:pt>
                <c:pt idx="1">
                  <c:v>504.3</c:v>
                </c:pt>
                <c:pt idx="2">
                  <c:v>508.5</c:v>
                </c:pt>
                <c:pt idx="3">
                  <c:v>513</c:v>
                </c:pt>
              </c:numCache>
            </c:numRef>
          </c:val>
        </c:ser>
        <c:shape val="box"/>
        <c:axId val="166835328"/>
        <c:axId val="166836864"/>
        <c:axId val="0"/>
      </c:bar3DChart>
      <c:catAx>
        <c:axId val="166835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836864"/>
        <c:crosses val="autoZero"/>
        <c:auto val="1"/>
        <c:lblAlgn val="ctr"/>
        <c:lblOffset val="100"/>
      </c:catAx>
      <c:valAx>
        <c:axId val="166836864"/>
        <c:scaling>
          <c:orientation val="minMax"/>
        </c:scaling>
        <c:delete val="1"/>
        <c:axPos val="l"/>
        <c:numFmt formatCode="#,##0.0" sourceLinked="1"/>
        <c:tickLblPos val="none"/>
        <c:crossAx val="166835328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Налог, взимаемый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в связи с применением упрощенной системы налогообложения</a:t>
            </a:r>
          </a:p>
          <a:p>
            <a:pPr>
              <a:defRPr/>
            </a:pP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104346892876821"/>
          <c:y val="5.6152174825971984E-2"/>
        </c:manualLayout>
      </c:layout>
    </c:title>
    <c:view3D>
      <c:rotX val="10"/>
      <c:rotY val="40"/>
      <c:rAngAx val="1"/>
    </c:view3D>
    <c:backWall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1.9843295257817306E-2"/>
          <c:y val="0.22623507835921677"/>
          <c:w val="0.97354227298958473"/>
          <c:h val="0.665794109942147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0774287471473118E-2"/>
                  <c:y val="-0.22370081369747424"/>
                </c:manualLayout>
              </c:layout>
              <c:showVal val="1"/>
            </c:dLbl>
            <c:dLbl>
              <c:idx val="1"/>
              <c:layout>
                <c:manualLayout>
                  <c:x val="1.9897696084761971E-2"/>
                  <c:y val="-0.24805624491314093"/>
                </c:manualLayout>
              </c:layout>
              <c:showVal val="1"/>
            </c:dLbl>
            <c:dLbl>
              <c:idx val="2"/>
              <c:layout>
                <c:manualLayout>
                  <c:x val="2.5330559591940308E-2"/>
                  <c:y val="-0.30452462989663387"/>
                </c:manualLayout>
              </c:layout>
              <c:showVal val="1"/>
            </c:dLbl>
            <c:dLbl>
              <c:idx val="3"/>
              <c:layout>
                <c:manualLayout>
                  <c:x val="4.3756191924601603E-2"/>
                  <c:y val="-0.31264035731497886"/>
                </c:manualLayout>
              </c:layout>
              <c:showVal val="1"/>
            </c:dLbl>
            <c:txPr>
              <a:bodyPr anchor="t" anchorCtr="0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97700</c:v>
                </c:pt>
                <c:pt idx="1">
                  <c:v>113200</c:v>
                </c:pt>
                <c:pt idx="2">
                  <c:v>139700</c:v>
                </c:pt>
                <c:pt idx="3">
                  <c:v>145800</c:v>
                </c:pt>
              </c:numCache>
            </c:numRef>
          </c:val>
        </c:ser>
        <c:shape val="box"/>
        <c:axId val="166902784"/>
        <c:axId val="166904576"/>
        <c:axId val="0"/>
      </c:bar3DChart>
      <c:catAx>
        <c:axId val="166902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904576"/>
        <c:crosses val="autoZero"/>
        <c:auto val="1"/>
        <c:lblAlgn val="ctr"/>
        <c:lblOffset val="100"/>
      </c:catAx>
      <c:valAx>
        <c:axId val="166904576"/>
        <c:scaling>
          <c:orientation val="minMax"/>
        </c:scaling>
        <c:delete val="1"/>
        <c:axPos val="l"/>
        <c:numFmt formatCode="#,##0.0" sourceLinked="1"/>
        <c:tickLblPos val="none"/>
        <c:crossAx val="1669027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</a:t>
            </a:r>
            <a:r>
              <a:rPr lang="ru-RU" sz="1400" b="1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716853792031229"/>
          <c:y val="7.169746657881873E-2"/>
        </c:manualLayout>
      </c:layout>
    </c:title>
    <c:view3D>
      <c:rotX val="10"/>
      <c:rotY val="30"/>
      <c:rAngAx val="1"/>
    </c:view3D>
    <c:backWall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3.4673375315336624E-2"/>
          <c:y val="0.35595683407366496"/>
          <c:w val="0.96532662468466335"/>
          <c:h val="0.4116131963188882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6169207998040235E-2"/>
                  <c:y val="-0.1602649252938301"/>
                </c:manualLayout>
              </c:layout>
              <c:showVal val="1"/>
            </c:dLbl>
            <c:dLbl>
              <c:idx val="1"/>
              <c:layout>
                <c:manualLayout>
                  <c:x val="1.5656876004850041E-2"/>
                  <c:y val="-0.20243990563431191"/>
                </c:manualLayout>
              </c:layout>
              <c:showVal val="1"/>
            </c:dLbl>
            <c:dLbl>
              <c:idx val="2"/>
              <c:layout>
                <c:manualLayout>
                  <c:x val="1.9436964894836851E-2"/>
                  <c:y val="-0.20243990563431191"/>
                </c:manualLayout>
              </c:layout>
              <c:showVal val="1"/>
            </c:dLbl>
            <c:dLbl>
              <c:idx val="3"/>
              <c:layout>
                <c:manualLayout>
                  <c:x val="1.9095753331315943E-2"/>
                  <c:y val="-0.2024399056343119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335</c:v>
                </c:pt>
                <c:pt idx="1">
                  <c:v>410</c:v>
                </c:pt>
                <c:pt idx="2">
                  <c:v>412</c:v>
                </c:pt>
                <c:pt idx="3">
                  <c:v>415</c:v>
                </c:pt>
              </c:numCache>
            </c:numRef>
          </c:val>
        </c:ser>
        <c:shape val="box"/>
        <c:axId val="166823040"/>
        <c:axId val="166824576"/>
        <c:axId val="0"/>
      </c:bar3DChart>
      <c:catAx>
        <c:axId val="166823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824576"/>
        <c:crosses val="autoZero"/>
        <c:auto val="1"/>
        <c:lblAlgn val="ctr"/>
        <c:lblOffset val="100"/>
      </c:catAx>
      <c:valAx>
        <c:axId val="166824576"/>
        <c:scaling>
          <c:orientation val="minMax"/>
        </c:scaling>
        <c:delete val="1"/>
        <c:axPos val="l"/>
        <c:numFmt formatCode="#,##0.0" sourceLinked="1"/>
        <c:tickLblPos val="none"/>
        <c:crossAx val="166823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</a:t>
            </a:r>
          </a:p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465480327088692"/>
          <c:y val="0.20982734445719875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2"/>
              <c:layout>
                <c:manualLayout>
                  <c:x val="1.9345216923169418E-2"/>
                  <c:y val="-9.3032303069328342E-3"/>
                </c:manualLayout>
              </c:layout>
              <c:showVal val="1"/>
            </c:dLbl>
            <c:dLbl>
              <c:idx val="3"/>
              <c:layout>
                <c:manualLayout>
                  <c:x val="2.8515383510360242E-2"/>
                  <c:y val="-1.4638859337234161E-2"/>
                </c:manualLayout>
              </c:layout>
              <c:showVal val="1"/>
            </c:dLbl>
            <c:txPr>
              <a:bodyPr/>
              <a:lstStyle/>
              <a:p>
                <a:pPr>
                  <a:defRPr sz="13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60892.800000000003</c:v>
                </c:pt>
                <c:pt idx="1">
                  <c:v>10892.8</c:v>
                </c:pt>
                <c:pt idx="2">
                  <c:v>10990.8</c:v>
                </c:pt>
                <c:pt idx="3">
                  <c:v>10592.8</c:v>
                </c:pt>
              </c:numCache>
            </c:numRef>
          </c:val>
        </c:ser>
        <c:shape val="box"/>
        <c:axId val="170618880"/>
        <c:axId val="170620416"/>
        <c:axId val="0"/>
      </c:bar3DChart>
      <c:catAx>
        <c:axId val="170618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620416"/>
        <c:crosses val="autoZero"/>
        <c:auto val="1"/>
        <c:lblAlgn val="ctr"/>
        <c:lblOffset val="100"/>
      </c:catAx>
      <c:valAx>
        <c:axId val="170620416"/>
        <c:scaling>
          <c:orientation val="minMax"/>
        </c:scaling>
        <c:delete val="1"/>
        <c:axPos val="l"/>
        <c:numFmt formatCode="#,##0.0" sourceLinked="1"/>
        <c:tickLblPos val="none"/>
        <c:crossAx val="170618880"/>
        <c:crosses val="autoZero"/>
        <c:crossBetween val="between"/>
      </c:valAx>
    </c:plotArea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5B592-3E23-48E2-8DE7-E3BB4A654D1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E9073C-FCC8-44BE-BE22-9198E72A5726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 sz="1100" dirty="0" smtClean="0"/>
        </a:p>
      </dgm:t>
    </dgm:pt>
    <dgm:pt modelId="{72F9460C-073F-44A1-8A6F-DD77097ED063}" type="parTrans" cxnId="{524C6BB8-5933-4126-A97E-E096CC689BE2}">
      <dgm:prSet/>
      <dgm:spPr/>
      <dgm:t>
        <a:bodyPr/>
        <a:lstStyle/>
        <a:p>
          <a:endParaRPr lang="ru-RU"/>
        </a:p>
      </dgm:t>
    </dgm:pt>
    <dgm:pt modelId="{FEC57177-BBEE-44E6-9A84-9DA20EDDB5A5}" type="sibTrans" cxnId="{524C6BB8-5933-4126-A97E-E096CC689BE2}">
      <dgm:prSet/>
      <dgm:spPr/>
      <dgm:t>
        <a:bodyPr/>
        <a:lstStyle/>
        <a:p>
          <a:endParaRPr lang="ru-RU"/>
        </a:p>
      </dgm:t>
    </dgm:pt>
    <dgm:pt modelId="{CDC3399C-80FF-40B2-9FE3-DCB60CAF103E}">
      <dgm:prSet phldrT="[Текст]" custT="1"/>
      <dgm:spPr>
        <a:noFill/>
        <a:ln w="31750">
          <a:solidFill>
            <a:schemeClr val="accent1"/>
          </a:solidFill>
        </a:ln>
      </dgm:spPr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F09E667-56AE-45B2-8030-1F67B290B4CC}" type="parTrans" cxnId="{599CD150-2D73-408A-B010-8C35EA277E40}">
      <dgm:prSet/>
      <dgm:spPr/>
      <dgm:t>
        <a:bodyPr/>
        <a:lstStyle/>
        <a:p>
          <a:endParaRPr lang="ru-RU"/>
        </a:p>
      </dgm:t>
    </dgm:pt>
    <dgm:pt modelId="{843E9CBC-9C19-413B-823A-2F15E94B429A}" type="sibTrans" cxnId="{599CD150-2D73-408A-B010-8C35EA277E40}">
      <dgm:prSet/>
      <dgm:spPr/>
      <dgm:t>
        <a:bodyPr/>
        <a:lstStyle/>
        <a:p>
          <a:endParaRPr lang="ru-RU"/>
        </a:p>
      </dgm:t>
    </dgm:pt>
    <dgm:pt modelId="{C17AF01C-B2EA-4877-B104-6705F1203EBF}">
      <dgm:prSet phldrT="[Текст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0980BC-CF30-4763-9135-8739B8F84816}" type="parTrans" cxnId="{ED0FED74-50AE-45A7-A2F5-B0236748D51B}">
      <dgm:prSet/>
      <dgm:spPr/>
      <dgm:t>
        <a:bodyPr/>
        <a:lstStyle/>
        <a:p>
          <a:endParaRPr lang="ru-RU"/>
        </a:p>
      </dgm:t>
    </dgm:pt>
    <dgm:pt modelId="{AFFA0E5E-976E-4C5E-9BA9-AE67398EECC5}" type="sibTrans" cxnId="{ED0FED74-50AE-45A7-A2F5-B0236748D51B}">
      <dgm:prSet/>
      <dgm:spPr/>
      <dgm:t>
        <a:bodyPr/>
        <a:lstStyle/>
        <a:p>
          <a:endParaRPr lang="ru-RU"/>
        </a:p>
      </dgm:t>
    </dgm:pt>
    <dgm:pt modelId="{719792F3-D8CA-4BB7-82F8-B7CD271261FE}">
      <dgm:prSet phldrT="[Текст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C0F443-5466-4E4F-B463-497B9021C006}" type="parTrans" cxnId="{EC70181A-59F5-4AE8-9AAD-CC2CE7C1D541}">
      <dgm:prSet/>
      <dgm:spPr/>
      <dgm:t>
        <a:bodyPr/>
        <a:lstStyle/>
        <a:p>
          <a:endParaRPr lang="ru-RU"/>
        </a:p>
      </dgm:t>
    </dgm:pt>
    <dgm:pt modelId="{D6223CAD-D1A1-4E08-8BED-401153DE6C53}" type="sibTrans" cxnId="{EC70181A-59F5-4AE8-9AAD-CC2CE7C1D541}">
      <dgm:prSet/>
      <dgm:spPr/>
      <dgm:t>
        <a:bodyPr/>
        <a:lstStyle/>
        <a:p>
          <a:endParaRPr lang="ru-RU"/>
        </a:p>
      </dgm:t>
    </dgm:pt>
    <dgm:pt modelId="{8164AEE2-E9B9-4617-9F53-3BE2D1214F47}">
      <dgm:prSet phldrT="[Текст]" custT="1"/>
      <dgm:spPr>
        <a:noFill/>
        <a:ln w="31750">
          <a:solidFill>
            <a:schemeClr val="accent1"/>
          </a:solidFill>
        </a:ln>
      </dgm:spPr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E93764C-7346-4F98-8AB4-90767BF5EEFD}" type="parTrans" cxnId="{DD3A88A0-C58D-4DBB-BD24-AB261154A21A}">
      <dgm:prSet/>
      <dgm:spPr/>
      <dgm:t>
        <a:bodyPr/>
        <a:lstStyle/>
        <a:p>
          <a:endParaRPr lang="ru-RU"/>
        </a:p>
      </dgm:t>
    </dgm:pt>
    <dgm:pt modelId="{266D408B-50D3-4060-ABDA-C3666E0C6685}" type="sibTrans" cxnId="{DD3A88A0-C58D-4DBB-BD24-AB261154A21A}">
      <dgm:prSet/>
      <dgm:spPr/>
      <dgm:t>
        <a:bodyPr/>
        <a:lstStyle/>
        <a:p>
          <a:endParaRPr lang="ru-RU"/>
        </a:p>
      </dgm:t>
    </dgm:pt>
    <dgm:pt modelId="{892485C3-C839-458D-A513-8BF8F3082C00}">
      <dgm:prSet phldrT="[Текст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061D21-4811-4D69-A470-5E7AA577821E}" type="parTrans" cxnId="{2D55B959-8AF8-45E3-BBBB-28F53E6E2F6A}">
      <dgm:prSet/>
      <dgm:spPr/>
      <dgm:t>
        <a:bodyPr/>
        <a:lstStyle/>
        <a:p>
          <a:endParaRPr lang="ru-RU"/>
        </a:p>
      </dgm:t>
    </dgm:pt>
    <dgm:pt modelId="{E5EBABCB-960C-4D03-8AB4-179C8DEA1939}" type="sibTrans" cxnId="{2D55B959-8AF8-45E3-BBBB-28F53E6E2F6A}">
      <dgm:prSet/>
      <dgm:spPr/>
      <dgm:t>
        <a:bodyPr/>
        <a:lstStyle/>
        <a:p>
          <a:endParaRPr lang="ru-RU"/>
        </a:p>
      </dgm:t>
    </dgm:pt>
    <dgm:pt modelId="{49F66022-D14F-461D-934A-1B9809630FA8}">
      <dgm:prSet custT="1"/>
      <dgm:spPr>
        <a:noFill/>
        <a:ln w="31750">
          <a:solidFill>
            <a:schemeClr val="accent1"/>
          </a:solidFill>
        </a:ln>
      </dgm:spPr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C1CC1AC-38EC-4BA0-914C-F4AFB9045880}" type="parTrans" cxnId="{A5DBEC94-C0E7-4538-BCAD-683ACF5261C8}">
      <dgm:prSet/>
      <dgm:spPr/>
      <dgm:t>
        <a:bodyPr/>
        <a:lstStyle/>
        <a:p>
          <a:endParaRPr lang="ru-RU"/>
        </a:p>
      </dgm:t>
    </dgm:pt>
    <dgm:pt modelId="{711A36DD-D832-4DD0-9647-87A514A018C5}" type="sibTrans" cxnId="{A5DBEC94-C0E7-4538-BCAD-683ACF5261C8}">
      <dgm:prSet/>
      <dgm:spPr/>
      <dgm:t>
        <a:bodyPr/>
        <a:lstStyle/>
        <a:p>
          <a:endParaRPr lang="ru-RU"/>
        </a:p>
      </dgm:t>
    </dgm:pt>
    <dgm:pt modelId="{BB043ECF-CBC1-4FFE-B603-CB21A04ACCCA}">
      <dgm:prSet custT="1"/>
      <dgm:spPr>
        <a:noFill/>
        <a:ln w="31750">
          <a:solidFill>
            <a:schemeClr val="accent1"/>
          </a:solidFill>
        </a:ln>
      </dgm:spPr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3798096-9A8B-41F3-8D46-5B3CFBF38E70}" type="parTrans" cxnId="{785068B4-D9B4-483A-B343-ABB339EC3375}">
      <dgm:prSet/>
      <dgm:spPr/>
      <dgm:t>
        <a:bodyPr/>
        <a:lstStyle/>
        <a:p>
          <a:endParaRPr lang="ru-RU"/>
        </a:p>
      </dgm:t>
    </dgm:pt>
    <dgm:pt modelId="{CF928A9B-E7B3-40C7-9F11-6181FB50E2D5}" type="sibTrans" cxnId="{785068B4-D9B4-483A-B343-ABB339EC3375}">
      <dgm:prSet/>
      <dgm:spPr/>
      <dgm:t>
        <a:bodyPr/>
        <a:lstStyle/>
        <a:p>
          <a:endParaRPr lang="ru-RU"/>
        </a:p>
      </dgm:t>
    </dgm:pt>
    <dgm:pt modelId="{35666AE8-13E4-4E0F-9089-8487AAADF083}" type="pres">
      <dgm:prSet presAssocID="{2905B592-3E23-48E2-8DE7-E3BB4A654D1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29AB9B-86F4-46B3-B3F4-F519F542C5C0}" type="pres">
      <dgm:prSet presAssocID="{47E9073C-FCC8-44BE-BE22-9198E72A5726}" presName="composite" presStyleCnt="0"/>
      <dgm:spPr/>
    </dgm:pt>
    <dgm:pt modelId="{71D7B081-D040-47A9-BAEF-184BFB1536DA}" type="pres">
      <dgm:prSet presAssocID="{47E9073C-FCC8-44BE-BE22-9198E72A572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22ABC-F1AB-4F95-A0A9-C3537AA6B42F}" type="pres">
      <dgm:prSet presAssocID="{47E9073C-FCC8-44BE-BE22-9198E72A572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2A321-BB57-449F-983D-971CCD1CE983}" type="pres">
      <dgm:prSet presAssocID="{FEC57177-BBEE-44E6-9A84-9DA20EDDB5A5}" presName="sp" presStyleCnt="0"/>
      <dgm:spPr/>
    </dgm:pt>
    <dgm:pt modelId="{447A9C38-8B11-4D4D-988C-272960BB2F57}" type="pres">
      <dgm:prSet presAssocID="{C17AF01C-B2EA-4877-B104-6705F1203EBF}" presName="composite" presStyleCnt="0"/>
      <dgm:spPr/>
    </dgm:pt>
    <dgm:pt modelId="{6DEE8C57-DAF1-4266-A818-BC9FDE7B8B1D}" type="pres">
      <dgm:prSet presAssocID="{C17AF01C-B2EA-4877-B104-6705F1203EB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9D7DA-231C-4B2C-AD53-FA532D80473A}" type="pres">
      <dgm:prSet presAssocID="{C17AF01C-B2EA-4877-B104-6705F1203EB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4511E-C30D-4064-ACF3-61A84BAD0708}" type="pres">
      <dgm:prSet presAssocID="{AFFA0E5E-976E-4C5E-9BA9-AE67398EECC5}" presName="sp" presStyleCnt="0"/>
      <dgm:spPr/>
    </dgm:pt>
    <dgm:pt modelId="{D53349F0-D22E-4AAE-A279-A33BB6402DEA}" type="pres">
      <dgm:prSet presAssocID="{719792F3-D8CA-4BB7-82F8-B7CD271261FE}" presName="composite" presStyleCnt="0"/>
      <dgm:spPr/>
    </dgm:pt>
    <dgm:pt modelId="{8FBB42F0-498C-4CCC-A3F8-2C9D034E81BF}" type="pres">
      <dgm:prSet presAssocID="{719792F3-D8CA-4BB7-82F8-B7CD271261FE}" presName="parentText" presStyleLbl="alignNode1" presStyleIdx="2" presStyleCnt="4" custScaleY="102341" custLinFactNeighborX="-3296" custLinFactNeighborY="-22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E67B4-8D3D-46CC-9423-CFA6E99985AA}" type="pres">
      <dgm:prSet presAssocID="{719792F3-D8CA-4BB7-82F8-B7CD271261FE}" presName="descendantText" presStyleLbl="alignAcc1" presStyleIdx="2" presStyleCnt="4" custScaleY="100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A298C-6C78-4468-946B-DBEC02E87717}" type="pres">
      <dgm:prSet presAssocID="{D6223CAD-D1A1-4E08-8BED-401153DE6C53}" presName="sp" presStyleCnt="0"/>
      <dgm:spPr/>
    </dgm:pt>
    <dgm:pt modelId="{95F37C63-A805-426C-87AA-4A2DF00B0DE4}" type="pres">
      <dgm:prSet presAssocID="{892485C3-C839-458D-A513-8BF8F3082C00}" presName="composite" presStyleCnt="0"/>
      <dgm:spPr/>
    </dgm:pt>
    <dgm:pt modelId="{5D1C668C-B9B9-47AE-A934-F2961ECF1CA6}" type="pres">
      <dgm:prSet presAssocID="{892485C3-C839-458D-A513-8BF8F3082C0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C77B9-E736-4705-8513-330374C48BE1}" type="pres">
      <dgm:prSet presAssocID="{892485C3-C839-458D-A513-8BF8F3082C0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8C54A5-64C7-4404-90E9-924E99666C46}" type="presOf" srcId="{2905B592-3E23-48E2-8DE7-E3BB4A654D18}" destId="{35666AE8-13E4-4E0F-9089-8487AAADF083}" srcOrd="0" destOrd="0" presId="urn:microsoft.com/office/officeart/2005/8/layout/chevron2"/>
    <dgm:cxn modelId="{599CD150-2D73-408A-B010-8C35EA277E40}" srcId="{47E9073C-FCC8-44BE-BE22-9198E72A5726}" destId="{CDC3399C-80FF-40B2-9FE3-DCB60CAF103E}" srcOrd="0" destOrd="0" parTransId="{6F09E667-56AE-45B2-8030-1F67B290B4CC}" sibTransId="{843E9CBC-9C19-413B-823A-2F15E94B429A}"/>
    <dgm:cxn modelId="{F1FAC6CF-70CB-4BDE-B67E-53AA48BD538B}" type="presOf" srcId="{47E9073C-FCC8-44BE-BE22-9198E72A5726}" destId="{71D7B081-D040-47A9-BAEF-184BFB1536DA}" srcOrd="0" destOrd="0" presId="urn:microsoft.com/office/officeart/2005/8/layout/chevron2"/>
    <dgm:cxn modelId="{2D55B959-8AF8-45E3-BBBB-28F53E6E2F6A}" srcId="{2905B592-3E23-48E2-8DE7-E3BB4A654D18}" destId="{892485C3-C839-458D-A513-8BF8F3082C00}" srcOrd="3" destOrd="0" parTransId="{6B061D21-4811-4D69-A470-5E7AA577821E}" sibTransId="{E5EBABCB-960C-4D03-8AB4-179C8DEA1939}"/>
    <dgm:cxn modelId="{033A8A24-ACE5-4009-9DFC-335B607BE87C}" type="presOf" srcId="{CDC3399C-80FF-40B2-9FE3-DCB60CAF103E}" destId="{64422ABC-F1AB-4F95-A0A9-C3537AA6B42F}" srcOrd="0" destOrd="0" presId="urn:microsoft.com/office/officeart/2005/8/layout/chevron2"/>
    <dgm:cxn modelId="{0AE1062D-CD2E-4614-8FEA-780C496A0D24}" type="presOf" srcId="{8164AEE2-E9B9-4617-9F53-3BE2D1214F47}" destId="{58BE67B4-8D3D-46CC-9423-CFA6E99985AA}" srcOrd="0" destOrd="0" presId="urn:microsoft.com/office/officeart/2005/8/layout/chevron2"/>
    <dgm:cxn modelId="{54AD6DCE-BB4E-4656-BFED-680788EDF568}" type="presOf" srcId="{BB043ECF-CBC1-4FFE-B603-CB21A04ACCCA}" destId="{911C77B9-E736-4705-8513-330374C48BE1}" srcOrd="0" destOrd="0" presId="urn:microsoft.com/office/officeart/2005/8/layout/chevron2"/>
    <dgm:cxn modelId="{1C906CF7-7E38-45A7-8096-1517D03C31AE}" type="presOf" srcId="{892485C3-C839-458D-A513-8BF8F3082C00}" destId="{5D1C668C-B9B9-47AE-A934-F2961ECF1CA6}" srcOrd="0" destOrd="0" presId="urn:microsoft.com/office/officeart/2005/8/layout/chevron2"/>
    <dgm:cxn modelId="{4040D20C-778E-4975-B40F-B47E71C50EEA}" type="presOf" srcId="{C17AF01C-B2EA-4877-B104-6705F1203EBF}" destId="{6DEE8C57-DAF1-4266-A818-BC9FDE7B8B1D}" srcOrd="0" destOrd="0" presId="urn:microsoft.com/office/officeart/2005/8/layout/chevron2"/>
    <dgm:cxn modelId="{ED0FED74-50AE-45A7-A2F5-B0236748D51B}" srcId="{2905B592-3E23-48E2-8DE7-E3BB4A654D18}" destId="{C17AF01C-B2EA-4877-B104-6705F1203EBF}" srcOrd="1" destOrd="0" parTransId="{240980BC-CF30-4763-9135-8739B8F84816}" sibTransId="{AFFA0E5E-976E-4C5E-9BA9-AE67398EECC5}"/>
    <dgm:cxn modelId="{A5DBEC94-C0E7-4538-BCAD-683ACF5261C8}" srcId="{C17AF01C-B2EA-4877-B104-6705F1203EBF}" destId="{49F66022-D14F-461D-934A-1B9809630FA8}" srcOrd="0" destOrd="0" parTransId="{6C1CC1AC-38EC-4BA0-914C-F4AFB9045880}" sibTransId="{711A36DD-D832-4DD0-9647-87A514A018C5}"/>
    <dgm:cxn modelId="{785068B4-D9B4-483A-B343-ABB339EC3375}" srcId="{892485C3-C839-458D-A513-8BF8F3082C00}" destId="{BB043ECF-CBC1-4FFE-B603-CB21A04ACCCA}" srcOrd="0" destOrd="0" parTransId="{33798096-9A8B-41F3-8D46-5B3CFBF38E70}" sibTransId="{CF928A9B-E7B3-40C7-9F11-6181FB50E2D5}"/>
    <dgm:cxn modelId="{0F43702E-3280-490D-BF05-BDE95317738D}" type="presOf" srcId="{719792F3-D8CA-4BB7-82F8-B7CD271261FE}" destId="{8FBB42F0-498C-4CCC-A3F8-2C9D034E81BF}" srcOrd="0" destOrd="0" presId="urn:microsoft.com/office/officeart/2005/8/layout/chevron2"/>
    <dgm:cxn modelId="{EC70181A-59F5-4AE8-9AAD-CC2CE7C1D541}" srcId="{2905B592-3E23-48E2-8DE7-E3BB4A654D18}" destId="{719792F3-D8CA-4BB7-82F8-B7CD271261FE}" srcOrd="2" destOrd="0" parTransId="{F6C0F443-5466-4E4F-B463-497B9021C006}" sibTransId="{D6223CAD-D1A1-4E08-8BED-401153DE6C53}"/>
    <dgm:cxn modelId="{DD3A88A0-C58D-4DBB-BD24-AB261154A21A}" srcId="{719792F3-D8CA-4BB7-82F8-B7CD271261FE}" destId="{8164AEE2-E9B9-4617-9F53-3BE2D1214F47}" srcOrd="0" destOrd="0" parTransId="{2E93764C-7346-4F98-8AB4-90767BF5EEFD}" sibTransId="{266D408B-50D3-4060-ABDA-C3666E0C6685}"/>
    <dgm:cxn modelId="{039E5516-B58C-44A4-ACD2-1CC959115D10}" type="presOf" srcId="{49F66022-D14F-461D-934A-1B9809630FA8}" destId="{92B9D7DA-231C-4B2C-AD53-FA532D80473A}" srcOrd="0" destOrd="0" presId="urn:microsoft.com/office/officeart/2005/8/layout/chevron2"/>
    <dgm:cxn modelId="{524C6BB8-5933-4126-A97E-E096CC689BE2}" srcId="{2905B592-3E23-48E2-8DE7-E3BB4A654D18}" destId="{47E9073C-FCC8-44BE-BE22-9198E72A5726}" srcOrd="0" destOrd="0" parTransId="{72F9460C-073F-44A1-8A6F-DD77097ED063}" sibTransId="{FEC57177-BBEE-44E6-9A84-9DA20EDDB5A5}"/>
    <dgm:cxn modelId="{3FD5EA5A-326F-444D-9C34-0E67E650AA39}" type="presParOf" srcId="{35666AE8-13E4-4E0F-9089-8487AAADF083}" destId="{FE29AB9B-86F4-46B3-B3F4-F519F542C5C0}" srcOrd="0" destOrd="0" presId="urn:microsoft.com/office/officeart/2005/8/layout/chevron2"/>
    <dgm:cxn modelId="{3BEADE17-AC33-48A9-8C38-543FC7ACED4A}" type="presParOf" srcId="{FE29AB9B-86F4-46B3-B3F4-F519F542C5C0}" destId="{71D7B081-D040-47A9-BAEF-184BFB1536DA}" srcOrd="0" destOrd="0" presId="urn:microsoft.com/office/officeart/2005/8/layout/chevron2"/>
    <dgm:cxn modelId="{D5F1AEF9-38F5-41EF-AE50-81883C85CC7D}" type="presParOf" srcId="{FE29AB9B-86F4-46B3-B3F4-F519F542C5C0}" destId="{64422ABC-F1AB-4F95-A0A9-C3537AA6B42F}" srcOrd="1" destOrd="0" presId="urn:microsoft.com/office/officeart/2005/8/layout/chevron2"/>
    <dgm:cxn modelId="{2C5FE22B-E139-4F23-8FBF-00BD99E7A4C0}" type="presParOf" srcId="{35666AE8-13E4-4E0F-9089-8487AAADF083}" destId="{A572A321-BB57-449F-983D-971CCD1CE983}" srcOrd="1" destOrd="0" presId="urn:microsoft.com/office/officeart/2005/8/layout/chevron2"/>
    <dgm:cxn modelId="{A7E01B95-C687-4EDF-B85B-0C51B04E9F33}" type="presParOf" srcId="{35666AE8-13E4-4E0F-9089-8487AAADF083}" destId="{447A9C38-8B11-4D4D-988C-272960BB2F57}" srcOrd="2" destOrd="0" presId="urn:microsoft.com/office/officeart/2005/8/layout/chevron2"/>
    <dgm:cxn modelId="{160B64D0-34E5-48DF-8B27-AA1FC8CC0C28}" type="presParOf" srcId="{447A9C38-8B11-4D4D-988C-272960BB2F57}" destId="{6DEE8C57-DAF1-4266-A818-BC9FDE7B8B1D}" srcOrd="0" destOrd="0" presId="urn:microsoft.com/office/officeart/2005/8/layout/chevron2"/>
    <dgm:cxn modelId="{2D757EFF-A709-464C-A93C-E0DEDC3EBF57}" type="presParOf" srcId="{447A9C38-8B11-4D4D-988C-272960BB2F57}" destId="{92B9D7DA-231C-4B2C-AD53-FA532D80473A}" srcOrd="1" destOrd="0" presId="urn:microsoft.com/office/officeart/2005/8/layout/chevron2"/>
    <dgm:cxn modelId="{96163DCE-7776-4CFA-B5F1-2A977066647C}" type="presParOf" srcId="{35666AE8-13E4-4E0F-9089-8487AAADF083}" destId="{C454511E-C30D-4064-ACF3-61A84BAD0708}" srcOrd="3" destOrd="0" presId="urn:microsoft.com/office/officeart/2005/8/layout/chevron2"/>
    <dgm:cxn modelId="{3B74310D-1A87-4AAE-AB28-C299FD51D997}" type="presParOf" srcId="{35666AE8-13E4-4E0F-9089-8487AAADF083}" destId="{D53349F0-D22E-4AAE-A279-A33BB6402DEA}" srcOrd="4" destOrd="0" presId="urn:microsoft.com/office/officeart/2005/8/layout/chevron2"/>
    <dgm:cxn modelId="{ABEC5840-75DC-438F-8276-BCC15B4480DA}" type="presParOf" srcId="{D53349F0-D22E-4AAE-A279-A33BB6402DEA}" destId="{8FBB42F0-498C-4CCC-A3F8-2C9D034E81BF}" srcOrd="0" destOrd="0" presId="urn:microsoft.com/office/officeart/2005/8/layout/chevron2"/>
    <dgm:cxn modelId="{E4721302-50FF-482D-8465-8AD48282CD66}" type="presParOf" srcId="{D53349F0-D22E-4AAE-A279-A33BB6402DEA}" destId="{58BE67B4-8D3D-46CC-9423-CFA6E99985AA}" srcOrd="1" destOrd="0" presId="urn:microsoft.com/office/officeart/2005/8/layout/chevron2"/>
    <dgm:cxn modelId="{AC81C219-DE61-4AA6-9D0E-88E5E06B525F}" type="presParOf" srcId="{35666AE8-13E4-4E0F-9089-8487AAADF083}" destId="{36EA298C-6C78-4468-946B-DBEC02E87717}" srcOrd="5" destOrd="0" presId="urn:microsoft.com/office/officeart/2005/8/layout/chevron2"/>
    <dgm:cxn modelId="{0D94389C-5E62-4596-B79C-127AB44DA4B8}" type="presParOf" srcId="{35666AE8-13E4-4E0F-9089-8487AAADF083}" destId="{95F37C63-A805-426C-87AA-4A2DF00B0DE4}" srcOrd="6" destOrd="0" presId="urn:microsoft.com/office/officeart/2005/8/layout/chevron2"/>
    <dgm:cxn modelId="{6C4FD4FE-C332-44BA-B882-47E0EA3672A3}" type="presParOf" srcId="{95F37C63-A805-426C-87AA-4A2DF00B0DE4}" destId="{5D1C668C-B9B9-47AE-A934-F2961ECF1CA6}" srcOrd="0" destOrd="0" presId="urn:microsoft.com/office/officeart/2005/8/layout/chevron2"/>
    <dgm:cxn modelId="{00621A5F-5C12-4DA6-9D64-6EC33FFE2CF4}" type="presParOf" srcId="{95F37C63-A805-426C-87AA-4A2DF00B0DE4}" destId="{911C77B9-E736-4705-8513-330374C48BE1}" srcOrd="1" destOrd="0" presId="urn:microsoft.com/office/officeart/2005/8/layout/chevron2"/>
  </dgm:cxnLst>
  <dgm:bg>
    <a:noFill/>
  </dgm:bg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248489-4F8B-443A-A304-9AF5051CA5E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B29E07-ABAD-40D0-85AE-7519807DDAB1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algn="just"/>
          <a:endParaRPr lang="ru-RU" sz="1800" dirty="0">
            <a:solidFill>
              <a:schemeClr val="tx1"/>
            </a:solidFill>
            <a:latin typeface="Palatino Linotype" pitchFamily="18" charset="0"/>
            <a:cs typeface="Times New Roman" pitchFamily="18" charset="0"/>
          </a:endParaRPr>
        </a:p>
      </dgm:t>
    </dgm:pt>
    <dgm:pt modelId="{DECBB83B-ED1E-49E6-A122-5D51DECBF948}" type="parTrans" cxnId="{534C8370-8983-44F0-A3A1-252F34ADB520}">
      <dgm:prSet/>
      <dgm:spPr/>
      <dgm:t>
        <a:bodyPr/>
        <a:lstStyle/>
        <a:p>
          <a:endParaRPr lang="ru-RU"/>
        </a:p>
      </dgm:t>
    </dgm:pt>
    <dgm:pt modelId="{C4E4084E-FA03-4075-BECC-D79A665F268F}" type="sibTrans" cxnId="{534C8370-8983-44F0-A3A1-252F34ADB520}">
      <dgm:prSet/>
      <dgm:spPr/>
      <dgm:t>
        <a:bodyPr/>
        <a:lstStyle/>
        <a:p>
          <a:endParaRPr lang="ru-RU"/>
        </a:p>
      </dgm:t>
    </dgm:pt>
    <dgm:pt modelId="{5066F973-FD1A-468F-8552-88CE00575291}">
      <dgm:prSet phldrT="[Текст]" custT="1"/>
      <dgm:spPr>
        <a:solidFill>
          <a:srgbClr val="4A97D6"/>
        </a:solidFill>
        <a:ln>
          <a:solidFill>
            <a:srgbClr val="4A97D6"/>
          </a:solidFill>
        </a:ln>
      </dgm:spPr>
      <dgm:t>
        <a:bodyPr/>
        <a:lstStyle/>
        <a:p>
          <a:pPr algn="just"/>
          <a:endParaRPr lang="ru-RU" sz="1800" dirty="0">
            <a:solidFill>
              <a:schemeClr val="tx1"/>
            </a:solidFill>
            <a:latin typeface="Palatino Linotype" pitchFamily="18" charset="0"/>
            <a:cs typeface="Times New Roman" pitchFamily="18" charset="0"/>
          </a:endParaRPr>
        </a:p>
      </dgm:t>
    </dgm:pt>
    <dgm:pt modelId="{C314BF23-98BD-4AA4-8CAC-3A317CB93725}" type="parTrans" cxnId="{84632568-6D60-4EB2-9FB8-3576FC5EB6E2}">
      <dgm:prSet/>
      <dgm:spPr/>
      <dgm:t>
        <a:bodyPr/>
        <a:lstStyle/>
        <a:p>
          <a:endParaRPr lang="ru-RU"/>
        </a:p>
      </dgm:t>
    </dgm:pt>
    <dgm:pt modelId="{03BFB0A7-9EFE-4EE0-BEDC-6A1AA782ECD9}" type="sibTrans" cxnId="{84632568-6D60-4EB2-9FB8-3576FC5EB6E2}">
      <dgm:prSet/>
      <dgm:spPr/>
      <dgm:t>
        <a:bodyPr/>
        <a:lstStyle/>
        <a:p>
          <a:endParaRPr lang="ru-RU"/>
        </a:p>
      </dgm:t>
    </dgm:pt>
    <dgm:pt modelId="{58BA523A-8919-48E6-82CF-0B589B896284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just"/>
          <a:endParaRPr lang="ru-RU" sz="1800" dirty="0">
            <a:solidFill>
              <a:schemeClr val="tx1"/>
            </a:solidFill>
            <a:latin typeface="Palatino Linotype" pitchFamily="18" charset="0"/>
            <a:cs typeface="Times New Roman" pitchFamily="18" charset="0"/>
          </a:endParaRPr>
        </a:p>
      </dgm:t>
    </dgm:pt>
    <dgm:pt modelId="{BE39A963-6A5A-4F03-B2E7-3AB9A68FEC85}" type="parTrans" cxnId="{AE4BC191-0518-46B0-8A7E-BCBEBF485383}">
      <dgm:prSet/>
      <dgm:spPr/>
      <dgm:t>
        <a:bodyPr/>
        <a:lstStyle/>
        <a:p>
          <a:endParaRPr lang="ru-RU"/>
        </a:p>
      </dgm:t>
    </dgm:pt>
    <dgm:pt modelId="{5C0359DC-6CBE-4373-945C-63A277DA0647}" type="sibTrans" cxnId="{AE4BC191-0518-46B0-8A7E-BCBEBF485383}">
      <dgm:prSet/>
      <dgm:spPr/>
      <dgm:t>
        <a:bodyPr/>
        <a:lstStyle/>
        <a:p>
          <a:endParaRPr lang="ru-RU"/>
        </a:p>
      </dgm:t>
    </dgm:pt>
    <dgm:pt modelId="{E7E553CD-C924-4AD3-8BD2-23BE187A0DB3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algn="just"/>
          <a:endParaRPr lang="ru-RU" sz="1800" dirty="0">
            <a:solidFill>
              <a:srgbClr val="FF0000"/>
            </a:solidFill>
            <a:latin typeface="Palatino Linotype" pitchFamily="18" charset="0"/>
            <a:cs typeface="Times New Roman" pitchFamily="18" charset="0"/>
          </a:endParaRPr>
        </a:p>
      </dgm:t>
    </dgm:pt>
    <dgm:pt modelId="{72A3C0E0-8688-452A-9009-B4E9A0E4D070}" type="parTrans" cxnId="{820D4A2C-3E0C-4E83-BE6B-B09FE6959ACD}">
      <dgm:prSet/>
      <dgm:spPr/>
      <dgm:t>
        <a:bodyPr/>
        <a:lstStyle/>
        <a:p>
          <a:endParaRPr lang="ru-RU"/>
        </a:p>
      </dgm:t>
    </dgm:pt>
    <dgm:pt modelId="{F65165D9-8E54-4514-8E3F-9972FC3639E1}" type="sibTrans" cxnId="{820D4A2C-3E0C-4E83-BE6B-B09FE6959ACD}">
      <dgm:prSet/>
      <dgm:spPr/>
      <dgm:t>
        <a:bodyPr/>
        <a:lstStyle/>
        <a:p>
          <a:endParaRPr lang="ru-RU"/>
        </a:p>
      </dgm:t>
    </dgm:pt>
    <dgm:pt modelId="{37F5F53F-BC01-406C-80ED-207229F86178}" type="pres">
      <dgm:prSet presAssocID="{36248489-4F8B-443A-A304-9AF5051CA5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849C6-416A-4E1C-91C3-93994374DA39}" type="pres">
      <dgm:prSet presAssocID="{51B29E07-ABAD-40D0-85AE-7519807DDAB1}" presName="parentLin" presStyleCnt="0"/>
      <dgm:spPr/>
    </dgm:pt>
    <dgm:pt modelId="{EFE38C11-C9F9-45EF-AFEE-8D59A1D2C48C}" type="pres">
      <dgm:prSet presAssocID="{51B29E07-ABAD-40D0-85AE-7519807DDAB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0A6C451-ADC5-4883-9E6B-80C06D095374}" type="pres">
      <dgm:prSet presAssocID="{51B29E07-ABAD-40D0-85AE-7519807DDAB1}" presName="parentText" presStyleLbl="node1" presStyleIdx="0" presStyleCnt="4" custScaleX="140000" custScaleY="70594" custLinFactNeighborX="16467" custLinFactNeighborY="103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E6E91-8164-42A4-90F7-92BAD74662FF}" type="pres">
      <dgm:prSet presAssocID="{51B29E07-ABAD-40D0-85AE-7519807DDAB1}" presName="negativeSpace" presStyleCnt="0"/>
      <dgm:spPr/>
    </dgm:pt>
    <dgm:pt modelId="{E2DCBA58-F71D-4B91-9030-C2BCE37177AC}" type="pres">
      <dgm:prSet presAssocID="{51B29E07-ABAD-40D0-85AE-7519807DDAB1}" presName="childText" presStyleLbl="conFgAcc1" presStyleIdx="0" presStyleCnt="4" custScaleY="114260" custLinFactNeighborX="-456" custLinFactNeighborY="-32556">
        <dgm:presLayoutVars>
          <dgm:bulletEnabled val="1"/>
        </dgm:presLayoutVars>
      </dgm:prSet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48222926-F82F-470B-A1A0-C24031216589}" type="pres">
      <dgm:prSet presAssocID="{C4E4084E-FA03-4075-BECC-D79A665F268F}" presName="spaceBetweenRectangles" presStyleCnt="0"/>
      <dgm:spPr/>
    </dgm:pt>
    <dgm:pt modelId="{1F7A9025-5DCD-4899-A5E3-E6AD5B10881F}" type="pres">
      <dgm:prSet presAssocID="{5066F973-FD1A-468F-8552-88CE00575291}" presName="parentLin" presStyleCnt="0"/>
      <dgm:spPr/>
    </dgm:pt>
    <dgm:pt modelId="{937BEA97-1019-48FD-B177-63A5AF2107A0}" type="pres">
      <dgm:prSet presAssocID="{5066F973-FD1A-468F-8552-88CE0057529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356B298-CE9C-4D52-8B82-0FF5193CAE94}" type="pres">
      <dgm:prSet presAssocID="{5066F973-FD1A-468F-8552-88CE00575291}" presName="parentText" presStyleLbl="node1" presStyleIdx="1" presStyleCnt="4" custScaleX="142857" custScaleY="72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94B3E-9658-4562-B7EF-158CF39839D0}" type="pres">
      <dgm:prSet presAssocID="{5066F973-FD1A-468F-8552-88CE00575291}" presName="negativeSpace" presStyleCnt="0"/>
      <dgm:spPr/>
    </dgm:pt>
    <dgm:pt modelId="{87509A87-8011-4C22-ADFB-FC2EECF963C9}" type="pres">
      <dgm:prSet presAssocID="{5066F973-FD1A-468F-8552-88CE00575291}" presName="childText" presStyleLbl="conFgAcc1" presStyleIdx="1" presStyleCnt="4" custScaleY="85879" custLinFactNeighborX="392" custLinFactNeighborY="-4970">
        <dgm:presLayoutVars>
          <dgm:bulletEnabled val="1"/>
        </dgm:presLayoutVars>
      </dgm:prSet>
      <dgm:spPr>
        <a:solidFill>
          <a:srgbClr val="C4DCF8">
            <a:alpha val="89804"/>
          </a:srgbClr>
        </a:solidFill>
        <a:ln>
          <a:solidFill>
            <a:srgbClr val="4A97D6"/>
          </a:solidFill>
        </a:ln>
      </dgm:spPr>
      <dgm:t>
        <a:bodyPr/>
        <a:lstStyle/>
        <a:p>
          <a:endParaRPr lang="ru-RU"/>
        </a:p>
      </dgm:t>
    </dgm:pt>
    <dgm:pt modelId="{589A1437-2CAC-4576-9DC1-0D2D2D9054B0}" type="pres">
      <dgm:prSet presAssocID="{03BFB0A7-9EFE-4EE0-BEDC-6A1AA782ECD9}" presName="spaceBetweenRectangles" presStyleCnt="0"/>
      <dgm:spPr/>
    </dgm:pt>
    <dgm:pt modelId="{08E67985-8058-4A1B-A98D-2EFCFFAFF25C}" type="pres">
      <dgm:prSet presAssocID="{58BA523A-8919-48E6-82CF-0B589B896284}" presName="parentLin" presStyleCnt="0"/>
      <dgm:spPr/>
    </dgm:pt>
    <dgm:pt modelId="{35163FAB-8558-430E-A67B-E05F5A41B974}" type="pres">
      <dgm:prSet presAssocID="{58BA523A-8919-48E6-82CF-0B589B89628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A3C9617-C6A8-4A32-8F77-6A4A3A6146C3}" type="pres">
      <dgm:prSet presAssocID="{58BA523A-8919-48E6-82CF-0B589B896284}" presName="parentText" presStyleLbl="node1" presStyleIdx="2" presStyleCnt="4" custScaleX="155579" custScaleY="84794" custLinFactNeighborX="1814" custLinFactNeighborY="201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6047C-B2A3-4B17-8461-A57AAC50C266}" type="pres">
      <dgm:prSet presAssocID="{58BA523A-8919-48E6-82CF-0B589B896284}" presName="negativeSpace" presStyleCnt="0"/>
      <dgm:spPr/>
    </dgm:pt>
    <dgm:pt modelId="{1E612919-6B27-4961-A5B3-884330FC1761}" type="pres">
      <dgm:prSet presAssocID="{58BA523A-8919-48E6-82CF-0B589B896284}" presName="childText" presStyleLbl="conFgAcc1" presStyleIdx="2" presStyleCnt="4" custScaleX="100000" custLinFactNeighborY="36602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97397ACB-3BD7-46F5-8120-F6C55BD11E92}" type="pres">
      <dgm:prSet presAssocID="{5C0359DC-6CBE-4373-945C-63A277DA0647}" presName="spaceBetweenRectangles" presStyleCnt="0"/>
      <dgm:spPr/>
    </dgm:pt>
    <dgm:pt modelId="{CA50A652-265F-4A06-AEC0-2FF63AEA3933}" type="pres">
      <dgm:prSet presAssocID="{E7E553CD-C924-4AD3-8BD2-23BE187A0DB3}" presName="parentLin" presStyleCnt="0"/>
      <dgm:spPr/>
    </dgm:pt>
    <dgm:pt modelId="{7E77FEA4-7AC1-45EA-9AE9-48BFDD494AB9}" type="pres">
      <dgm:prSet presAssocID="{E7E553CD-C924-4AD3-8BD2-23BE187A0DB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34AFB31-597D-4432-81C3-0116D816A647}" type="pres">
      <dgm:prSet presAssocID="{E7E553CD-C924-4AD3-8BD2-23BE187A0DB3}" presName="parentText" presStyleLbl="node1" presStyleIdx="3" presStyleCnt="4" custScaleX="142857" custScaleY="74588" custLinFactNeighborX="8710" custLinFactNeighborY="9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61C24-02B0-4B0D-932E-11D7D14FCCBB}" type="pres">
      <dgm:prSet presAssocID="{E7E553CD-C924-4AD3-8BD2-23BE187A0DB3}" presName="negativeSpace" presStyleCnt="0"/>
      <dgm:spPr/>
    </dgm:pt>
    <dgm:pt modelId="{A7B55C6E-AB6E-4B62-AE40-8A2838D74388}" type="pres">
      <dgm:prSet presAssocID="{E7E553CD-C924-4AD3-8BD2-23BE187A0DB3}" presName="childText" presStyleLbl="conFgAcc1" presStyleIdx="3" presStyleCnt="4" custLinFactNeighborY="7502">
        <dgm:presLayoutVars>
          <dgm:bulletEnabled val="1"/>
        </dgm:presLayoutVars>
      </dgm:prSet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24E2AA8D-BAE3-4998-BCA4-00FF2BCA3C87}" type="presOf" srcId="{36248489-4F8B-443A-A304-9AF5051CA5EF}" destId="{37F5F53F-BC01-406C-80ED-207229F86178}" srcOrd="0" destOrd="0" presId="urn:microsoft.com/office/officeart/2005/8/layout/list1"/>
    <dgm:cxn modelId="{AD040E8F-FD9B-4003-95EB-70DF8CF291FD}" type="presOf" srcId="{58BA523A-8919-48E6-82CF-0B589B896284}" destId="{35163FAB-8558-430E-A67B-E05F5A41B974}" srcOrd="0" destOrd="0" presId="urn:microsoft.com/office/officeart/2005/8/layout/list1"/>
    <dgm:cxn modelId="{33E3291E-6596-4F20-844A-41F933FFE8D2}" type="presOf" srcId="{E7E553CD-C924-4AD3-8BD2-23BE187A0DB3}" destId="{7E77FEA4-7AC1-45EA-9AE9-48BFDD494AB9}" srcOrd="0" destOrd="0" presId="urn:microsoft.com/office/officeart/2005/8/layout/list1"/>
    <dgm:cxn modelId="{AE4BC191-0518-46B0-8A7E-BCBEBF485383}" srcId="{36248489-4F8B-443A-A304-9AF5051CA5EF}" destId="{58BA523A-8919-48E6-82CF-0B589B896284}" srcOrd="2" destOrd="0" parTransId="{BE39A963-6A5A-4F03-B2E7-3AB9A68FEC85}" sibTransId="{5C0359DC-6CBE-4373-945C-63A277DA0647}"/>
    <dgm:cxn modelId="{534C8370-8983-44F0-A3A1-252F34ADB520}" srcId="{36248489-4F8B-443A-A304-9AF5051CA5EF}" destId="{51B29E07-ABAD-40D0-85AE-7519807DDAB1}" srcOrd="0" destOrd="0" parTransId="{DECBB83B-ED1E-49E6-A122-5D51DECBF948}" sibTransId="{C4E4084E-FA03-4075-BECC-D79A665F268F}"/>
    <dgm:cxn modelId="{84632568-6D60-4EB2-9FB8-3576FC5EB6E2}" srcId="{36248489-4F8B-443A-A304-9AF5051CA5EF}" destId="{5066F973-FD1A-468F-8552-88CE00575291}" srcOrd="1" destOrd="0" parTransId="{C314BF23-98BD-4AA4-8CAC-3A317CB93725}" sibTransId="{03BFB0A7-9EFE-4EE0-BEDC-6A1AA782ECD9}"/>
    <dgm:cxn modelId="{820D4A2C-3E0C-4E83-BE6B-B09FE6959ACD}" srcId="{36248489-4F8B-443A-A304-9AF5051CA5EF}" destId="{E7E553CD-C924-4AD3-8BD2-23BE187A0DB3}" srcOrd="3" destOrd="0" parTransId="{72A3C0E0-8688-452A-9009-B4E9A0E4D070}" sibTransId="{F65165D9-8E54-4514-8E3F-9972FC3639E1}"/>
    <dgm:cxn modelId="{C4C4FBA1-0E36-4616-BB8B-D8D61DDECF8E}" type="presOf" srcId="{5066F973-FD1A-468F-8552-88CE00575291}" destId="{937BEA97-1019-48FD-B177-63A5AF2107A0}" srcOrd="0" destOrd="0" presId="urn:microsoft.com/office/officeart/2005/8/layout/list1"/>
    <dgm:cxn modelId="{1CFDD521-A8D5-4EEB-B0AF-54BEA7B03B9F}" type="presOf" srcId="{5066F973-FD1A-468F-8552-88CE00575291}" destId="{A356B298-CE9C-4D52-8B82-0FF5193CAE94}" srcOrd="1" destOrd="0" presId="urn:microsoft.com/office/officeart/2005/8/layout/list1"/>
    <dgm:cxn modelId="{420F8084-507B-4C75-B6E5-DCD5010FDFDE}" type="presOf" srcId="{51B29E07-ABAD-40D0-85AE-7519807DDAB1}" destId="{EFE38C11-C9F9-45EF-AFEE-8D59A1D2C48C}" srcOrd="0" destOrd="0" presId="urn:microsoft.com/office/officeart/2005/8/layout/list1"/>
    <dgm:cxn modelId="{432BFE24-28BA-4A36-A577-DEA9B254B7EF}" type="presOf" srcId="{58BA523A-8919-48E6-82CF-0B589B896284}" destId="{0A3C9617-C6A8-4A32-8F77-6A4A3A6146C3}" srcOrd="1" destOrd="0" presId="urn:microsoft.com/office/officeart/2005/8/layout/list1"/>
    <dgm:cxn modelId="{65040969-25F4-4899-AA2A-02878CA6BE69}" type="presOf" srcId="{E7E553CD-C924-4AD3-8BD2-23BE187A0DB3}" destId="{734AFB31-597D-4432-81C3-0116D816A647}" srcOrd="1" destOrd="0" presId="urn:microsoft.com/office/officeart/2005/8/layout/list1"/>
    <dgm:cxn modelId="{E7F8F64F-0E46-4EC3-BD08-0A8317D81FA8}" type="presOf" srcId="{51B29E07-ABAD-40D0-85AE-7519807DDAB1}" destId="{F0A6C451-ADC5-4883-9E6B-80C06D095374}" srcOrd="1" destOrd="0" presId="urn:microsoft.com/office/officeart/2005/8/layout/list1"/>
    <dgm:cxn modelId="{7A954952-18DE-4E5C-A221-90BE0E427EF5}" type="presParOf" srcId="{37F5F53F-BC01-406C-80ED-207229F86178}" destId="{CBA849C6-416A-4E1C-91C3-93994374DA39}" srcOrd="0" destOrd="0" presId="urn:microsoft.com/office/officeart/2005/8/layout/list1"/>
    <dgm:cxn modelId="{83A21849-7776-48CE-89E3-88B867FCDBA3}" type="presParOf" srcId="{CBA849C6-416A-4E1C-91C3-93994374DA39}" destId="{EFE38C11-C9F9-45EF-AFEE-8D59A1D2C48C}" srcOrd="0" destOrd="0" presId="urn:microsoft.com/office/officeart/2005/8/layout/list1"/>
    <dgm:cxn modelId="{EF44E202-4415-4B21-9E0C-27C630A98803}" type="presParOf" srcId="{CBA849C6-416A-4E1C-91C3-93994374DA39}" destId="{F0A6C451-ADC5-4883-9E6B-80C06D095374}" srcOrd="1" destOrd="0" presId="urn:microsoft.com/office/officeart/2005/8/layout/list1"/>
    <dgm:cxn modelId="{E900570A-16CF-420B-9422-FCFCDD047316}" type="presParOf" srcId="{37F5F53F-BC01-406C-80ED-207229F86178}" destId="{306E6E91-8164-42A4-90F7-92BAD74662FF}" srcOrd="1" destOrd="0" presId="urn:microsoft.com/office/officeart/2005/8/layout/list1"/>
    <dgm:cxn modelId="{B0EBE803-85A6-4C8E-A32C-D77E1E901D54}" type="presParOf" srcId="{37F5F53F-BC01-406C-80ED-207229F86178}" destId="{E2DCBA58-F71D-4B91-9030-C2BCE37177AC}" srcOrd="2" destOrd="0" presId="urn:microsoft.com/office/officeart/2005/8/layout/list1"/>
    <dgm:cxn modelId="{1341F150-334A-4E93-AA03-3140592B745F}" type="presParOf" srcId="{37F5F53F-BC01-406C-80ED-207229F86178}" destId="{48222926-F82F-470B-A1A0-C24031216589}" srcOrd="3" destOrd="0" presId="urn:microsoft.com/office/officeart/2005/8/layout/list1"/>
    <dgm:cxn modelId="{E62FE968-AF75-46E2-BF4A-B4E5CCE3EAC7}" type="presParOf" srcId="{37F5F53F-BC01-406C-80ED-207229F86178}" destId="{1F7A9025-5DCD-4899-A5E3-E6AD5B10881F}" srcOrd="4" destOrd="0" presId="urn:microsoft.com/office/officeart/2005/8/layout/list1"/>
    <dgm:cxn modelId="{0CFEC5DC-C86C-4081-BBA4-697D2448A2A9}" type="presParOf" srcId="{1F7A9025-5DCD-4899-A5E3-E6AD5B10881F}" destId="{937BEA97-1019-48FD-B177-63A5AF2107A0}" srcOrd="0" destOrd="0" presId="urn:microsoft.com/office/officeart/2005/8/layout/list1"/>
    <dgm:cxn modelId="{A3BB28BF-8C1D-4086-A974-990AC84A733A}" type="presParOf" srcId="{1F7A9025-5DCD-4899-A5E3-E6AD5B10881F}" destId="{A356B298-CE9C-4D52-8B82-0FF5193CAE94}" srcOrd="1" destOrd="0" presId="urn:microsoft.com/office/officeart/2005/8/layout/list1"/>
    <dgm:cxn modelId="{BD9CDFFD-6873-420D-ADDF-0AFB66499505}" type="presParOf" srcId="{37F5F53F-BC01-406C-80ED-207229F86178}" destId="{AED94B3E-9658-4562-B7EF-158CF39839D0}" srcOrd="5" destOrd="0" presId="urn:microsoft.com/office/officeart/2005/8/layout/list1"/>
    <dgm:cxn modelId="{C756FB1E-BDFA-48AD-BA56-A299FC46735F}" type="presParOf" srcId="{37F5F53F-BC01-406C-80ED-207229F86178}" destId="{87509A87-8011-4C22-ADFB-FC2EECF963C9}" srcOrd="6" destOrd="0" presId="urn:microsoft.com/office/officeart/2005/8/layout/list1"/>
    <dgm:cxn modelId="{E185F794-29A3-43DD-AA5B-D64293E3C39E}" type="presParOf" srcId="{37F5F53F-BC01-406C-80ED-207229F86178}" destId="{589A1437-2CAC-4576-9DC1-0D2D2D9054B0}" srcOrd="7" destOrd="0" presId="urn:microsoft.com/office/officeart/2005/8/layout/list1"/>
    <dgm:cxn modelId="{18B1F760-70C5-432F-9A03-340E053147DB}" type="presParOf" srcId="{37F5F53F-BC01-406C-80ED-207229F86178}" destId="{08E67985-8058-4A1B-A98D-2EFCFFAFF25C}" srcOrd="8" destOrd="0" presId="urn:microsoft.com/office/officeart/2005/8/layout/list1"/>
    <dgm:cxn modelId="{172C702D-0D11-4F3E-BEBA-077F38EFF484}" type="presParOf" srcId="{08E67985-8058-4A1B-A98D-2EFCFFAFF25C}" destId="{35163FAB-8558-430E-A67B-E05F5A41B974}" srcOrd="0" destOrd="0" presId="urn:microsoft.com/office/officeart/2005/8/layout/list1"/>
    <dgm:cxn modelId="{39B7FED9-BC2D-4331-8170-2205B6D14783}" type="presParOf" srcId="{08E67985-8058-4A1B-A98D-2EFCFFAFF25C}" destId="{0A3C9617-C6A8-4A32-8F77-6A4A3A6146C3}" srcOrd="1" destOrd="0" presId="urn:microsoft.com/office/officeart/2005/8/layout/list1"/>
    <dgm:cxn modelId="{9EAF9D1D-CD96-42EB-92C5-9A6568061E56}" type="presParOf" srcId="{37F5F53F-BC01-406C-80ED-207229F86178}" destId="{95D6047C-B2A3-4B17-8461-A57AAC50C266}" srcOrd="9" destOrd="0" presId="urn:microsoft.com/office/officeart/2005/8/layout/list1"/>
    <dgm:cxn modelId="{7EE9F4A5-60C5-4E80-920C-26A75FA6D0B2}" type="presParOf" srcId="{37F5F53F-BC01-406C-80ED-207229F86178}" destId="{1E612919-6B27-4961-A5B3-884330FC1761}" srcOrd="10" destOrd="0" presId="urn:microsoft.com/office/officeart/2005/8/layout/list1"/>
    <dgm:cxn modelId="{F89DCF6A-C4AD-47A0-B2BB-C4C9571036C7}" type="presParOf" srcId="{37F5F53F-BC01-406C-80ED-207229F86178}" destId="{97397ACB-3BD7-46F5-8120-F6C55BD11E92}" srcOrd="11" destOrd="0" presId="urn:microsoft.com/office/officeart/2005/8/layout/list1"/>
    <dgm:cxn modelId="{9277D014-36BD-4FF3-9677-CEC7BF7DCDC9}" type="presParOf" srcId="{37F5F53F-BC01-406C-80ED-207229F86178}" destId="{CA50A652-265F-4A06-AEC0-2FF63AEA3933}" srcOrd="12" destOrd="0" presId="urn:microsoft.com/office/officeart/2005/8/layout/list1"/>
    <dgm:cxn modelId="{805BBEEF-1E61-42A8-A012-4AC8B493D37F}" type="presParOf" srcId="{CA50A652-265F-4A06-AEC0-2FF63AEA3933}" destId="{7E77FEA4-7AC1-45EA-9AE9-48BFDD494AB9}" srcOrd="0" destOrd="0" presId="urn:microsoft.com/office/officeart/2005/8/layout/list1"/>
    <dgm:cxn modelId="{6E6F965C-CD7F-4951-BA7B-CE77663C1C2A}" type="presParOf" srcId="{CA50A652-265F-4A06-AEC0-2FF63AEA3933}" destId="{734AFB31-597D-4432-81C3-0116D816A647}" srcOrd="1" destOrd="0" presId="urn:microsoft.com/office/officeart/2005/8/layout/list1"/>
    <dgm:cxn modelId="{764ED739-D23D-46F4-A72E-E44F86333BED}" type="presParOf" srcId="{37F5F53F-BC01-406C-80ED-207229F86178}" destId="{D8061C24-02B0-4B0D-932E-11D7D14FCCBB}" srcOrd="13" destOrd="0" presId="urn:microsoft.com/office/officeart/2005/8/layout/list1"/>
    <dgm:cxn modelId="{B698A726-5422-4696-BD55-A2861867EBE9}" type="presParOf" srcId="{37F5F53F-BC01-406C-80ED-207229F86178}" destId="{A7B55C6E-AB6E-4B62-AE40-8A2838D74388}" srcOrd="14" destOrd="0" presId="urn:microsoft.com/office/officeart/2005/8/layout/list1"/>
  </dgm:cxnLst>
  <dgm:bg/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0.80159</cdr:x>
      <cdr:y>0.14583</cdr:y>
    </cdr:from>
    <cdr:to>
      <cdr:x>0.9127</cdr:x>
      <cdr:y>0.22917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5238" y="500066"/>
          <a:ext cx="100013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2 021 268,7 </a:t>
          </a:r>
        </a:p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0.25714</cdr:x>
      <cdr:y>0.17442</cdr:y>
    </cdr:from>
    <cdr:to>
      <cdr:x>0.31596</cdr:x>
      <cdr:y>0.20259</cdr:y>
    </cdr:to>
    <cdr:sp macro="" textlink="">
      <cdr:nvSpPr>
        <cdr:cNvPr id="2" name="5-конечная звезда 1"/>
        <cdr:cNvSpPr/>
      </cdr:nvSpPr>
      <cdr:spPr>
        <a:xfrm xmlns:a="http://schemas.openxmlformats.org/drawingml/2006/main">
          <a:off x="1285852" y="1071570"/>
          <a:ext cx="294137" cy="173066"/>
        </a:xfrm>
        <a:prstGeom xmlns:a="http://schemas.openxmlformats.org/drawingml/2006/main" prst="star5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ln>
              <a:solidFill>
                <a:schemeClr val="accent1">
                  <a:lumMod val="40000"/>
                  <a:lumOff val="60000"/>
                </a:schemeClr>
              </a:solidFill>
            </a:ln>
            <a:solidFill>
              <a:schemeClr val="accent1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0.09999</cdr:x>
      <cdr:y>0.22093</cdr:y>
    </cdr:from>
    <cdr:to>
      <cdr:x>0.15881</cdr:x>
      <cdr:y>0.27916</cdr:y>
    </cdr:to>
    <cdr:sp macro="" textlink="">
      <cdr:nvSpPr>
        <cdr:cNvPr id="3" name="5-конечная звезда 2"/>
        <cdr:cNvSpPr/>
      </cdr:nvSpPr>
      <cdr:spPr>
        <a:xfrm xmlns:a="http://schemas.openxmlformats.org/drawingml/2006/main">
          <a:off x="500034" y="1357322"/>
          <a:ext cx="294137" cy="357746"/>
        </a:xfrm>
        <a:prstGeom xmlns:a="http://schemas.openxmlformats.org/drawingml/2006/main" prst="star5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0.57895</cdr:x>
      <cdr:y>0</cdr:y>
    </cdr:from>
    <cdr:to>
      <cdr:x>0.99123</cdr:x>
      <cdr:y>0.11051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4714908" y="0"/>
          <a:ext cx="3357602" cy="4286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  <a:ln xmlns:a="http://schemas.openxmlformats.org/drawingml/2006/main" w="15875" cap="rnd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entury Gothic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entury Gothic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entury Gothic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entury Gothic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entury Gothic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entury Gothic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entury Gothic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entury Gothic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entury Gothic"/>
            </a:defRPr>
          </a:lvl9pPr>
        </a:lstStyle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1 911 390,2 тысяч рублей.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0.33333</cdr:x>
      <cdr:y>0.31707</cdr:y>
    </cdr:from>
    <cdr:to>
      <cdr:x>0.68627</cdr:x>
      <cdr:y>0.40349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322" y="1857388"/>
          <a:ext cx="1437159" cy="506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1 896 289,3</a:t>
          </a:r>
        </a:p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0.29825</cdr:x>
      <cdr:y>0.54217</cdr:y>
    </cdr:from>
    <cdr:to>
      <cdr:x>0.59649</cdr:x>
      <cdr:y>0.59408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1214446" y="3214710"/>
          <a:ext cx="121444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1 060 682,7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0.31579</cdr:x>
      <cdr:y>0.49254</cdr:y>
    </cdr:from>
    <cdr:to>
      <cdr:x>0.7193</cdr:x>
      <cdr:y>0.57896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84" y="2357478"/>
          <a:ext cx="1643074" cy="413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1 917 534,3</a:t>
          </a:r>
        </a:p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0.81967</cdr:x>
      <cdr:y>0</cdr:y>
    </cdr:from>
    <cdr:to>
      <cdr:x>0.98361</cdr:x>
      <cdr:y>0.05263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0" y="0"/>
          <a:ext cx="142876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0.6371</cdr:x>
      <cdr:y>0.06667</cdr:y>
    </cdr:from>
    <cdr:to>
      <cdr:x>0.98387</cdr:x>
      <cdr:y>0.14444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643602" y="428628"/>
          <a:ext cx="3071802" cy="50006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0.79675</cdr:x>
      <cdr:y>0.01351</cdr:y>
    </cdr:from>
    <cdr:to>
      <cdr:x>0.9948</cdr:x>
      <cdr:y>0.06756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00924" y="71438"/>
          <a:ext cx="1740258" cy="285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тысяч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0.57377</cdr:x>
      <cdr:y>0.2093</cdr:y>
    </cdr:from>
    <cdr:to>
      <cdr:x>0.94474</cdr:x>
      <cdr:y>0.40698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660" y="1285884"/>
          <a:ext cx="3233157" cy="121444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  <a:ln xmlns:a="http://schemas.openxmlformats.org/drawingml/2006/main" w="3175">
          <a:solidFill>
            <a:schemeClr val="tx1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Дошкольное образование </a:t>
          </a:r>
        </a:p>
        <a:p xmlns:a="http://schemas.openxmlformats.org/drawingml/2006/main">
          <a:pPr algn="ctr"/>
          <a:endParaRPr lang="ru-RU" b="1" i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финансовое обеспечение муниципального задания  412 509,4 тыс. руб.</a:t>
          </a: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 в т.ч. заработная плата 345 009,2 тыс. руб.,</a:t>
          </a: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коммунальные услуги 32 069,9 тыс. руб.).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l"/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0.08197</cdr:x>
      <cdr:y>0.76744</cdr:y>
    </cdr:from>
    <cdr:to>
      <cdr:x>0.46364</cdr:x>
      <cdr:y>0.96512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4412" y="4714908"/>
          <a:ext cx="3326466" cy="121444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 w="3175">
          <a:solidFill>
            <a:schemeClr val="tx1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Школы </a:t>
          </a:r>
        </a:p>
        <a:p xmlns:a="http://schemas.openxmlformats.org/drawingml/2006/main">
          <a:pPr algn="ctr"/>
          <a:endParaRPr lang="ru-RU" sz="1100" b="1" i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финансовое обеспечение муниципального задания  590 863,1 тыс. руб.</a:t>
          </a: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 в т.ч. заработная плата 472 747,1 тыс. руб., </a:t>
          </a: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коммунальные услуги 68 891,6 тыс. руб.).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1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0.03279</cdr:x>
      <cdr:y>0.09302</cdr:y>
    </cdr:from>
    <cdr:to>
      <cdr:x>0.46827</cdr:x>
      <cdr:y>0.2907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5784" y="571504"/>
          <a:ext cx="3795406" cy="1214446"/>
        </a:xfrm>
        <a:prstGeom xmlns:a="http://schemas.openxmlformats.org/drawingml/2006/main" prst="rect">
          <a:avLst/>
        </a:prstGeom>
        <a:solidFill xmlns:a="http://schemas.openxmlformats.org/drawingml/2006/main">
          <a:srgbClr val="4A97D6"/>
        </a:solidFill>
        <a:ln xmlns:a="http://schemas.openxmlformats.org/drawingml/2006/main" w="3175">
          <a:solidFill>
            <a:schemeClr val="tx1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Дополнительное образование </a:t>
          </a:r>
        </a:p>
        <a:p xmlns:a="http://schemas.openxmlformats.org/drawingml/2006/main">
          <a:pPr algn="ctr"/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финансовое обеспечение муниципального задания </a:t>
          </a: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150 518,4 тыс. руб. </a:t>
          </a: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 т.ч. заработная плата 136 519,3 тыс. руб.,</a:t>
          </a:r>
        </a:p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коммунальные услуги  4 688,9 тыс. руб.).</a:t>
          </a:r>
        </a:p>
        <a:p xmlns:a="http://schemas.openxmlformats.org/drawingml/2006/main">
          <a:pPr algn="ctr"/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0.57813</cdr:x>
      <cdr:y>0.03846</cdr:y>
    </cdr:from>
    <cdr:to>
      <cdr:x>0.91406</cdr:x>
      <cdr:y>0.10256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286380" y="214314"/>
          <a:ext cx="3071786" cy="35719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A53010">
            <a:lumMod val="60000"/>
            <a:lumOff val="40000"/>
          </a:srgbClr>
        </a:solidFill>
        <a:ln xmlns:a="http://schemas.openxmlformats.org/drawingml/2006/main" w="15875" cap="rnd" cmpd="sng" algn="ctr">
          <a:solidFill>
            <a:srgbClr val="C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entury Gothic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entury Gothic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entury Gothic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entury Gothic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entury Gothic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entury Gothic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entury Gothic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entury Gothic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entury Gothic"/>
            </a:defRPr>
          </a:lvl9pPr>
        </a:lstStyle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32 459,1 тысяч рублей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374262-45A0-42F5-A65F-5FDCB99907FB}" type="datetimeFigureOut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7052"/>
            <a:ext cx="5389240" cy="443936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225485-AD24-4D49-AB42-AE83E1E29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8833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BC22-9A69-45C4-B33B-AE316EEA465F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79EB0-1056-4EF2-9D13-F2CE29D057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76A4-0330-48DF-BF79-E9171C0D13AB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E614B-F4AA-45F3-BD4A-7821937587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2389-5270-43FF-870C-3E7BD9AAF6C2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4DDF-4166-45C6-A48A-91C8D2ECE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C961-028C-4D8C-B232-4DC26264969D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C01C-E010-4D3B-9F1C-F253BD4DD8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9593D-EA5D-48CB-9877-CF622849E9F0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D69B-9C06-4DF3-94E8-0F5EED56D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3FE8-4F6B-45DC-9387-22E0331216C2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9E46-450D-4588-9EC7-03DF56562D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BB0A-FF1D-4636-A835-80CE771D2AAD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351D-B69F-473E-A257-EDFFE7E089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15F51-717E-40E8-99E3-26957E1DF38E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E6D6B-DD0A-4E21-A767-362BBE7D67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BD71-9E0D-46C7-956D-F3C68EB6FAB4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B6C4-FA73-4F77-8B44-C0AC847C60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6EE4-17A6-46E1-B01E-11A69F380A5B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FE473-EE3A-4380-9F3B-10FA718D8F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CDD9-7201-4ABE-8147-6444E62D35CB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79A4-3478-4D72-BF18-FA686DE336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A36D-7DCA-494C-8276-F88CD1806875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07178-31F3-47F1-A9CB-54715A2FB0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0196-3E42-4A5F-8A1E-7699A3E96360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5A9D-F6CD-4419-8444-A45F0AE654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49FD6-DF65-49CD-BEB1-FD33682E041C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6439-88AC-419E-831D-B56719C6D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330B-CB20-4E9F-AA08-34E5F8FD8979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C9ED-63AC-48CD-B6C6-D89DEDB1C8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39D9-6671-43CB-AEAA-E104C1BBFE2A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EBDB0-4880-42EA-A188-E80D0A3B64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F7AAA9-7641-4451-AC15-55D44BC82715}" type="datetime1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615386-B9DD-4FDE-A0D4-0C6E21210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ransition spd="slow" advClick="0" advTm="2000"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20.xml"/><Relationship Id="rId11" Type="http://schemas.openxmlformats.org/officeDocument/2006/relationships/chart" Target="../charts/chart25.xml"/><Relationship Id="rId5" Type="http://schemas.openxmlformats.org/officeDocument/2006/relationships/chart" Target="../charts/chart19.xml"/><Relationship Id="rId10" Type="http://schemas.openxmlformats.org/officeDocument/2006/relationships/chart" Target="../charts/chart24.xml"/><Relationship Id="rId4" Type="http://schemas.openxmlformats.org/officeDocument/2006/relationships/chart" Target="../charts/chart18.xml"/><Relationship Id="rId9" Type="http://schemas.openxmlformats.org/officeDocument/2006/relationships/chart" Target="../charts/char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28" y="1047289"/>
            <a:ext cx="961256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52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786058"/>
            <a:ext cx="8274142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Проект бюджета 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Лужского муниципального района Ленинградской области 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на 2020 год и на плановый период 2021 и 2022 годов</a:t>
            </a:r>
          </a:p>
          <a:p>
            <a:pPr algn="ctr"/>
            <a:endParaRPr lang="ru-RU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1" y="428604"/>
            <a:ext cx="135732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116632"/>
            <a:ext cx="9072594" cy="5262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Лужского муниципального района </a:t>
            </a:r>
            <a:b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85794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785786" y="642918"/>
          <a:ext cx="8143932" cy="3878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000628" y="4429132"/>
            <a:ext cx="3500462" cy="21431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для исполнения переданных государственных полномочий.</a:t>
            </a:r>
          </a:p>
          <a:p>
            <a:endParaRPr lang="ru-RU" sz="1200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Аналогия в семейном бюджете: </a:t>
            </a: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даете своему ребенку деньги и отправляете его в магазин купить продукты по списку, который Вы ему дали.</a:t>
            </a:r>
            <a:endParaRPr lang="ru-RU" sz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4286232"/>
            <a:ext cx="2714644" cy="24289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r>
              <a:rPr lang="ru-RU" sz="12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на безвозмездной  и безвозвратной основе без установления направлений и (или) условий их использования.</a:t>
            </a:r>
          </a:p>
          <a:p>
            <a:endParaRPr lang="ru-RU" sz="1200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Аналогия в семейном бюджете: </a:t>
            </a: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даете своему ребенку карманные деньги</a:t>
            </a:r>
            <a:endParaRPr lang="ru-RU" sz="12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85794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Подходы к формированию местного бюджета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785786" y="1142984"/>
          <a:ext cx="800105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135729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Исполнение действующих расходных обязательств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Лужского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64318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уровня оплаты труда в соответствии с Указами Президента от 07 мая 2017 года № 597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00050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Индексация должностных окладов работников муниципальных учреждений на 4%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535782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Индексация расходов не более 4%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908" y="214290"/>
            <a:ext cx="8505092" cy="49006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Лужского муниципального района</a:t>
            </a:r>
            <a:endParaRPr lang="ru-RU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785794"/>
          <a:ext cx="407196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>
            <a:off x="1785918" y="3071810"/>
            <a:ext cx="5643602" cy="1500198"/>
          </a:xfrm>
          <a:prstGeom prst="line">
            <a:avLst/>
          </a:prstGeom>
          <a:ln w="69850">
            <a:solidFill>
              <a:srgbClr val="4A97D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429256" y="1428736"/>
            <a:ext cx="35718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40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 lang="ru-RU" sz="1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3428992" y="857232"/>
            <a:ext cx="16430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2019 год*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4071934" y="6072206"/>
            <a:ext cx="150019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5357817" y="6572272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171448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835 606,6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786314" y="2071654"/>
          <a:ext cx="407196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29454" y="350043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858 322,6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198" y="578645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1 059 211,7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597154"/>
          </a:xfrm>
        </p:spPr>
        <p:txBody>
          <a:bodyPr>
            <a:noAutofit/>
          </a:bodyPr>
          <a:lstStyle/>
          <a:p>
            <a:pPr algn="ctr"/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Лужского муниципального района </a:t>
            </a:r>
            <a:b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видам расходов (за счет собственных средств бюджета) </a:t>
            </a:r>
            <a:endParaRPr lang="ru-RU" sz="23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/>
          </p:cNvGraphicFramePr>
          <p:nvPr/>
        </p:nvGraphicFramePr>
        <p:xfrm>
          <a:off x="357158" y="1357299"/>
          <a:ext cx="8607330" cy="5144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1071570"/>
                <a:gridCol w="785818"/>
                <a:gridCol w="1071570"/>
                <a:gridCol w="785818"/>
                <a:gridCol w="963464"/>
              </a:tblGrid>
              <a:tr h="301538"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год*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323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 вес,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 вес, 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835 606,6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858 322,6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9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132 987,7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137 213,7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79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(государственных) муниципальных нужд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89 856,9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94 397,3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79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26 605,8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27 834,9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104,6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79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вложения в объекты (государственной) муниципальной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собственности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31 341,5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6 371,5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55 820,6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102 060,6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182,8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7212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476 774,3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468 156,5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79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Обслуживание (государственного) муниципального долга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676,3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430,3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21 543,5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21 857,8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5357817" y="6581001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3834" y="1000108"/>
            <a:ext cx="1295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02" y="1"/>
            <a:ext cx="864399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по разделам классификации расходов (за счет собственных средств), тысяч рублей</a:t>
            </a:r>
            <a:endParaRPr lang="ru-RU" sz="2300" i="1" dirty="0"/>
          </a:p>
        </p:txBody>
      </p:sp>
      <p:graphicFrame>
        <p:nvGraphicFramePr>
          <p:cNvPr id="3" name="Диаграмма 12"/>
          <p:cNvGraphicFramePr>
            <a:graphicFrameLocks/>
          </p:cNvGraphicFramePr>
          <p:nvPr/>
        </p:nvGraphicFramePr>
        <p:xfrm>
          <a:off x="357158" y="785794"/>
          <a:ext cx="271464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13"/>
          <p:cNvGraphicFramePr>
            <a:graphicFrameLocks/>
          </p:cNvGraphicFramePr>
          <p:nvPr/>
        </p:nvGraphicFramePr>
        <p:xfrm>
          <a:off x="5786446" y="785794"/>
          <a:ext cx="2880319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21"/>
          <p:cNvGraphicFramePr>
            <a:graphicFrameLocks/>
          </p:cNvGraphicFramePr>
          <p:nvPr/>
        </p:nvGraphicFramePr>
        <p:xfrm>
          <a:off x="3000364" y="785794"/>
          <a:ext cx="292895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15"/>
          <p:cNvGraphicFramePr>
            <a:graphicFrameLocks/>
          </p:cNvGraphicFramePr>
          <p:nvPr/>
        </p:nvGraphicFramePr>
        <p:xfrm>
          <a:off x="214282" y="3429000"/>
          <a:ext cx="2735164" cy="144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17"/>
          <p:cNvGraphicFramePr>
            <a:graphicFrameLocks/>
          </p:cNvGraphicFramePr>
          <p:nvPr/>
        </p:nvGraphicFramePr>
        <p:xfrm>
          <a:off x="2928926" y="2571744"/>
          <a:ext cx="292895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18"/>
          <p:cNvGraphicFramePr>
            <a:graphicFrameLocks/>
          </p:cNvGraphicFramePr>
          <p:nvPr/>
        </p:nvGraphicFramePr>
        <p:xfrm>
          <a:off x="357159" y="4643446"/>
          <a:ext cx="2500330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Диаграмма 20"/>
          <p:cNvGraphicFramePr>
            <a:graphicFrameLocks/>
          </p:cNvGraphicFramePr>
          <p:nvPr/>
        </p:nvGraphicFramePr>
        <p:xfrm>
          <a:off x="5429256" y="3357562"/>
          <a:ext cx="3500430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Диаграмма 16"/>
          <p:cNvGraphicFramePr>
            <a:graphicFrameLocks/>
          </p:cNvGraphicFramePr>
          <p:nvPr/>
        </p:nvGraphicFramePr>
        <p:xfrm>
          <a:off x="5929322" y="1857364"/>
          <a:ext cx="2809905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" name="Диаграмма 19"/>
          <p:cNvGraphicFramePr>
            <a:graphicFrameLocks/>
          </p:cNvGraphicFramePr>
          <p:nvPr/>
        </p:nvGraphicFramePr>
        <p:xfrm>
          <a:off x="3000364" y="5143512"/>
          <a:ext cx="2643206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2" name="Диаграмма 20"/>
          <p:cNvGraphicFramePr>
            <a:graphicFrameLocks/>
          </p:cNvGraphicFramePr>
          <p:nvPr/>
        </p:nvGraphicFramePr>
        <p:xfrm>
          <a:off x="5857884" y="4572008"/>
          <a:ext cx="3143272" cy="228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3" name="Прямоугольник 10"/>
          <p:cNvSpPr>
            <a:spLocks noChangeArrowheads="1"/>
          </p:cNvSpPr>
          <p:nvPr/>
        </p:nvSpPr>
        <p:spPr bwMode="auto">
          <a:xfrm>
            <a:off x="1071538" y="6581001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740600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</a:t>
            </a:r>
            <a:r>
              <a:rPr lang="ru-RU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85794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428604"/>
          <a:ext cx="885828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929322" y="928670"/>
            <a:ext cx="3071834" cy="295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Всего 858 322,6 тысяч рублей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бюджетам поселений Лужского муниципального района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/>
        </p:nvGraphicFramePr>
        <p:xfrm>
          <a:off x="214282" y="1142984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5286380" y="6357958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85725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Муниципальная программа «Современное образование»</a:t>
            </a:r>
            <a:endParaRPr lang="ru-RU" sz="2400" b="1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85794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85720" y="714356"/>
          <a:ext cx="8715468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2000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15436" cy="785818"/>
          </a:xfrm>
        </p:spPr>
        <p:txBody>
          <a:bodyPr>
            <a:noAutofit/>
          </a:bodyPr>
          <a:lstStyle/>
          <a:p>
            <a:pPr algn="ctr"/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жилищно-коммунального и дорожного хозяйства Лужского муниципального района»</a:t>
            </a:r>
            <a:b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(за счет собственных средств бюджета)</a:t>
            </a:r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85794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9"/>
          <p:cNvGraphicFramePr>
            <a:graphicFrameLocks/>
          </p:cNvGraphicFramePr>
          <p:nvPr/>
        </p:nvGraphicFramePr>
        <p:xfrm>
          <a:off x="0" y="1000108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12"/>
          <p:cNvGraphicFramePr>
            <a:graphicFrameLocks/>
          </p:cNvGraphicFramePr>
          <p:nvPr/>
        </p:nvGraphicFramePr>
        <p:xfrm>
          <a:off x="857224" y="4786322"/>
          <a:ext cx="3378200" cy="194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071538" y="6550223"/>
            <a:ext cx="250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63,7%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от  уровня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2019 года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5072066" y="6429396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858280" cy="59658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 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85794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642910" y="1285860"/>
          <a:ext cx="7858180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/>
                <a:gridCol w="1928826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источников внутреннего финансирования</a:t>
                      </a:r>
                    </a:p>
                    <a:p>
                      <a:pPr algn="ctr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6 144,1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0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0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Кредиты кредитных организаций в валюте Российской Федерации, полученные муниципальными районами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Погашение кредита от других бюджетов бюджетной системы РФ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-8 942,9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прочих остатков денежных средств бюджета района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5 087,0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928794" y="4429132"/>
            <a:ext cx="6500858" cy="1785950"/>
          </a:xfrm>
          <a:prstGeom prst="roundRect">
            <a:avLst>
              <a:gd name="adj" fmla="val 10000"/>
            </a:avLst>
          </a:prstGeom>
          <a:solidFill>
            <a:srgbClr val="4A97D6"/>
          </a:solidFill>
          <a:ln w="22225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214546" y="4714884"/>
            <a:ext cx="6000792" cy="1643074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 -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средства, которые привлекаются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86766" cy="7806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Лужского муниципального района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10"/>
          <p:cNvGraphicFramePr>
            <a:graphicFrameLocks/>
          </p:cNvGraphicFramePr>
          <p:nvPr/>
        </p:nvGraphicFramePr>
        <p:xfrm>
          <a:off x="857224" y="1500174"/>
          <a:ext cx="800105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14480" y="264318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Стратегическая приоритизация расходов и внедрение проектных принципов управления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57161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Ограничение роста муниципального долга Лужского муниципального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80" y="3714752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Сохранение достигнутого уровня расходов, обеспечивающих развитие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485776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эффективности управления бюджетными расходами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5992"/>
            <a:ext cx="7671796" cy="72008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116632"/>
            <a:ext cx="7715304" cy="669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проекта бюджета </a:t>
            </a:r>
            <a:b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Лужского муниципального района на 2020-2022 годы</a:t>
            </a:r>
            <a:endParaRPr lang="ru-RU" sz="27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214282" y="1285860"/>
          <a:ext cx="8786873" cy="424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101"/>
                <a:gridCol w="1591865"/>
                <a:gridCol w="1080353"/>
                <a:gridCol w="864282"/>
                <a:gridCol w="1080353"/>
                <a:gridCol w="864282"/>
                <a:gridCol w="1011023"/>
                <a:gridCol w="933614"/>
              </a:tblGrid>
              <a:tr h="852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 (Первоначальный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2022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3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(всего), 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1 888 326,1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1 911 390,2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1 947 410,0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2 021 268,7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770 453,8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761 327,1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792 237,5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831 119,2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7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1 117 872,3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1 150 063,1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1 155 172,5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1 190 149,5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5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1 896 289,3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1 917 534,3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1 952 510,3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2 025 333,6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94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т.ч. условно утвержденные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21 816,0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45 721,7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94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ДЕФИЦИТ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(-)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- 7 963,2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6 144,1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5 100,3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4 064,9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3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 собственным доходам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000100" y="5714968"/>
            <a:ext cx="8001024" cy="1143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которые направляются на финансовое обеспечение задач и функций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органов местного самоуправления.</a:t>
            </a:r>
          </a:p>
          <a:p>
            <a:pPr algn="ctr">
              <a:defRPr/>
            </a:pP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–ситуация, при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которой расходы бюджета превышают его доходы. </a:t>
            </a:r>
          </a:p>
          <a:p>
            <a:pPr algn="ctr">
              <a:defRPr/>
            </a:pP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 бюджета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превышение доходов бюджета над его расходами. </a:t>
            </a:r>
          </a:p>
          <a:p>
            <a:pPr algn="ctr">
              <a:defRPr/>
            </a:pP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116632"/>
            <a:ext cx="9001156" cy="81203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 Лужского муниципального района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2020-2022 годы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9"/>
          <p:cNvGraphicFramePr>
            <a:graphicFrameLocks/>
          </p:cNvGraphicFramePr>
          <p:nvPr/>
        </p:nvGraphicFramePr>
        <p:xfrm>
          <a:off x="142844" y="785794"/>
          <a:ext cx="900115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7143768" y="2071678"/>
            <a:ext cx="1000132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1 947 410,0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7072330" y="2714620"/>
            <a:ext cx="1071570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1 911 390,2 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000892" y="3357562"/>
            <a:ext cx="1000132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1 888 326,1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4000504"/>
            <a:ext cx="4000528" cy="27146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занимают центральное место в системе доходов любого бюджета бюджетной системы. К ним относятся предусмотренные налоговым законодательством Российской Федерации федеральные, региональные и местные налоги и сборы, а также пени и штрафы. Налоговые доходы разграничиваются между бюджетами различных уровней бюджетной системы в соответствии с налоговым и бюджетным законодательством. Налоговый кодекс Российской Федерации устанавливает федеральные, региональные и местные налоги и сборы, а также специальные налоговые режимы. Разграничение федеральных налогов между бюджетами различных уровней бюджетной системы производится на основе нормативов (процентных) отчислений. При этом данные нормативы закреплены в Бюджетном кодексе и являются едиными и постоянными для бюджетов различных уровней бюджетной системы Российской Федерации.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7686" y="3857628"/>
            <a:ext cx="4643470" cy="15001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использования и продажи имущества, находящегося в государственной или муниципальной собственности; средства, полученные в результате применения мер гражданско-правовой, административной и уголовной ответственности, в т.ч.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 иные неналоговые доходы.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9190" y="5500702"/>
            <a:ext cx="3643338" cy="9286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дотации, субсидии, субвенции и иные межбюджетные трансферты, полученные из других бюджетов бюджетной системы Российской Федерации; безвозмездные поступления от физических и юридических лиц, в том числе добровольные пожертвования.</a:t>
            </a: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5072066" y="6581001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715436" cy="78581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Лужского муниципального района на 2020-2022 годы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214282" y="1500174"/>
          <a:ext cx="8786842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836"/>
                <a:gridCol w="1239370"/>
                <a:gridCol w="947754"/>
                <a:gridCol w="729041"/>
                <a:gridCol w="947754"/>
                <a:gridCol w="874850"/>
                <a:gridCol w="856451"/>
                <a:gridCol w="785786"/>
              </a:tblGrid>
              <a:tr h="922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(Первоначальный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2021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81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доходы,</a:t>
                      </a:r>
                    </a:p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т.ч.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672 429,9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721 920,8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752 644,8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791 848,3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44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по нормативу 15%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191 493,1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201 658,2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214 161,0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228 509,9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8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по доп. нормативу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335 278,4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362 617,1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373 403,4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391 950,5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7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11 255,4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13 221,2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14 679,9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14 679,9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0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Упрощенная система налогообложения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97 700,0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113 200,0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139 700,0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145 800,0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3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26 550,0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20 830,0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1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налоговые 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пошлина, ЕСХН, патент)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10 153,0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10 394,3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10 700,5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10 908,0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0" y="0"/>
          <a:ext cx="521494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786314" y="0"/>
          <a:ext cx="421484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143504" y="3714752"/>
          <a:ext cx="4000496" cy="252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5214942" y="6429396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42852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/>
          </p:cNvGraphicFramePr>
          <p:nvPr/>
        </p:nvGraphicFramePr>
        <p:xfrm>
          <a:off x="5000628" y="642918"/>
          <a:ext cx="414337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857224" y="4571984"/>
          <a:ext cx="4000528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14348" y="571480"/>
          <a:ext cx="428628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857752" y="3714752"/>
          <a:ext cx="4029028" cy="301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5143504" y="6500834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6100" y="357166"/>
            <a:ext cx="8607900" cy="92869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Лужского муниципального района на 2020-2022 годы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285720" y="1428736"/>
          <a:ext cx="8715434" cy="467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428760"/>
                <a:gridCol w="785818"/>
                <a:gridCol w="714380"/>
                <a:gridCol w="857256"/>
                <a:gridCol w="642942"/>
                <a:gridCol w="785818"/>
                <a:gridCol w="642940"/>
              </a:tblGrid>
              <a:tr h="9286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 (Первоначальный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2021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2022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63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доходы, в т.ч.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98 023,9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39 406,3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39 592,7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39 270,9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79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17 815,8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4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8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земли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9 792,8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9 792,8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1 198,0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4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(штрафы,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реклама, соц.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найм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прибыль МУП, плата за негатив, платные услуги)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15 415,3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6 000,8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6 089,2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6 165,4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2000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60648"/>
            <a:ext cx="5500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endParaRPr lang="ru-RU" sz="2400" i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714356"/>
          <a:ext cx="435771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4714876" y="357166"/>
          <a:ext cx="407196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00034" y="3857628"/>
          <a:ext cx="428628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786314" y="3857628"/>
          <a:ext cx="4171334" cy="272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5143504" y="6500834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25.12.2018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8278</TotalTime>
  <Words>1896</Words>
  <Application>Microsoft Office PowerPoint</Application>
  <PresentationFormat>Экран (4:3)</PresentationFormat>
  <Paragraphs>519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Слайд 1</vt:lpstr>
      <vt:lpstr> Основные направления бюджетной политики  Лужского муниципального района</vt:lpstr>
      <vt:lpstr> Основные параметры проекта бюджета  Лужского муниципального района на 2020-2022 годы</vt:lpstr>
      <vt:lpstr>Доходная часть бюджета Лужского муниципального района  на 2020-2022 годы</vt:lpstr>
      <vt:lpstr> Структура налоговых доходов бюджета Лужского муниципального района на 2020-2022 годы</vt:lpstr>
      <vt:lpstr>Слайд 6</vt:lpstr>
      <vt:lpstr>Слайд 7</vt:lpstr>
      <vt:lpstr> Структура неналоговых доходов бюджета Лужского муниципального района на 2020-2022 годы</vt:lpstr>
      <vt:lpstr>Слайд 9</vt:lpstr>
      <vt:lpstr> Структура доходов бюджета Лужского муниципального района  </vt:lpstr>
      <vt:lpstr>Подходы к формированию местного бюджета</vt:lpstr>
      <vt:lpstr>Расходы бюджета Лужского муниципального района</vt:lpstr>
      <vt:lpstr>Расходы бюджета Лужского муниципального района  по видам расходов (за счет собственных средств бюджета) </vt:lpstr>
      <vt:lpstr>Слайд 14</vt:lpstr>
      <vt:lpstr>Структура программных и непрограммных расходов   (за счет собственных средств бюджета) </vt:lpstr>
      <vt:lpstr>Межбюджетные трансферты  бюджетам поселений Лужского муниципального района  (за счет собственных средств бюджета)</vt:lpstr>
      <vt:lpstr> Муниципальная программа «Современное образование»</vt:lpstr>
      <vt:lpstr>Муниципальная программа «Развитие жилищно-коммунального и дорожного хозяйства Лужского муниципального района»  (за счет собственных средств бюджета)  </vt:lpstr>
      <vt:lpstr>Источники внутреннего финансирования дефицита бюджета </vt:lpstr>
      <vt:lpstr>СПАСИБО ЗА ВНИМАНИЕ!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guseva</cp:lastModifiedBy>
  <cp:revision>958</cp:revision>
  <cp:lastPrinted>2014-04-23T08:01:47Z</cp:lastPrinted>
  <dcterms:created xsi:type="dcterms:W3CDTF">2013-10-29T07:14:12Z</dcterms:created>
  <dcterms:modified xsi:type="dcterms:W3CDTF">2019-12-04T14:17:23Z</dcterms:modified>
</cp:coreProperties>
</file>