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sldIdLst>
    <p:sldId id="256" r:id="rId2"/>
    <p:sldId id="260" r:id="rId3"/>
    <p:sldId id="257" r:id="rId4"/>
    <p:sldId id="280" r:id="rId5"/>
    <p:sldId id="278" r:id="rId6"/>
    <p:sldId id="282" r:id="rId7"/>
    <p:sldId id="283" r:id="rId8"/>
    <p:sldId id="281" r:id="rId9"/>
    <p:sldId id="279" r:id="rId10"/>
    <p:sldId id="263" r:id="rId11"/>
    <p:sldId id="262" r:id="rId12"/>
    <p:sldId id="261" r:id="rId13"/>
    <p:sldId id="284" r:id="rId14"/>
    <p:sldId id="268" r:id="rId15"/>
    <p:sldId id="276" r:id="rId16"/>
    <p:sldId id="274" r:id="rId17"/>
    <p:sldId id="288" r:id="rId18"/>
    <p:sldId id="270" r:id="rId19"/>
    <p:sldId id="285" r:id="rId20"/>
    <p:sldId id="289" r:id="rId21"/>
    <p:sldId id="27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DABD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9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07628816923967"/>
          <c:y val="0"/>
          <c:w val="0.82692371183076097"/>
          <c:h val="1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620392.6</c:v>
                </c:pt>
                <c:pt idx="1">
                  <c:v>595160.80000000005</c:v>
                </c:pt>
                <c:pt idx="2">
                  <c:v>572821.19999999681</c:v>
                </c:pt>
                <c:pt idx="3">
                  <c:v>511247.1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1992688643060834E-2"/>
                  <c:y val="-1.0175151478895507E-2"/>
                </c:manualLayout>
              </c:layout>
              <c:showVal val="1"/>
            </c:dLbl>
            <c:dLbl>
              <c:idx val="1"/>
              <c:layout>
                <c:manualLayout>
                  <c:x val="4.6107932451949912E-2"/>
                  <c:y val="6.7834343192637011E-3"/>
                </c:manualLayout>
              </c:layout>
              <c:showVal val="1"/>
            </c:dLbl>
            <c:dLbl>
              <c:idx val="2"/>
              <c:layout>
                <c:manualLayout>
                  <c:x val="4.3672396188783304E-2"/>
                  <c:y val="-1.6958585798159294E-2"/>
                </c:manualLayout>
              </c:layout>
              <c:showVal val="1"/>
            </c:dLbl>
            <c:dLbl>
              <c:idx val="3"/>
              <c:layout>
                <c:manualLayout>
                  <c:x val="4.451224996164474E-2"/>
                  <c:y val="-1.356686863852745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51371.3</c:v>
                </c:pt>
                <c:pt idx="1">
                  <c:v>51406.6</c:v>
                </c:pt>
                <c:pt idx="2">
                  <c:v>54283.8</c:v>
                </c:pt>
                <c:pt idx="3">
                  <c:v>55938.2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5.7110056554562832E-2"/>
                  <c:y val="-6.7834343192637011E-3"/>
                </c:manualLayout>
              </c:layout>
              <c:showVal val="1"/>
            </c:dLbl>
            <c:dLbl>
              <c:idx val="1"/>
              <c:layout>
                <c:manualLayout>
                  <c:x val="6.3828886737452448E-2"/>
                  <c:y val="-1.0175151478895444E-2"/>
                </c:manualLayout>
              </c:layout>
              <c:showVal val="1"/>
            </c:dLbl>
            <c:dLbl>
              <c:idx val="2"/>
              <c:layout>
                <c:manualLayout>
                  <c:x val="6.214917919173001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5.3495792134207507E-2"/>
                  <c:y val="-2.4992349777900069E-3"/>
                </c:manualLayout>
              </c:layout>
              <c:numFmt formatCode="#,##0.00" sourceLinked="0"/>
              <c:spPr/>
              <c:txPr>
                <a:bodyPr anchor="t" anchorCtr="0"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 anchor="t" anchorCtr="0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1207203.9000000004</c:v>
                </c:pt>
                <c:pt idx="1">
                  <c:v>1200558.6000000001</c:v>
                </c:pt>
                <c:pt idx="2">
                  <c:v>1246495</c:v>
                </c:pt>
                <c:pt idx="3">
                  <c:v>1471592.6</c:v>
                </c:pt>
              </c:numCache>
            </c:numRef>
          </c:val>
        </c:ser>
        <c:dLbls>
          <c:showVal val="1"/>
        </c:dLbls>
        <c:shape val="box"/>
        <c:axId val="115894528"/>
        <c:axId val="115904512"/>
        <c:axId val="0"/>
      </c:bar3DChart>
      <c:catAx>
        <c:axId val="11589452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04512"/>
        <c:crosses val="autoZero"/>
        <c:auto val="1"/>
        <c:lblAlgn val="ctr"/>
        <c:lblOffset val="100"/>
      </c:catAx>
      <c:valAx>
        <c:axId val="115904512"/>
        <c:scaling>
          <c:orientation val="minMax"/>
        </c:scaling>
        <c:delete val="1"/>
        <c:axPos val="b"/>
        <c:numFmt formatCode="#,##0.00" sourceLinked="1"/>
        <c:tickLblPos val="none"/>
        <c:crossAx val="115894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763604280375707E-2"/>
          <c:y val="0.88884885806339553"/>
          <c:w val="0.89999988180982493"/>
          <c:h val="0.11115131351771718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ru-RU" sz="1400" i="1" baseline="0" dirty="0" smtClean="0">
                <a:latin typeface="Times New Roman" pitchFamily="18" charset="0"/>
                <a:cs typeface="Times New Roman" pitchFamily="18" charset="0"/>
              </a:rPr>
              <a:t> при пользовании природными ресурсами </a:t>
            </a:r>
            <a:r>
              <a:rPr lang="ru-RU" sz="1400" b="0" i="1" baseline="0" dirty="0" smtClean="0"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5925</c:v>
                </c:pt>
                <c:pt idx="1">
                  <c:v>6241.6</c:v>
                </c:pt>
                <c:pt idx="2">
                  <c:v>6491.3</c:v>
                </c:pt>
                <c:pt idx="3">
                  <c:v>6751</c:v>
                </c:pt>
              </c:numCache>
            </c:numRef>
          </c:val>
        </c:ser>
        <c:shape val="box"/>
        <c:axId val="127308928"/>
        <c:axId val="127310464"/>
        <c:axId val="0"/>
      </c:bar3DChart>
      <c:catAx>
        <c:axId val="127308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310464"/>
        <c:crosses val="autoZero"/>
        <c:auto val="1"/>
        <c:lblAlgn val="ctr"/>
        <c:lblOffset val="100"/>
      </c:catAx>
      <c:valAx>
        <c:axId val="127310464"/>
        <c:scaling>
          <c:orientation val="minMax"/>
        </c:scaling>
        <c:delete val="1"/>
        <c:axPos val="l"/>
        <c:numFmt formatCode="#,##0.0" sourceLinked="1"/>
        <c:tickLblPos val="none"/>
        <c:crossAx val="127308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i="1" baseline="0" dirty="0" smtClean="0">
                <a:latin typeface="Times New Roman" pitchFamily="18" charset="0"/>
                <a:cs typeface="Times New Roman" pitchFamily="18" charset="0"/>
              </a:rPr>
              <a:t> от оказания платных услуг (работ)</a:t>
            </a:r>
          </a:p>
          <a:p>
            <a:pPr>
              <a:defRPr/>
            </a:pPr>
            <a:r>
              <a:rPr lang="ru-RU" sz="1400" b="0" i="1" baseline="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4.9219337386285304E-2"/>
          <c:y val="0.37491072420524918"/>
          <c:w val="0.90976454812514351"/>
          <c:h val="0.337775167838495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</c:v>
                </c:pt>
                <c:pt idx="1">
                  <c:v>100</c:v>
                </c:pt>
                <c:pt idx="2">
                  <c:v>110</c:v>
                </c:pt>
                <c:pt idx="3">
                  <c:v>115</c:v>
                </c:pt>
              </c:numCache>
            </c:numRef>
          </c:val>
        </c:ser>
        <c:shape val="box"/>
        <c:axId val="127425152"/>
        <c:axId val="127439232"/>
        <c:axId val="0"/>
      </c:bar3DChart>
      <c:catAx>
        <c:axId val="127425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439232"/>
        <c:crosses val="autoZero"/>
        <c:auto val="1"/>
        <c:lblAlgn val="ctr"/>
        <c:lblOffset val="100"/>
      </c:catAx>
      <c:valAx>
        <c:axId val="127439232"/>
        <c:scaling>
          <c:orientation val="minMax"/>
        </c:scaling>
        <c:delete val="1"/>
        <c:axPos val="l"/>
        <c:numFmt formatCode="#,##0.0" sourceLinked="1"/>
        <c:tickLblPos val="none"/>
        <c:crossAx val="127425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701394289523392"/>
          <c:y val="3.30692423064104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2"/>
              <c:layout>
                <c:manualLayout>
                  <c:x val="3.3917171596318359E-2"/>
                  <c:y val="5.5115403844017618E-3"/>
                </c:manualLayout>
              </c:layout>
              <c:showVal val="1"/>
            </c:dLbl>
            <c:dLbl>
              <c:idx val="3"/>
              <c:layout>
                <c:manualLayout>
                  <c:x val="5.7659191713741391E-2"/>
                  <c:y val="-2.2046161537606992E-2"/>
                </c:manualLayout>
              </c:layout>
              <c:showVal val="1"/>
            </c:dLbl>
            <c:txPr>
              <a:bodyPr/>
              <a:lstStyle/>
              <a:p>
                <a:pPr>
                  <a:defRPr sz="13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19985.2</c:v>
                </c:pt>
                <c:pt idx="1">
                  <c:v>13961.6</c:v>
                </c:pt>
                <c:pt idx="2">
                  <c:v>12055.6</c:v>
                </c:pt>
                <c:pt idx="3">
                  <c:v>12055.6</c:v>
                </c:pt>
              </c:numCache>
            </c:numRef>
          </c:val>
        </c:ser>
        <c:shape val="box"/>
        <c:axId val="127496960"/>
        <c:axId val="127498496"/>
        <c:axId val="0"/>
      </c:bar3DChart>
      <c:catAx>
        <c:axId val="127496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498496"/>
        <c:crosses val="autoZero"/>
        <c:auto val="1"/>
        <c:lblAlgn val="ctr"/>
        <c:lblOffset val="100"/>
      </c:catAx>
      <c:valAx>
        <c:axId val="127498496"/>
        <c:scaling>
          <c:orientation val="minMax"/>
        </c:scaling>
        <c:delete val="1"/>
        <c:axPos val="l"/>
        <c:numFmt formatCode="#,##0.0" sourceLinked="1"/>
        <c:tickLblPos val="none"/>
        <c:crossAx val="127496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2.1164315076102655E-2"/>
          <c:y val="0.34660400052168117"/>
          <c:w val="0.95767136984779466"/>
          <c:h val="0.292861179675689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5273858460171288E-2"/>
                  <c:y val="1.5336460200074386E-2"/>
                </c:manualLayout>
              </c:layout>
              <c:showVal val="1"/>
            </c:dLbl>
            <c:dLbl>
              <c:idx val="1"/>
              <c:layout>
                <c:manualLayout>
                  <c:x val="-7.0547716920342438E-3"/>
                  <c:y val="-7.6682301000372023E-3"/>
                </c:manualLayout>
              </c:layout>
              <c:showVal val="1"/>
            </c:dLbl>
            <c:dLbl>
              <c:idx val="2"/>
              <c:layout>
                <c:manualLayout>
                  <c:x val="3.8801244306188198E-2"/>
                  <c:y val="-7.6682301000372023E-3"/>
                </c:manualLayout>
              </c:layout>
              <c:showVal val="1"/>
            </c:dLbl>
            <c:dLbl>
              <c:idx val="3"/>
              <c:layout>
                <c:manualLayout>
                  <c:x val="8.8184646150428161E-2"/>
                  <c:y val="-7.668230100037202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8400</c:v>
                </c:pt>
                <c:pt idx="1">
                  <c:v>7650.7</c:v>
                </c:pt>
                <c:pt idx="2">
                  <c:v>7650.7</c:v>
                </c:pt>
                <c:pt idx="3">
                  <c:v>7650.7</c:v>
                </c:pt>
              </c:numCache>
            </c:numRef>
          </c:val>
        </c:ser>
        <c:shape val="box"/>
        <c:axId val="127539456"/>
        <c:axId val="127553536"/>
        <c:axId val="0"/>
      </c:bar3DChart>
      <c:catAx>
        <c:axId val="127539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553536"/>
        <c:crosses val="autoZero"/>
        <c:auto val="1"/>
        <c:lblAlgn val="ctr"/>
        <c:lblOffset val="100"/>
      </c:catAx>
      <c:valAx>
        <c:axId val="127553536"/>
        <c:scaling>
          <c:orientation val="minMax"/>
        </c:scaling>
        <c:delete val="1"/>
        <c:axPos val="l"/>
        <c:numFmt formatCode="#,##0.0" sourceLinked="1"/>
        <c:tickLblPos val="none"/>
        <c:crossAx val="127539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1 873 600,0 тыс.руб.</a:t>
            </a:r>
          </a:p>
        </c:rich>
      </c:tx>
      <c:layout>
        <c:manualLayout>
          <c:xMode val="edge"/>
          <c:yMode val="edge"/>
          <c:x val="2.1110927743691554E-2"/>
          <c:y val="0.85245157945413474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1334126083437708E-2"/>
          <c:y val="3.9155371625375003E-2"/>
          <c:w val="0.61958552055992999"/>
          <c:h val="0.86793640796668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7.1301730335351393E-2"/>
                  <c:y val="8.8343482668592377E-2"/>
                </c:manualLayout>
              </c:layout>
              <c:showVal val="1"/>
            </c:dLbl>
            <c:dLbl>
              <c:idx val="1"/>
              <c:layout>
                <c:manualLayout>
                  <c:x val="-0.21627178461461938"/>
                  <c:y val="-0.21931475206458542"/>
                </c:manualLayout>
              </c:layout>
              <c:showVal val="1"/>
            </c:dLbl>
            <c:dLbl>
              <c:idx val="2"/>
              <c:layout>
                <c:manualLayout>
                  <c:x val="0.11085116267503414"/>
                  <c:y val="-0.1061187067177721"/>
                </c:manualLayout>
              </c:layout>
              <c:showVal val="1"/>
            </c:dLbl>
            <c:dLbl>
              <c:idx val="3"/>
              <c:layout>
                <c:manualLayout>
                  <c:x val="0.1204509180679203"/>
                  <c:y val="-0.12533329630041121"/>
                </c:manualLayout>
              </c:layout>
              <c:showVal val="1"/>
            </c:dLbl>
            <c:dLbl>
              <c:idx val="4"/>
              <c:layout>
                <c:manualLayout>
                  <c:x val="8.3922055784891064E-2"/>
                  <c:y val="7.638734585046107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субсидии</c:v>
                </c:pt>
                <c:pt idx="1">
                  <c:v>субвенции</c:v>
                </c:pt>
                <c:pt idx="2">
                  <c:v>межбюджетные трансфетры от поселений</c:v>
                </c:pt>
                <c:pt idx="3">
                  <c:v>"собственные"</c:v>
                </c:pt>
                <c:pt idx="4">
                  <c:v>дотация на выравнивание (с доп. нормативом)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165825</c:v>
                </c:pt>
                <c:pt idx="1">
                  <c:v>1028131.2</c:v>
                </c:pt>
                <c:pt idx="2">
                  <c:v>5450.3</c:v>
                </c:pt>
                <c:pt idx="3">
                  <c:v>352626.3</c:v>
                </c:pt>
                <c:pt idx="4">
                  <c:v>321567.2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196369551161768"/>
          <c:y val="0.10333111135799725"/>
          <c:w val="0.23877697579469234"/>
          <c:h val="0.8489019159908177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65">
                <a:latin typeface="Times New Roman" pitchFamily="18" charset="0"/>
                <a:cs typeface="Times New Roman" pitchFamily="18" charset="0"/>
              </a:defRPr>
            </a:pPr>
            <a:r>
              <a:rPr lang="ru-RU" sz="1465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3716818139470628"/>
          <c:y val="1.403499961138115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933486533067486"/>
          <c:y val="5.1651349083818257E-2"/>
          <c:w val="0.83747017674292856"/>
          <c:h val="0.8834379992261368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 т.ч. за счет собственных средств бюджета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в т.ч. за счет собственных средств бюджета </a:t>
                    </a:r>
                    <a:r>
                      <a:rPr lang="ru-RU" b="1" dirty="0" smtClean="0"/>
                      <a:t>652 275,7</a:t>
                    </a:r>
                    <a:endParaRPr lang="ru-RU" b="1" dirty="0"/>
                  </a:p>
                </c:rich>
              </c:tx>
              <c:showVal val="1"/>
              <c:showSerName val="1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в т.ч. за счет собственных средств бюджета </a:t>
                    </a:r>
                    <a:r>
                      <a:rPr lang="ru-RU" b="1" dirty="0"/>
                      <a:t>682 250,6</a:t>
                    </a:r>
                  </a:p>
                </c:rich>
              </c:tx>
              <c:showVal val="1"/>
              <c:showSerName val="1"/>
              <c:separator> </c:separator>
            </c:dLbl>
            <c:txPr>
              <a:bodyPr/>
              <a:lstStyle/>
              <a:p>
                <a:pPr>
                  <a:defRPr sz="1303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SerName val="1"/>
            <c:separator> </c:separator>
          </c:dLbls>
          <c:cat>
            <c:strRef>
              <c:f>Лист1!$A$2:$A$3</c:f>
              <c:strCache>
                <c:ptCount val="2"/>
                <c:pt idx="0">
                  <c:v>2017 год* 
1 580 339,5</c:v>
                </c:pt>
                <c:pt idx="1">
                  <c:v>2018 год 
 1 881 657,1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652275.69999999856</c:v>
                </c:pt>
                <c:pt idx="1">
                  <c:v>682250.6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за счет межбюджетных трансфертов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4.4432699131492941E-2"/>
                  <c:y val="-2.432680222035303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 т.ч. за счет межбюджетных трансфертов </a:t>
                    </a:r>
                    <a:r>
                      <a:rPr lang="ru-RU" dirty="0" smtClean="0"/>
                      <a:t>          </a:t>
                    </a:r>
                    <a:r>
                      <a:rPr lang="ru-RU" b="1" dirty="0" smtClean="0"/>
                      <a:t>928 063,8</a:t>
                    </a:r>
                    <a:endParaRPr lang="ru-RU" b="1" dirty="0"/>
                  </a:p>
                </c:rich>
              </c:tx>
              <c:showVal val="1"/>
              <c:showSerName val="1"/>
              <c:separator> </c:separator>
            </c:dLbl>
            <c:dLbl>
              <c:idx val="1"/>
              <c:layout>
                <c:manualLayout>
                  <c:x val="4.7628130174715282E-2"/>
                  <c:y val="-6.506304472545069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в </a:t>
                    </a:r>
                    <a:r>
                      <a:rPr lang="ru-RU" dirty="0"/>
                      <a:t>т.ч. за счет межбюджетных трансфертов </a:t>
                    </a:r>
                    <a:r>
                      <a:rPr lang="ru-RU" dirty="0" smtClean="0"/>
                      <a:t>          </a:t>
                    </a:r>
                    <a:r>
                      <a:rPr lang="ru-RU" b="1" dirty="0" smtClean="0"/>
                      <a:t>1 </a:t>
                    </a:r>
                    <a:r>
                      <a:rPr lang="ru-RU" b="1" dirty="0"/>
                      <a:t>199 406,5</a:t>
                    </a:r>
                  </a:p>
                </c:rich>
              </c:tx>
              <c:showVal val="1"/>
              <c:showSerName val="1"/>
              <c:separator> </c:separator>
            </c:dLbl>
            <c:txPr>
              <a:bodyPr/>
              <a:lstStyle/>
              <a:p>
                <a:pPr>
                  <a:defRPr sz="1303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SerName val="1"/>
            <c:separator> </c:separator>
          </c:dLbls>
          <c:cat>
            <c:strRef>
              <c:f>Лист1!$A$2:$A$3</c:f>
              <c:strCache>
                <c:ptCount val="2"/>
                <c:pt idx="0">
                  <c:v>2017 год* 
1 580 339,5</c:v>
                </c:pt>
                <c:pt idx="1">
                  <c:v>2018 год 
 1 881 657,1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928063.8</c:v>
                </c:pt>
                <c:pt idx="1">
                  <c:v>1199406.5</c:v>
                </c:pt>
              </c:numCache>
            </c:numRef>
          </c:val>
        </c:ser>
        <c:dLbls>
          <c:showVal val="1"/>
        </c:dLbls>
        <c:gapWidth val="55"/>
        <c:gapDepth val="55"/>
        <c:shape val="box"/>
        <c:axId val="130994944"/>
        <c:axId val="131388160"/>
        <c:axId val="0"/>
      </c:bar3DChart>
      <c:catAx>
        <c:axId val="1309949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388160"/>
        <c:crosses val="autoZero"/>
        <c:auto val="1"/>
        <c:lblAlgn val="ctr"/>
        <c:lblOffset val="100"/>
      </c:catAx>
      <c:valAx>
        <c:axId val="131388160"/>
        <c:scaling>
          <c:orientation val="minMax"/>
        </c:scaling>
        <c:delete val="1"/>
        <c:axPos val="b"/>
        <c:numFmt formatCode="#,##0.0" sourceLinked="1"/>
        <c:tickLblPos val="none"/>
        <c:crossAx val="130994944"/>
        <c:crosses val="autoZero"/>
        <c:crossBetween val="between"/>
      </c:valAx>
      <c:spPr>
        <a:noFill/>
        <a:ln w="24154">
          <a:noFill/>
        </a:ln>
      </c:spPr>
    </c:plotArea>
    <c:plotVisOnly val="1"/>
    <c:dispBlanksAs val="gap"/>
  </c:chart>
  <c:txPr>
    <a:bodyPr/>
    <a:lstStyle/>
    <a:p>
      <a:pPr>
        <a:defRPr sz="1465"/>
      </a:pPr>
      <a:endParaRPr lang="ru-RU"/>
    </a:p>
  </c:txPr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3.7576186816329557E-2"/>
          <c:y val="1.5848738875512722E-2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540149453815708E-3"/>
          <c:y val="0.14795951240231417"/>
          <c:w val="0.90817887443101963"/>
          <c:h val="0.662063926666430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5.8151909344934895E-2"/>
                  <c:y val="-3.9688780211345712E-2"/>
                </c:manualLayout>
              </c:layout>
              <c:showVal val="1"/>
            </c:dLbl>
            <c:dLbl>
              <c:idx val="1"/>
              <c:layout>
                <c:manualLayout>
                  <c:x val="4.0360158419421713E-2"/>
                  <c:y val="-5.55654169625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117911.4</c:v>
                </c:pt>
                <c:pt idx="1">
                  <c:v>128012</c:v>
                </c:pt>
              </c:numCache>
            </c:numRef>
          </c:val>
        </c:ser>
        <c:shape val="cylinder"/>
        <c:axId val="131671552"/>
        <c:axId val="131673088"/>
        <c:axId val="0"/>
      </c:bar3DChart>
      <c:catAx>
        <c:axId val="131671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673088"/>
        <c:crosses val="autoZero"/>
        <c:auto val="1"/>
        <c:lblAlgn val="ctr"/>
        <c:lblOffset val="100"/>
      </c:catAx>
      <c:valAx>
        <c:axId val="131673088"/>
        <c:scaling>
          <c:orientation val="minMax"/>
        </c:scaling>
        <c:delete val="1"/>
        <c:axPos val="l"/>
        <c:numFmt formatCode="#,##0.0" sourceLinked="1"/>
        <c:tickLblPos val="none"/>
        <c:crossAx val="131671552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8.8076667436900347E-2"/>
          <c:y val="1.8588087344232385E-2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903395769704788E-2"/>
          <c:y val="0.21854292900423045"/>
          <c:w val="0.88555279565881406"/>
          <c:h val="0.555633360009146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6907007686506054E-2"/>
                  <c:y val="-3.9688690660719991E-2"/>
                </c:manualLayout>
              </c:layout>
              <c:showVal val="1"/>
            </c:dLbl>
            <c:dLbl>
              <c:idx val="1"/>
              <c:layout>
                <c:manualLayout>
                  <c:x val="4.0360158419421713E-2"/>
                  <c:y val="-5.55654169625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2225</c:v>
                </c:pt>
                <c:pt idx="1">
                  <c:v>2225</c:v>
                </c:pt>
              </c:numCache>
            </c:numRef>
          </c:val>
        </c:ser>
        <c:shape val="cylinder"/>
        <c:axId val="132291584"/>
        <c:axId val="132608768"/>
        <c:axId val="0"/>
      </c:bar3DChart>
      <c:catAx>
        <c:axId val="132291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608768"/>
        <c:crosses val="autoZero"/>
        <c:auto val="1"/>
        <c:lblAlgn val="ctr"/>
        <c:lblOffset val="100"/>
      </c:catAx>
      <c:valAx>
        <c:axId val="132608768"/>
        <c:scaling>
          <c:orientation val="minMax"/>
        </c:scaling>
        <c:delete val="1"/>
        <c:axPos val="l"/>
        <c:numFmt formatCode="#,##0.0" sourceLinked="1"/>
        <c:tickLblPos val="none"/>
        <c:crossAx val="132291584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414">
          <a:noFill/>
        </a:ln>
      </c:spPr>
    </c:plotArea>
    <c:plotVisOnly val="1"/>
    <c:dispBlanksAs val="gap"/>
  </c:chart>
  <c:txPr>
    <a:bodyPr/>
    <a:lstStyle/>
    <a:p>
      <a:pPr>
        <a:defRPr sz="1801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Национальная </a:t>
            </a:r>
            <a:r>
              <a:rPr lang="ru-RU" dirty="0"/>
              <a:t>экономика</a:t>
            </a:r>
          </a:p>
        </c:rich>
      </c:tx>
      <c:layout>
        <c:manualLayout>
          <c:xMode val="edge"/>
          <c:yMode val="edge"/>
          <c:x val="0.16088195497301916"/>
          <c:y val="5.6654436520042414E-3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1952150387881736E-2"/>
          <c:y val="0.13660792740200584"/>
          <c:w val="0.8591102573827929"/>
          <c:h val="0.576947258385434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7848441657727749E-2"/>
                  <c:y val="-2.3655199927280803E-2"/>
                </c:manualLayout>
              </c:layout>
              <c:showVal val="1"/>
            </c:dLbl>
            <c:dLbl>
              <c:idx val="1"/>
              <c:layout>
                <c:manualLayout>
                  <c:x val="4.0639056638437317E-2"/>
                  <c:y val="-2.8614876124875049E-2"/>
                </c:manualLayout>
              </c:layout>
              <c:showVal val="1"/>
            </c:dLbl>
            <c:txPr>
              <a:bodyPr/>
              <a:lstStyle/>
              <a:p>
                <a:pPr>
                  <a:defRPr sz="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45043.1</c:v>
                </c:pt>
                <c:pt idx="1">
                  <c:v>45106.2</c:v>
                </c:pt>
              </c:numCache>
            </c:numRef>
          </c:val>
        </c:ser>
        <c:shape val="cylinder"/>
        <c:axId val="132629248"/>
        <c:axId val="132630784"/>
        <c:axId val="0"/>
      </c:bar3DChart>
      <c:catAx>
        <c:axId val="132629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630784"/>
        <c:crosses val="autoZero"/>
        <c:auto val="1"/>
        <c:lblAlgn val="ctr"/>
        <c:lblOffset val="100"/>
      </c:catAx>
      <c:valAx>
        <c:axId val="132630784"/>
        <c:scaling>
          <c:orientation val="minMax"/>
        </c:scaling>
        <c:delete val="1"/>
        <c:axPos val="l"/>
        <c:numFmt formatCode="#,##0.0" sourceLinked="1"/>
        <c:tickLblPos val="none"/>
        <c:crossAx val="132629248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328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    Жилищно-коммунальное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   хозяйство</a:t>
            </a:r>
            <a:endParaRPr lang="ru-RU" dirty="0"/>
          </a:p>
        </c:rich>
      </c:tx>
      <c:layout>
        <c:manualLayout>
          <c:xMode val="edge"/>
          <c:yMode val="edge"/>
          <c:x val="0.11680375188963371"/>
          <c:y val="4.7626315828981816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578877206360555E-2"/>
          <c:y val="0.26712548135507674"/>
          <c:w val="0.94942112279363944"/>
          <c:h val="0.5824077387133311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2427594351527801E-3"/>
                  <c:y val="-0.10324393911718416"/>
                </c:manualLayout>
              </c:layout>
              <c:showVal val="1"/>
            </c:dLbl>
            <c:dLbl>
              <c:idx val="1"/>
              <c:layout>
                <c:manualLayout>
                  <c:x val="2.0675809766695565E-2"/>
                  <c:y val="-8.7343270286973931E-2"/>
                </c:manualLayout>
              </c:layout>
              <c:showVal val="1"/>
            </c:dLbl>
            <c:txPr>
              <a:bodyPr/>
              <a:lstStyle/>
              <a:p>
                <a:pPr>
                  <a:defRPr sz="9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11807.3</c:v>
                </c:pt>
                <c:pt idx="1">
                  <c:v>11734.9</c:v>
                </c:pt>
              </c:numCache>
            </c:numRef>
          </c:val>
        </c:ser>
        <c:shape val="cylinder"/>
        <c:axId val="132335872"/>
        <c:axId val="132337664"/>
        <c:axId val="0"/>
      </c:bar3DChart>
      <c:catAx>
        <c:axId val="13233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337664"/>
        <c:crosses val="autoZero"/>
        <c:auto val="1"/>
        <c:lblAlgn val="ctr"/>
        <c:lblOffset val="100"/>
      </c:catAx>
      <c:valAx>
        <c:axId val="132337664"/>
        <c:scaling>
          <c:orientation val="minMax"/>
        </c:scaling>
        <c:delete val="1"/>
        <c:axPos val="l"/>
        <c:numFmt formatCode="#,##0.0" sourceLinked="1"/>
        <c:tickLblPos val="none"/>
        <c:crossAx val="132335872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378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лиц, 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Норматив отчислений – 15%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 sz="14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i="1" baseline="0" dirty="0" smtClean="0">
                <a:latin typeface="Times New Roman" pitchFamily="18" charset="0"/>
                <a:cs typeface="Times New Roman" pitchFamily="18" charset="0"/>
              </a:rPr>
              <a:t>Дополнительный норматив отчислений  </a:t>
            </a: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350980276567951"/>
          <c:y val="2.0688364388920296E-2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142638.9</c:v>
                </c:pt>
                <c:pt idx="1">
                  <c:v>160210.1</c:v>
                </c:pt>
                <c:pt idx="2">
                  <c:v>165357.79999999999</c:v>
                </c:pt>
                <c:pt idx="3">
                  <c:v>170815.1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244511.1</c:v>
                </c:pt>
                <c:pt idx="1">
                  <c:v>274478.7</c:v>
                </c:pt>
                <c:pt idx="2">
                  <c:v>283260.40000000002</c:v>
                </c:pt>
                <c:pt idx="3">
                  <c:v>296088</c:v>
                </c:pt>
              </c:numCache>
            </c:numRef>
          </c:val>
        </c:ser>
        <c:shape val="cylinder"/>
        <c:axId val="116546560"/>
        <c:axId val="116577024"/>
        <c:axId val="0"/>
      </c:bar3DChart>
      <c:catAx>
        <c:axId val="116546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577024"/>
        <c:crosses val="autoZero"/>
        <c:auto val="1"/>
        <c:lblAlgn val="ctr"/>
        <c:lblOffset val="100"/>
      </c:catAx>
      <c:valAx>
        <c:axId val="116577024"/>
        <c:scaling>
          <c:orientation val="minMax"/>
        </c:scaling>
        <c:delete val="1"/>
        <c:axPos val="l"/>
        <c:numFmt formatCode="#,##0.0" sourceLinked="1"/>
        <c:tickLblPos val="none"/>
        <c:crossAx val="116546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5.3028055893147692E-2"/>
          <c:y val="0.11758603601123316"/>
        </c:manualLayout>
      </c:layout>
      <c:txPr>
        <a:bodyPr/>
        <a:lstStyle/>
        <a:p>
          <a:pPr>
            <a:defRPr sz="10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0305709494791704E-3"/>
          <c:y val="0.35653323054897829"/>
          <c:w val="0.89195584354448398"/>
          <c:h val="0.472033626197321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6907007686506074E-2"/>
                  <c:y val="-3.9688690660720005E-2"/>
                </c:manualLayout>
              </c:layout>
              <c:showVal val="1"/>
            </c:dLbl>
            <c:dLbl>
              <c:idx val="1"/>
              <c:layout>
                <c:manualLayout>
                  <c:x val="4.0360158419421713E-2"/>
                  <c:y val="-5.55654169625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94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405055.1</c:v>
                </c:pt>
                <c:pt idx="1">
                  <c:v>422974</c:v>
                </c:pt>
              </c:numCache>
            </c:numRef>
          </c:val>
        </c:ser>
        <c:shape val="cylinder"/>
        <c:axId val="132661248"/>
        <c:axId val="132662784"/>
        <c:axId val="0"/>
      </c:bar3DChart>
      <c:catAx>
        <c:axId val="132661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9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662784"/>
        <c:crosses val="autoZero"/>
        <c:auto val="1"/>
        <c:lblAlgn val="ctr"/>
        <c:lblOffset val="100"/>
      </c:catAx>
      <c:valAx>
        <c:axId val="132662784"/>
        <c:scaling>
          <c:orientation val="minMax"/>
        </c:scaling>
        <c:delete val="1"/>
        <c:axPos val="l"/>
        <c:numFmt formatCode="#,##0.0" sourceLinked="1"/>
        <c:tickLblPos val="none"/>
        <c:crossAx val="132661248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353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277395622944922"/>
          <c:y val="4.7626301614258987E-2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483716882856842E-2"/>
          <c:y val="0.24798682875108841"/>
          <c:w val="0.93139500488305704"/>
          <c:h val="0.593747284737081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6907007686506074E-2"/>
                  <c:y val="-3.9688690660720005E-2"/>
                </c:manualLayout>
              </c:layout>
              <c:showVal val="1"/>
            </c:dLbl>
            <c:dLbl>
              <c:idx val="1"/>
              <c:layout>
                <c:manualLayout>
                  <c:x val="4.0360158419421713E-2"/>
                  <c:y val="-5.55654169625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9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13143</c:v>
                </c:pt>
                <c:pt idx="1">
                  <c:v>13143</c:v>
                </c:pt>
              </c:numCache>
            </c:numRef>
          </c:val>
        </c:ser>
        <c:shape val="cylinder"/>
        <c:axId val="132707840"/>
        <c:axId val="132709376"/>
        <c:axId val="0"/>
      </c:bar3DChart>
      <c:catAx>
        <c:axId val="132707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709376"/>
        <c:crosses val="autoZero"/>
        <c:auto val="1"/>
        <c:lblAlgn val="ctr"/>
        <c:lblOffset val="100"/>
      </c:catAx>
      <c:valAx>
        <c:axId val="132709376"/>
        <c:scaling>
          <c:orientation val="minMax"/>
        </c:scaling>
        <c:delete val="1"/>
        <c:axPos val="l"/>
        <c:numFmt formatCode="#,##0.0" sourceLinked="1"/>
        <c:tickLblPos val="none"/>
        <c:crossAx val="132707840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383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0905205867671443"/>
          <c:y val="3.5493640218049829E-3"/>
        </c:manualLayout>
      </c:layout>
      <c:txPr>
        <a:bodyPr/>
        <a:lstStyle/>
        <a:p>
          <a:pPr>
            <a:defRPr sz="1094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545447203714923E-2"/>
          <c:y val="0.17358702951838489"/>
          <c:w val="0.71977548960226123"/>
          <c:h val="0.44065000488782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6907007686506054E-2"/>
                  <c:y val="-3.9688690660719991E-2"/>
                </c:manualLayout>
              </c:layout>
              <c:showVal val="1"/>
            </c:dLbl>
            <c:dLbl>
              <c:idx val="1"/>
              <c:layout>
                <c:manualLayout>
                  <c:x val="4.2360751059963786E-2"/>
                  <c:y val="-1.1488980423846315E-2"/>
                </c:manualLayout>
              </c:layout>
              <c:showVal val="1"/>
            </c:dLbl>
            <c:txPr>
              <a:bodyPr/>
              <a:lstStyle/>
              <a:p>
                <a:pPr>
                  <a:defRPr sz="94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13268.9</c:v>
                </c:pt>
                <c:pt idx="1">
                  <c:v>13875.5</c:v>
                </c:pt>
              </c:numCache>
            </c:numRef>
          </c:val>
        </c:ser>
        <c:shape val="cylinder"/>
        <c:axId val="132717568"/>
        <c:axId val="132739840"/>
        <c:axId val="0"/>
      </c:bar3DChart>
      <c:catAx>
        <c:axId val="132717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739840"/>
        <c:crosses val="autoZero"/>
        <c:auto val="1"/>
        <c:lblAlgn val="ctr"/>
        <c:lblOffset val="100"/>
      </c:catAx>
      <c:valAx>
        <c:axId val="132739840"/>
        <c:scaling>
          <c:orientation val="minMax"/>
        </c:scaling>
        <c:delete val="1"/>
        <c:axPos val="l"/>
        <c:numFmt formatCode="#,##0.0" sourceLinked="1"/>
        <c:tickLblPos val="none"/>
        <c:crossAx val="132717568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271">
          <a:noFill/>
        </a:ln>
      </c:spPr>
    </c:plotArea>
    <c:plotVisOnly val="1"/>
    <c:dispBlanksAs val="gap"/>
  </c:chart>
  <c:txPr>
    <a:bodyPr/>
    <a:lstStyle/>
    <a:p>
      <a:pPr>
        <a:defRPr sz="179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3613460817397827"/>
          <c:y val="3.5412881082172451E-3"/>
        </c:manualLayout>
      </c:layout>
      <c:txPr>
        <a:bodyPr/>
        <a:lstStyle/>
        <a:p>
          <a:pPr>
            <a:defRPr sz="1094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3995757979597004E-2"/>
          <c:y val="0.21181556779406621"/>
          <c:w val="0.84530703030416865"/>
          <c:h val="0.528083563793573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6907007686506074E-2"/>
                  <c:y val="-3.9688690660720005E-2"/>
                </c:manualLayout>
              </c:layout>
              <c:showVal val="1"/>
            </c:dLbl>
            <c:dLbl>
              <c:idx val="1"/>
              <c:layout>
                <c:manualLayout>
                  <c:x val="4.5125800383290747E-2"/>
                  <c:y val="-3.3522920886392679E-2"/>
                </c:manualLayout>
              </c:layout>
              <c:showVal val="1"/>
            </c:dLbl>
            <c:txPr>
              <a:bodyPr/>
              <a:lstStyle/>
              <a:p>
                <a:pPr>
                  <a:defRPr sz="99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26753.5</c:v>
                </c:pt>
                <c:pt idx="1">
                  <c:v>27872.5</c:v>
                </c:pt>
              </c:numCache>
            </c:numRef>
          </c:val>
        </c:ser>
        <c:shape val="cylinder"/>
        <c:axId val="132793088"/>
        <c:axId val="132794624"/>
        <c:axId val="0"/>
      </c:bar3DChart>
      <c:catAx>
        <c:axId val="132793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794624"/>
        <c:crosses val="autoZero"/>
        <c:auto val="1"/>
        <c:lblAlgn val="ctr"/>
        <c:lblOffset val="100"/>
      </c:catAx>
      <c:valAx>
        <c:axId val="132794624"/>
        <c:scaling>
          <c:orientation val="minMax"/>
        </c:scaling>
        <c:delete val="1"/>
        <c:axPos val="l"/>
        <c:numFmt formatCode="#,##0.0" sourceLinked="1"/>
        <c:tickLblPos val="none"/>
        <c:crossAx val="132793088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258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277403387927662"/>
          <c:y val="4.7625982103134006E-2"/>
        </c:manualLayout>
      </c:layout>
      <c:txPr>
        <a:bodyPr/>
        <a:lstStyle/>
        <a:p>
          <a:pPr>
            <a:defRPr sz="1094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235655520638393E-2"/>
          <c:y val="0.28554892283983285"/>
          <c:w val="0.92376431858448682"/>
          <c:h val="0.544945121475782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6907007686506074E-2"/>
                  <c:y val="-3.9688690660720005E-2"/>
                </c:manualLayout>
              </c:layout>
              <c:showVal val="1"/>
            </c:dLbl>
            <c:dLbl>
              <c:idx val="1"/>
              <c:layout>
                <c:manualLayout>
                  <c:x val="4.0360158419421713E-2"/>
                  <c:y val="-5.55654169625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99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1168.4000000000001</c:v>
                </c:pt>
                <c:pt idx="1">
                  <c:v>807.5</c:v>
                </c:pt>
              </c:numCache>
            </c:numRef>
          </c:val>
        </c:ser>
        <c:shape val="cylinder"/>
        <c:axId val="132831488"/>
        <c:axId val="132837376"/>
        <c:axId val="0"/>
      </c:bar3DChart>
      <c:catAx>
        <c:axId val="132831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837376"/>
        <c:crosses val="autoZero"/>
        <c:auto val="1"/>
        <c:lblAlgn val="ctr"/>
        <c:lblOffset val="100"/>
      </c:catAx>
      <c:valAx>
        <c:axId val="132837376"/>
        <c:scaling>
          <c:orientation val="minMax"/>
        </c:scaling>
        <c:delete val="1"/>
        <c:axPos val="l"/>
        <c:numFmt formatCode="#,##0.0" sourceLinked="1"/>
        <c:tickLblPos val="none"/>
        <c:crossAx val="132831488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244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2071113308145942"/>
          <c:y val="3.9387323588363022E-3"/>
        </c:manualLayout>
      </c:layout>
      <c:txPr>
        <a:bodyPr/>
        <a:lstStyle/>
        <a:p>
          <a:pPr>
            <a:defRPr sz="1094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235655520638393E-2"/>
          <c:y val="0.28554892283983296"/>
          <c:w val="0.834072243211751"/>
          <c:h val="0.544945121475782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МБТ общего характера бюджетам субъектов РФ и муниципальных образований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6907007686506092E-2"/>
                  <c:y val="-3.9688690660720012E-2"/>
                </c:manualLayout>
              </c:layout>
              <c:showVal val="1"/>
            </c:dLbl>
            <c:dLbl>
              <c:idx val="1"/>
              <c:layout>
                <c:manualLayout>
                  <c:x val="4.0360158419421713E-2"/>
                  <c:y val="-5.55654169625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99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15900</c:v>
                </c:pt>
                <c:pt idx="1">
                  <c:v>16500</c:v>
                </c:pt>
              </c:numCache>
            </c:numRef>
          </c:val>
        </c:ser>
        <c:shape val="cylinder"/>
        <c:axId val="132890624"/>
        <c:axId val="132892160"/>
        <c:axId val="0"/>
      </c:bar3DChart>
      <c:catAx>
        <c:axId val="132890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892160"/>
        <c:crosses val="autoZero"/>
        <c:auto val="1"/>
        <c:lblAlgn val="ctr"/>
        <c:lblOffset val="100"/>
      </c:catAx>
      <c:valAx>
        <c:axId val="132892160"/>
        <c:scaling>
          <c:orientation val="minMax"/>
        </c:scaling>
        <c:delete val="1"/>
        <c:axPos val="l"/>
        <c:numFmt formatCode="#,##0.0" sourceLinked="1"/>
        <c:tickLblPos val="none"/>
        <c:crossAx val="132890624"/>
        <c:crosses val="autoZero"/>
        <c:crossBetween val="between"/>
      </c:valAx>
      <c:spPr>
        <a:solidFill>
          <a:srgbClr val="C0BEAF">
            <a:lumMod val="40000"/>
            <a:lumOff val="60000"/>
          </a:srgbClr>
        </a:solidFill>
        <a:ln w="25244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depthPercent val="80"/>
      <c:perspective val="0"/>
    </c:view3D>
    <c:plotArea>
      <c:layout>
        <c:manualLayout>
          <c:layoutTarget val="inner"/>
          <c:xMode val="edge"/>
          <c:yMode val="edge"/>
          <c:x val="0"/>
          <c:y val="1.4971280247360775E-3"/>
          <c:w val="1"/>
          <c:h val="0.9830671468178831"/>
        </c:manualLayout>
      </c:layout>
      <c:pie3DChart>
        <c:varyColors val="1"/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7483674653434156E-2"/>
          <c:y val="0.66717063643492724"/>
          <c:w val="0.84503265069313638"/>
          <c:h val="0.31749290336500763"/>
        </c:manualLayout>
      </c:layout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9416802822112545E-2"/>
          <c:y val="1.1605853317885436E-4"/>
          <c:w val="0.87054318123674257"/>
          <c:h val="0.99988394146682058"/>
        </c:manualLayout>
      </c:layout>
      <c:pie3DChart>
        <c:varyColors val="1"/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9.7982940167141968E-3"/>
          <c:y val="1.8014302887526951E-2"/>
          <c:w val="0.83187949422694663"/>
          <c:h val="0.74426907960078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1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bubble3D val="1"/>
            <c:explosion val="60"/>
          </c:dPt>
          <c:dPt>
            <c:idx val="4"/>
            <c:bubble3D val="1"/>
            <c:explosion val="36"/>
          </c:dPt>
          <c:dPt>
            <c:idx val="8"/>
            <c:bubble3D val="1"/>
            <c:explosion val="7"/>
          </c:dPt>
          <c:dPt>
            <c:idx val="9"/>
            <c:bubble3D val="1"/>
            <c:explosion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0"/>
            <c:bubble3D val="1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4.2369263497471533E-3"/>
                  <c:y val="-4.395900959279078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расходы 166 898,5 </a:t>
                    </a:r>
                  </a:p>
                  <a:p>
                    <a:r>
                      <a:rPr lang="ru-RU" dirty="0" smtClean="0"/>
                      <a:t> 24,5%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1"/>
              <c:layout>
                <c:manualLayout>
                  <c:x val="0.13538171979825167"/>
                  <c:y val="-0.181218357113442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системы защиты прав </a:t>
                    </a:r>
                    <a:r>
                      <a:rPr lang="ru-RU" dirty="0" smtClean="0"/>
                      <a:t>потребителей</a:t>
                    </a:r>
                  </a:p>
                  <a:p>
                    <a:r>
                      <a:rPr lang="ru-RU" dirty="0" smtClean="0"/>
                      <a:t>5,5</a:t>
                    </a:r>
                  </a:p>
                  <a:p>
                    <a:r>
                      <a:rPr lang="ru-RU" dirty="0" smtClean="0"/>
                      <a:t> 0,1%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2"/>
              <c:layout>
                <c:manualLayout>
                  <c:x val="9.9891462042824855E-2"/>
                  <c:y val="0.427970797703545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молодежного потенциала </a:t>
                    </a:r>
                    <a:endParaRPr lang="ru-RU" dirty="0" smtClean="0"/>
                  </a:p>
                  <a:p>
                    <a:r>
                      <a:rPr lang="ru-RU" dirty="0" smtClean="0"/>
                      <a:t> 1 285,0</a:t>
                    </a:r>
                  </a:p>
                  <a:p>
                    <a:r>
                      <a:rPr lang="ru-RU" dirty="0" smtClean="0"/>
                      <a:t> 0,2%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3"/>
              <c:layout>
                <c:manualLayout>
                  <c:x val="6.917405972451704E-2"/>
                  <c:y val="-7.26991533635328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Стимулирование экономической активности </a:t>
                    </a:r>
                  </a:p>
                  <a:p>
                    <a:r>
                      <a:rPr lang="ru-RU" dirty="0" smtClean="0"/>
                      <a:t>2 129,0</a:t>
                    </a:r>
                  </a:p>
                  <a:p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4"/>
              <c:layout>
                <c:manualLayout>
                  <c:x val="8.9217040360515892E-2"/>
                  <c:y val="0.142090754523872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Предоставление гражданам, в т.ч. молодежи, нуждающимся в жил. пом. мун. поддержки 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 </a:t>
                    </a:r>
                    <a:r>
                      <a:rPr lang="ru-RU" dirty="0" smtClean="0"/>
                      <a:t>842,5</a:t>
                    </a:r>
                  </a:p>
                  <a:p>
                    <a:r>
                      <a:rPr lang="ru-RU" dirty="0" smtClean="0"/>
                      <a:t> 0,4%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5"/>
              <c:layout>
                <c:manualLayout>
                  <c:x val="-3.3867373332056035E-2"/>
                  <c:y val="-0.2027565269131076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культуры 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6 </a:t>
                    </a:r>
                    <a:r>
                      <a:rPr lang="ru-RU" dirty="0" smtClean="0"/>
                      <a:t>825,5</a:t>
                    </a:r>
                  </a:p>
                  <a:p>
                    <a:r>
                      <a:rPr lang="ru-RU" dirty="0" smtClean="0"/>
                      <a:t>1,0%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6"/>
              <c:layout>
                <c:manualLayout>
                  <c:x val="1.8374542861629411E-2"/>
                  <c:y val="0.492947534882876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 </a:t>
                    </a:r>
                    <a:endParaRPr lang="ru-RU" dirty="0" smtClean="0"/>
                  </a:p>
                  <a:p>
                    <a:r>
                      <a:rPr lang="ru-RU" dirty="0" smtClean="0"/>
                      <a:t>13 143,0</a:t>
                    </a:r>
                  </a:p>
                  <a:p>
                    <a:r>
                      <a:rPr lang="ru-RU" dirty="0" smtClean="0"/>
                      <a:t> 1,9%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7"/>
              <c:layout>
                <c:manualLayout>
                  <c:x val="-0.18912590896835602"/>
                  <c:y val="0.449104347338969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Управление муниципальными финансами и муниципальным </a:t>
                    </a:r>
                    <a:r>
                      <a:rPr lang="ru-RU" dirty="0" smtClean="0"/>
                      <a:t>долгом </a:t>
                    </a:r>
                    <a:r>
                      <a:rPr lang="ru-RU" dirty="0"/>
                      <a:t>18 </a:t>
                    </a:r>
                    <a:r>
                      <a:rPr lang="ru-RU" dirty="0" smtClean="0"/>
                      <a:t>548,7</a:t>
                    </a:r>
                  </a:p>
                  <a:p>
                    <a:r>
                      <a:rPr lang="ru-RU" dirty="0" smtClean="0"/>
                      <a:t>2,7%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8"/>
              <c:layout>
                <c:manualLayout>
                  <c:x val="-0.18226673474567678"/>
                  <c:y val="0.231876498873573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сельского хозяйства 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20 </a:t>
                    </a:r>
                    <a:r>
                      <a:rPr lang="ru-RU" dirty="0" smtClean="0"/>
                      <a:t>955,4</a:t>
                    </a:r>
                  </a:p>
                  <a:p>
                    <a:r>
                      <a:rPr lang="ru-RU" dirty="0" smtClean="0"/>
                      <a:t>3,1%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9"/>
              <c:layout>
                <c:manualLayout>
                  <c:x val="-0.31970894694828189"/>
                  <c:y val="0.358880106768247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жилищно-коммунального и дорожного хозяйства 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29 </a:t>
                    </a:r>
                    <a:r>
                      <a:rPr lang="ru-RU" dirty="0" smtClean="0"/>
                      <a:t>129,8</a:t>
                    </a:r>
                  </a:p>
                  <a:p>
                    <a:r>
                      <a:rPr lang="ru-RU" dirty="0" smtClean="0"/>
                      <a:t>4,3%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dLbl>
              <c:idx val="10"/>
              <c:layout>
                <c:manualLayout>
                  <c:x val="0"/>
                  <c:y val="0.197086734817470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Современное образование 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420 </a:t>
                    </a:r>
                    <a:r>
                      <a:rPr lang="ru-RU" dirty="0" smtClean="0"/>
                      <a:t>487,7</a:t>
                    </a:r>
                  </a:p>
                  <a:p>
                    <a:r>
                      <a:rPr lang="ru-RU" dirty="0" smtClean="0"/>
                      <a:t> 61,6%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Непрограммные расходы</c:v>
                </c:pt>
                <c:pt idx="1">
                  <c:v>Развитие системы защиты прав потребителей</c:v>
                </c:pt>
                <c:pt idx="2">
                  <c:v>Развитие молодежного потенциала </c:v>
                </c:pt>
                <c:pt idx="3">
                  <c:v>Стимулирование экономической активности </c:v>
                </c:pt>
                <c:pt idx="4">
                  <c:v>Предоставление гражданам, в т.ч. молодежи, нуждающимся в жил. пом. мун. поддержки </c:v>
                </c:pt>
                <c:pt idx="5">
                  <c:v>Развитие культуры </c:v>
                </c:pt>
                <c:pt idx="6">
                  <c:v>Развитие физической культуры и спорта </c:v>
                </c:pt>
                <c:pt idx="7">
                  <c:v>Управление муниципальными финансами и муниципальным долгом</c:v>
                </c:pt>
                <c:pt idx="8">
                  <c:v>Развитие сельского хозяйства </c:v>
                </c:pt>
                <c:pt idx="9">
                  <c:v>Развитие жилищно-коммунального и дорожного хозяйства </c:v>
                </c:pt>
                <c:pt idx="10">
                  <c:v>Современное образование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166898.5</c:v>
                </c:pt>
                <c:pt idx="1">
                  <c:v>5.5</c:v>
                </c:pt>
                <c:pt idx="2">
                  <c:v>1285</c:v>
                </c:pt>
                <c:pt idx="3">
                  <c:v>2129</c:v>
                </c:pt>
                <c:pt idx="4" formatCode="#,##0.0">
                  <c:v>2842.5</c:v>
                </c:pt>
                <c:pt idx="5" formatCode="#,##0.0">
                  <c:v>6825.5</c:v>
                </c:pt>
                <c:pt idx="6" formatCode="#,##0.0">
                  <c:v>13143</c:v>
                </c:pt>
                <c:pt idx="7" formatCode="#,##0.0">
                  <c:v>18548.7</c:v>
                </c:pt>
                <c:pt idx="8" formatCode="#,##0.0">
                  <c:v>20955.400000000001</c:v>
                </c:pt>
                <c:pt idx="9" formatCode="#,##0.0">
                  <c:v>29129.8</c:v>
                </c:pt>
                <c:pt idx="10" formatCode="#,##0.0">
                  <c:v>420487.7</c:v>
                </c:pt>
              </c:numCache>
            </c:numRef>
          </c:val>
          <c:bubble3D val="1"/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otX val="10"/>
      <c:rotY val="10"/>
      <c:perspective val="2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677506367446822"/>
          <c:y val="2.8441485461217442E-2"/>
          <c:w val="0.83343410945991958"/>
          <c:h val="0.81668093542832854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год; 25 698,6 тыс.руб.*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1"/>
              <c:layout>
                <c:manualLayout>
                  <c:x val="8.5431582536149193E-3"/>
                  <c:y val="1.2420375126624261E-2"/>
                </c:manualLayout>
              </c:layout>
              <c:showVal val="1"/>
            </c:dLbl>
            <c:dLbl>
              <c:idx val="2"/>
              <c:layout>
                <c:manualLayout>
                  <c:x val="1.6403696127390212E-3"/>
                  <c:y val="1.0208374775333021E-2"/>
                </c:manualLayout>
              </c:layout>
              <c:showVal val="1"/>
            </c:dLbl>
            <c:dLbl>
              <c:idx val="3"/>
              <c:layout>
                <c:manualLayout>
                  <c:x val="5.4567013617311541E-3"/>
                  <c:y val="7.7244953464668505E-3"/>
                </c:manualLayout>
              </c:layout>
              <c:showVal val="1"/>
            </c:dLbl>
            <c:dLbl>
              <c:idx val="4"/>
              <c:layout>
                <c:manualLayout>
                  <c:x val="1.8837865752160943E-3"/>
                  <c:y val="2.8924804310632977E-3"/>
                </c:manualLayout>
              </c:layout>
              <c:showVal val="1"/>
            </c:dLbl>
            <c:dLbl>
              <c:idx val="5"/>
              <c:layout>
                <c:manualLayout>
                  <c:x val="-1.3888888888888966E-2"/>
                  <c:y val="-9.664072649475904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строительство котельных</c:v>
                </c:pt>
                <c:pt idx="1">
                  <c:v> на поддержку ЖКХ, развитие общ. и трансп. инфраструктуры </c:v>
                </c:pt>
                <c:pt idx="2">
                  <c:v>дотации на вырав. бюджетной обеспеченности</c:v>
                </c:pt>
                <c:pt idx="3">
                  <c:v>на повышение оплаты труда работников культуры </c:v>
                </c:pt>
                <c:pt idx="4">
                  <c:v>средства на ремонт, строительство сельских ДК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748.6</c:v>
                </c:pt>
                <c:pt idx="1">
                  <c:v>2000</c:v>
                </c:pt>
                <c:pt idx="2">
                  <c:v>15900</c:v>
                </c:pt>
                <c:pt idx="3">
                  <c:v>3600</c:v>
                </c:pt>
                <c:pt idx="4">
                  <c:v>3450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год; 24 998,6 тыс.руб.</c:v>
                </c:pt>
              </c:strCache>
            </c:strRef>
          </c:tx>
          <c:dLbls>
            <c:dLbl>
              <c:idx val="0"/>
              <c:layout>
                <c:manualLayout>
                  <c:x val="4.6296853378256396E-3"/>
                  <c:y val="-1.4359909610964517E-2"/>
                </c:manualLayout>
              </c:layout>
              <c:showVal val="1"/>
            </c:dLbl>
            <c:dLbl>
              <c:idx val="1"/>
              <c:layout>
                <c:manualLayout>
                  <c:x val="4.1917353548723514E-3"/>
                  <c:y val="-1.2488442694247341E-2"/>
                </c:manualLayout>
              </c:layout>
              <c:showVal val="1"/>
            </c:dLbl>
            <c:dLbl>
              <c:idx val="2"/>
              <c:layout>
                <c:manualLayout>
                  <c:x val="-1.8000571566089956E-3"/>
                  <c:y val="-5.2404203211420097E-3"/>
                </c:manualLayout>
              </c:layout>
              <c:showVal val="1"/>
            </c:dLbl>
            <c:dLbl>
              <c:idx val="3"/>
              <c:layout>
                <c:manualLayout>
                  <c:x val="7.7997463048753721E-3"/>
                  <c:y val="-2.8244128634402248E-3"/>
                </c:manualLayout>
              </c:layout>
              <c:showVal val="1"/>
            </c:dLbl>
            <c:dLbl>
              <c:idx val="4"/>
              <c:layout>
                <c:manualLayout>
                  <c:x val="3.7539107153600933E-3"/>
                  <c:y val="-9.8001649660532566E-3"/>
                </c:manualLayout>
              </c:layout>
              <c:showVal val="1"/>
            </c:dLbl>
            <c:dLbl>
              <c:idx val="5"/>
              <c:layout>
                <c:manualLayout>
                  <c:x val="4.7839506172839497E-2"/>
                  <c:y val="-9.664072649475904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строительство котельных</c:v>
                </c:pt>
                <c:pt idx="1">
                  <c:v> на поддержку ЖКХ, развитие общ. и трансп. инфраструктуры </c:v>
                </c:pt>
                <c:pt idx="2">
                  <c:v>дотации на вырав. бюджетной обеспеченности</c:v>
                </c:pt>
                <c:pt idx="3">
                  <c:v>на повышение оплаты труда работников культуры </c:v>
                </c:pt>
                <c:pt idx="4">
                  <c:v>средства на ремонт, строительство сельских ДК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448.6</c:v>
                </c:pt>
                <c:pt idx="1">
                  <c:v>1000</c:v>
                </c:pt>
                <c:pt idx="2">
                  <c:v>16500</c:v>
                </c:pt>
                <c:pt idx="3">
                  <c:v>3600</c:v>
                </c:pt>
                <c:pt idx="4">
                  <c:v>3450</c:v>
                </c:pt>
              </c:numCache>
            </c:numRef>
          </c:val>
          <c:bubble3D val="1"/>
        </c:ser>
        <c:dLbls>
          <c:showVal val="1"/>
        </c:dLbls>
        <c:gapWidth val="86"/>
        <c:gapDepth val="214"/>
        <c:shape val="box"/>
        <c:axId val="133157632"/>
        <c:axId val="133159168"/>
        <c:axId val="0"/>
      </c:bar3DChart>
      <c:catAx>
        <c:axId val="133157632"/>
        <c:scaling>
          <c:orientation val="minMax"/>
        </c:scaling>
        <c:axPos val="l"/>
        <c:tickLblPos val="low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159168"/>
        <c:crosses val="autoZero"/>
        <c:lblAlgn val="ctr"/>
        <c:lblOffset val="100"/>
      </c:catAx>
      <c:valAx>
        <c:axId val="133159168"/>
        <c:scaling>
          <c:logBase val="10"/>
          <c:orientation val="minMax"/>
          <c:max val="40000"/>
          <c:min val="180"/>
        </c:scaling>
        <c:axPos val="b"/>
        <c:numFmt formatCode="#,##0.0" sourceLinked="1"/>
        <c:tickLblPos val="none"/>
        <c:crossAx val="133157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405235344844911E-2"/>
          <c:y val="0.88639796798750958"/>
          <c:w val="0.97254715420251492"/>
          <c:h val="8.1228862135205415E-2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Акцизы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(тыс. руб.) </a:t>
            </a:r>
          </a:p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Норматив отчислений  - 0,21856 (протяженность дорог 243,6км)</a:t>
            </a:r>
          </a:p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(в 2017 году</a:t>
            </a:r>
            <a:r>
              <a:rPr lang="ru-RU" sz="1400" b="0" i="1" baseline="0" dirty="0" smtClean="0">
                <a:latin typeface="Times New Roman" pitchFamily="18" charset="0"/>
                <a:cs typeface="Times New Roman" pitchFamily="18" charset="0"/>
              </a:rPr>
              <a:t> -0,30374, 338,2 км)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dLbls>
            <c:dLbl>
              <c:idx val="2"/>
              <c:layout>
                <c:manualLayout>
                  <c:x val="5.6069649984106192E-2"/>
                  <c:y val="-1.1023080768803529E-2"/>
                </c:manualLayout>
              </c:layout>
              <c:showVal val="1"/>
            </c:dLbl>
            <c:dLbl>
              <c:idx val="3"/>
              <c:layout>
                <c:manualLayout>
                  <c:x val="9.8121887472185948E-2"/>
                  <c:y val="-1.102308076880352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15518.1</c:v>
                </c:pt>
                <c:pt idx="1">
                  <c:v>10539.4</c:v>
                </c:pt>
                <c:pt idx="2">
                  <c:v>11025.1</c:v>
                </c:pt>
                <c:pt idx="3">
                  <c:v>11098</c:v>
                </c:pt>
              </c:numCache>
            </c:numRef>
          </c:val>
        </c:ser>
        <c:shape val="cylinder"/>
        <c:axId val="116651136"/>
        <c:axId val="116652672"/>
        <c:axId val="0"/>
      </c:bar3DChart>
      <c:catAx>
        <c:axId val="116651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652672"/>
        <c:crosses val="autoZero"/>
        <c:auto val="1"/>
        <c:lblAlgn val="ctr"/>
        <c:lblOffset val="100"/>
      </c:catAx>
      <c:valAx>
        <c:axId val="116652672"/>
        <c:scaling>
          <c:orientation val="minMax"/>
        </c:scaling>
        <c:delete val="1"/>
        <c:axPos val="l"/>
        <c:numFmt formatCode="#,##0.0" sourceLinked="1"/>
        <c:tickLblPos val="none"/>
        <c:crossAx val="116651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5.3240673063616711E-2"/>
          <c:y val="0.19704635013119334"/>
          <c:w val="0.84104938271604934"/>
          <c:h val="0.6867307964213456"/>
        </c:manualLayout>
      </c:layout>
      <c:pie3DChart>
        <c:varyColors val="1"/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6.5198028844252714E-2"/>
          <c:y val="0.21526590753637814"/>
          <c:w val="0.84104938271604934"/>
          <c:h val="0.68673079642134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Современное образование Лужского муниципального района</c:v>
                </c:pt>
              </c:strCache>
            </c:strRef>
          </c:tx>
          <c:explosion val="2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2.6903790350977841E-2"/>
                  <c:y val="-0.105984578102433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1.Развитие </a:t>
                    </a:r>
                    <a:r>
                      <a:rPr lang="ru-RU" dirty="0"/>
                      <a:t>дошкольного образования </a:t>
                    </a:r>
                    <a:r>
                      <a:rPr lang="ru-RU" dirty="0" smtClean="0"/>
                      <a:t>детей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368 </a:t>
                    </a:r>
                    <a:r>
                      <a:rPr lang="ru-RU" dirty="0" smtClean="0"/>
                      <a:t>788,0</a:t>
                    </a:r>
                  </a:p>
                  <a:p>
                    <a:r>
                      <a:rPr lang="ru-RU" dirty="0" smtClean="0"/>
                      <a:t>30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2.6459630662506482E-2"/>
                  <c:y val="5.379263415176210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2.Развитие начального общего, основного общего и среднего общего образования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682 </a:t>
                    </a:r>
                    <a:r>
                      <a:rPr lang="ru-RU" dirty="0" smtClean="0"/>
                      <a:t>604,4</a:t>
                    </a:r>
                  </a:p>
                  <a:p>
                    <a:r>
                      <a:rPr lang="ru-RU" dirty="0" smtClean="0"/>
                      <a:t>56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-6.1773268130283082E-2"/>
                  <c:y val="4.64510887679145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3.Развитие дополнительного образования </a:t>
                    </a:r>
                    <a:r>
                      <a:rPr lang="ru-RU" dirty="0" smtClean="0"/>
                      <a:t>детей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128 </a:t>
                    </a:r>
                    <a:r>
                      <a:rPr lang="ru-RU" dirty="0" smtClean="0"/>
                      <a:t>053,4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11%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2.3137495080584266E-2"/>
                  <c:y val="-1.902496944783917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4.Развитие системы отдыха, оздоровления, занятости детей, подростков и </a:t>
                    </a:r>
                    <a:r>
                      <a:rPr lang="ru-RU" dirty="0" smtClean="0"/>
                      <a:t>молодежи </a:t>
                    </a:r>
                    <a:r>
                      <a:rPr lang="ru-RU" dirty="0"/>
                      <a:t>8 </a:t>
                    </a:r>
                    <a:r>
                      <a:rPr lang="ru-RU" dirty="0" smtClean="0"/>
                      <a:t>290,2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0.21372931256225827"/>
                  <c:y val="-4.199151483168547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5.Обеспечение реализации </a:t>
                    </a:r>
                    <a:r>
                      <a:rPr lang="ru-RU" dirty="0" smtClean="0"/>
                      <a:t>программы </a:t>
                    </a:r>
                    <a:r>
                      <a:rPr lang="ru-RU" dirty="0"/>
                      <a:t>26 </a:t>
                    </a:r>
                    <a:r>
                      <a:rPr lang="ru-RU" dirty="0" smtClean="0"/>
                      <a:t>474,5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100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1.Развитие дошкольного образования детей</c:v>
                </c:pt>
                <c:pt idx="1">
                  <c:v>2.Развитие начального общего, основного общего и среднего общего образования </c:v>
                </c:pt>
                <c:pt idx="2">
                  <c:v>3.Развитие дополнительного образования детей</c:v>
                </c:pt>
                <c:pt idx="3">
                  <c:v>4.Развитие системы отдыха, оздоровления, занятости детей, подростков и молодежи</c:v>
                </c:pt>
                <c:pt idx="4">
                  <c:v>5.Обеспечение реализации программы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368788</c:v>
                </c:pt>
                <c:pt idx="1">
                  <c:v>682604.4</c:v>
                </c:pt>
                <c:pt idx="2">
                  <c:v>128053.4</c:v>
                </c:pt>
                <c:pt idx="3">
                  <c:v>8290.2000000000007</c:v>
                </c:pt>
                <c:pt idx="4">
                  <c:v>26474.5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6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98838126609481203"/>
          <c:h val="0.997014110725530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bg2">
                  <a:lumMod val="90000"/>
                </a:schemeClr>
              </a:solidFill>
            </c:spPr>
          </c:dPt>
          <c:dPt>
            <c:idx val="5"/>
            <c:spPr>
              <a:solidFill>
                <a:schemeClr val="accent4"/>
              </a:solidFill>
            </c:spPr>
          </c:dPt>
          <c:dPt>
            <c:idx val="6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7"/>
            <c:explosion val="23"/>
          </c:dPt>
          <c:dLbls>
            <c:dLbl>
              <c:idx val="0"/>
              <c:layout>
                <c:manualLayout>
                  <c:x val="0"/>
                  <c:y val="-0.256506676165744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Подпрограмма «Модернизация объектов коммунальной инфраструктуры</a:t>
                    </a:r>
                    <a:r>
                      <a:rPr lang="ru-RU" dirty="0" smtClean="0"/>
                      <a:t>»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3 </a:t>
                    </a:r>
                    <a:r>
                      <a:rPr lang="ru-RU" dirty="0" smtClean="0"/>
                      <a:t>931,5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5.5279927437581464E-2"/>
                  <c:y val="9.04093795723883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Подпрограмма «Чистая вода</a:t>
                    </a:r>
                    <a:r>
                      <a:rPr lang="ru-RU" dirty="0" smtClean="0"/>
                      <a:t>» 200,0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12787364422195185"/>
                  <c:y val="0.220223075096331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Подпрограмма "Энергосбережение и повышение энергетической </a:t>
                    </a:r>
                    <a:r>
                      <a:rPr lang="ru-RU" dirty="0" smtClean="0"/>
                      <a:t>эффективности» </a:t>
                    </a:r>
                  </a:p>
                  <a:p>
                    <a:r>
                      <a:rPr lang="ru-RU" dirty="0" smtClean="0"/>
                      <a:t>1 100,0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2.7488653831166356E-2"/>
                  <c:y val="0.152390473345130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Подпрограмма </a:t>
                    </a:r>
                    <a:r>
                      <a:rPr lang="ru-RU" dirty="0" smtClean="0"/>
                      <a:t>«Содержание </a:t>
                    </a:r>
                    <a:r>
                      <a:rPr lang="ru-RU" dirty="0"/>
                      <a:t>и ремонт автомобильных дорог и искусственных </a:t>
                    </a:r>
                    <a:r>
                      <a:rPr lang="ru-RU" dirty="0" smtClean="0"/>
                      <a:t>сооружений» </a:t>
                    </a:r>
                    <a:r>
                      <a:rPr lang="ru-RU" dirty="0"/>
                      <a:t>17 </a:t>
                    </a:r>
                    <a:r>
                      <a:rPr lang="ru-RU" dirty="0" smtClean="0"/>
                      <a:t>100,0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5139901536645223"/>
                  <c:y val="0.134402937053294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Подпрограмма </a:t>
                    </a:r>
                    <a:r>
                      <a:rPr lang="ru-RU" dirty="0" smtClean="0"/>
                      <a:t>«Безопасность </a:t>
                    </a:r>
                    <a:r>
                      <a:rPr lang="ru-RU" dirty="0"/>
                      <a:t>дорожного </a:t>
                    </a:r>
                    <a:r>
                      <a:rPr lang="ru-RU" dirty="0" smtClean="0"/>
                      <a:t>движения»</a:t>
                    </a:r>
                  </a:p>
                  <a:p>
                    <a:r>
                      <a:rPr lang="ru-RU" dirty="0" smtClean="0"/>
                      <a:t> 895,0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0.19951991238121172"/>
                  <c:y val="-5.4976099096821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Подпрограмма </a:t>
                    </a:r>
                    <a:r>
                      <a:rPr lang="ru-RU" dirty="0" smtClean="0"/>
                      <a:t>«Утилизация ТБО»</a:t>
                    </a:r>
                  </a:p>
                  <a:p>
                    <a:r>
                      <a:rPr lang="ru-RU" dirty="0" smtClean="0"/>
                      <a:t> 200,0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-5.6839870196843799E-2"/>
                  <c:y val="-4.71299764821240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Подпрограмма </a:t>
                    </a:r>
                    <a:r>
                      <a:rPr lang="ru-RU" dirty="0" smtClean="0"/>
                      <a:t>«Организация </a:t>
                    </a:r>
                    <a:r>
                      <a:rPr lang="ru-RU" dirty="0"/>
                      <a:t>транспортного </a:t>
                    </a:r>
                    <a:r>
                      <a:rPr lang="ru-RU" dirty="0" smtClean="0"/>
                      <a:t>обслуживания»</a:t>
                    </a:r>
                  </a:p>
                  <a:p>
                    <a:r>
                      <a:rPr lang="ru-RU" dirty="0" smtClean="0"/>
                      <a:t>1 400,0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-0.2076342678342539"/>
                  <c:y val="-7.42310727062411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Подпрограмма «Газификация </a:t>
                    </a:r>
                    <a:r>
                      <a:rPr lang="ru-RU" dirty="0"/>
                      <a:t>Лужского муниципального </a:t>
                    </a:r>
                    <a:r>
                      <a:rPr lang="ru-RU" dirty="0" smtClean="0"/>
                      <a:t>района»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4 </a:t>
                    </a:r>
                    <a:r>
                      <a:rPr lang="ru-RU" dirty="0" smtClean="0"/>
                      <a:t>303,4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Подпрограмма «Модернизация объектов коммунальной инфраструктуры»</c:v>
                </c:pt>
                <c:pt idx="1">
                  <c:v>Подпрограмма «Чистая вода»</c:v>
                </c:pt>
                <c:pt idx="2">
                  <c:v>Подпрограмма "Энергосбережение и повышение энергетической эффективности"</c:v>
                </c:pt>
                <c:pt idx="3">
                  <c:v>Подпрограмма "Содержание и ремонт автомобильных дорог и искусственных сооружений"</c:v>
                </c:pt>
                <c:pt idx="4">
                  <c:v>Подпрограмма "Безопасность дорожного движения"</c:v>
                </c:pt>
                <c:pt idx="5">
                  <c:v>Подпрограмма "Утилизация ТБО"</c:v>
                </c:pt>
                <c:pt idx="6">
                  <c:v>Подпрограмма "Организация транспортного обслуживания"</c:v>
                </c:pt>
                <c:pt idx="7">
                  <c:v>Подпрограмма "Газификация Лужского муниципального района"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3931.5</c:v>
                </c:pt>
                <c:pt idx="1">
                  <c:v>200</c:v>
                </c:pt>
                <c:pt idx="2" formatCode="#,##0.00">
                  <c:v>1100</c:v>
                </c:pt>
                <c:pt idx="3" formatCode="#,##0.00">
                  <c:v>17100</c:v>
                </c:pt>
                <c:pt idx="4">
                  <c:v>895</c:v>
                </c:pt>
                <c:pt idx="5">
                  <c:v>200</c:v>
                </c:pt>
                <c:pt idx="6" formatCode="#,##0.00">
                  <c:v>1400</c:v>
                </c:pt>
                <c:pt idx="7" formatCode="#,##0.00">
                  <c:v>4303.4000000000005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depthPercent val="100"/>
      <c:rAngAx val="1"/>
    </c:view3D>
    <c:floor>
      <c:spPr>
        <a:solidFill>
          <a:schemeClr val="bg2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1.430021288925855E-2"/>
          <c:y val="4.8653597876098104E-2"/>
          <c:w val="0.60636036686614359"/>
          <c:h val="0.872537629918514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«Развитие агропромышленного комплекса Лужского муниципального района»</c:v>
                </c:pt>
              </c:strCache>
            </c:strRef>
          </c:tx>
          <c:spPr>
            <a:solidFill>
              <a:schemeClr val="bg2"/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16704</c:v>
                </c:pt>
                <c:pt idx="1">
                  <c:v>16704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"Устойчивое развитие сельских территорий Лужского муниципального района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4131.3</c:v>
                </c:pt>
                <c:pt idx="1">
                  <c:v>4251.4000000000005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33450368"/>
        <c:axId val="133529984"/>
        <c:axId val="0"/>
      </c:bar3DChart>
      <c:catAx>
        <c:axId val="133450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529984"/>
        <c:crosses val="autoZero"/>
        <c:auto val="1"/>
        <c:lblAlgn val="ctr"/>
        <c:lblOffset val="100"/>
      </c:catAx>
      <c:valAx>
        <c:axId val="133529984"/>
        <c:scaling>
          <c:orientation val="minMax"/>
        </c:scaling>
        <c:delete val="1"/>
        <c:axPos val="l"/>
        <c:numFmt formatCode="#,##0.0" sourceLinked="1"/>
        <c:tickLblPos val="none"/>
        <c:crossAx val="13345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31182710503434"/>
          <c:y val="1.4702570327205851E-2"/>
          <c:w val="0.2931330620426289"/>
          <c:h val="0.9788041150028659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пошлина </a:t>
            </a:r>
          </a:p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 год</c:v>
                </c:pt>
                <c:pt idx="1">
                  <c:v>2018  год</c:v>
                </c:pt>
                <c:pt idx="2">
                  <c:v>2019  год</c:v>
                </c:pt>
                <c:pt idx="3">
                  <c:v>2020 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7580</c:v>
                </c:pt>
                <c:pt idx="1">
                  <c:v>8375</c:v>
                </c:pt>
                <c:pt idx="2">
                  <c:v>8675</c:v>
                </c:pt>
                <c:pt idx="3">
                  <c:v>8925</c:v>
                </c:pt>
              </c:numCache>
            </c:numRef>
          </c:val>
        </c:ser>
        <c:shape val="cylinder"/>
        <c:axId val="116775552"/>
        <c:axId val="116781440"/>
        <c:axId val="0"/>
      </c:bar3DChart>
      <c:catAx>
        <c:axId val="116775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781440"/>
        <c:crosses val="autoZero"/>
        <c:auto val="1"/>
        <c:lblAlgn val="ctr"/>
        <c:lblOffset val="100"/>
      </c:catAx>
      <c:valAx>
        <c:axId val="116781440"/>
        <c:scaling>
          <c:orientation val="minMax"/>
        </c:scaling>
        <c:delete val="1"/>
        <c:axPos val="l"/>
        <c:numFmt formatCode="#,##0.0" sourceLinked="1"/>
        <c:tickLblPos val="none"/>
        <c:crossAx val="116775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200" b="0" i="1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200" b="0" i="1" baseline="0" dirty="0" smtClean="0">
                <a:latin typeface="Times New Roman" pitchFamily="18" charset="0"/>
                <a:cs typeface="Times New Roman" pitchFamily="18" charset="0"/>
              </a:rPr>
              <a:t> налогоплательщиков 996, в т.ч. 112-юр. лица, 884- физ. лица</a:t>
            </a:r>
            <a:endParaRPr lang="ru-RU" sz="12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350983819258168"/>
          <c:y val="4.6547858318772579E-3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64396813052522E-2"/>
          <c:y val="0.45375008837401931"/>
          <c:w val="0.93071206373894899"/>
          <c:h val="0.294968067521117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3.7525381340607546E-2"/>
                  <c:y val="4.8991470083570984E-3"/>
                </c:manualLayout>
              </c:layout>
              <c:showVal val="1"/>
            </c:dLbl>
            <c:dLbl>
              <c:idx val="2"/>
              <c:layout>
                <c:manualLayout>
                  <c:x val="3.0020305072486011E-2"/>
                  <c:y val="-9.7982940167141968E-3"/>
                </c:manualLayout>
              </c:layout>
              <c:showVal val="1"/>
            </c:dLbl>
            <c:dLbl>
              <c:idx val="3"/>
              <c:layout>
                <c:manualLayout>
                  <c:x val="9.3813453351518861E-2"/>
                  <c:y val="4.8991470083570984E-3"/>
                </c:manualLayout>
              </c:layout>
              <c:showVal val="1"/>
            </c:dLbl>
            <c:txPr>
              <a:bodyPr/>
              <a:lstStyle/>
              <a:p>
                <a:pPr>
                  <a:defRPr sz="13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26261</c:v>
                </c:pt>
                <c:pt idx="1">
                  <c:v>26400</c:v>
                </c:pt>
                <c:pt idx="2">
                  <c:v>26600</c:v>
                </c:pt>
                <c:pt idx="3">
                  <c:v>26800</c:v>
                </c:pt>
              </c:numCache>
            </c:numRef>
          </c:val>
        </c:ser>
        <c:shape val="cylinder"/>
        <c:axId val="116704384"/>
        <c:axId val="116705920"/>
        <c:axId val="0"/>
      </c:bar3DChart>
      <c:catAx>
        <c:axId val="116704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705920"/>
        <c:crosses val="autoZero"/>
        <c:auto val="1"/>
        <c:lblAlgn val="ctr"/>
        <c:lblOffset val="100"/>
      </c:catAx>
      <c:valAx>
        <c:axId val="116705920"/>
        <c:scaling>
          <c:orientation val="minMax"/>
        </c:scaling>
        <c:delete val="1"/>
        <c:axPos val="l"/>
        <c:numFmt formatCode="#,##0.0" sourceLinked="1"/>
        <c:tickLblPos val="none"/>
        <c:crossAx val="116704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1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Единый</a:t>
            </a:r>
            <a:r>
              <a:rPr lang="ru-RU" sz="1400" i="1" baseline="0" dirty="0" smtClean="0">
                <a:latin typeface="Times New Roman" pitchFamily="18" charset="0"/>
                <a:cs typeface="Times New Roman" pitchFamily="18" charset="0"/>
              </a:rPr>
              <a:t> сельскохозяйственный налог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1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400" b="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1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b="0" i="1" baseline="0" dirty="0" smtClean="0"/>
              <a:t>Количество налогоплательщиков 27, в т.ч. 12-юр. лица, 15- физ. лица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1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288326429338538"/>
          <c:y val="3.164092878569065E-3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6.4209954932543833E-2"/>
          <c:y val="0.35727033913794687"/>
          <c:w val="0.91593355569187962"/>
          <c:h val="0.361862570825464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-2.519561318583649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5.6069649984106192E-2"/>
                  <c:y val="-1.1023080768803532E-2"/>
                </c:manualLayout>
              </c:layout>
              <c:showVal val="1"/>
            </c:dLbl>
            <c:dLbl>
              <c:idx val="3"/>
              <c:layout>
                <c:manualLayout>
                  <c:x val="9.8121887472185948E-2"/>
                  <c:y val="-1.1023080768803532E-2"/>
                </c:manualLayout>
              </c:layout>
              <c:showVal val="1"/>
            </c:dLbl>
            <c:txPr>
              <a:bodyPr/>
              <a:lstStyle/>
              <a:p>
                <a:pPr>
                  <a:defRPr sz="13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516</c:v>
                </c:pt>
                <c:pt idx="1">
                  <c:v>293</c:v>
                </c:pt>
                <c:pt idx="2">
                  <c:v>302.5</c:v>
                </c:pt>
                <c:pt idx="3">
                  <c:v>316.5</c:v>
                </c:pt>
              </c:numCache>
            </c:numRef>
          </c:val>
        </c:ser>
        <c:shape val="cylinder"/>
        <c:axId val="118143616"/>
        <c:axId val="118145408"/>
        <c:axId val="0"/>
      </c:bar3DChart>
      <c:catAx>
        <c:axId val="118143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145408"/>
        <c:crosses val="autoZero"/>
        <c:auto val="1"/>
        <c:lblAlgn val="ctr"/>
        <c:lblOffset val="100"/>
      </c:catAx>
      <c:valAx>
        <c:axId val="118145408"/>
        <c:scaling>
          <c:orientation val="minMax"/>
        </c:scaling>
        <c:delete val="1"/>
        <c:axPos val="l"/>
        <c:numFmt formatCode="#,##0.0" sourceLinked="1"/>
        <c:tickLblPos val="none"/>
        <c:crossAx val="118143616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  <a:r>
              <a:rPr lang="ru-RU" sz="1400" b="1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</a:p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11 плательщиков физ.лиц</a:t>
            </a: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044411732029775"/>
          <c:y val="7.169746657881873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8801244306188198E-2"/>
          <c:y val="0.4318717986865318"/>
          <c:w val="0.86243195200533274"/>
          <c:h val="0.369835391383818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 год</c:v>
                </c:pt>
                <c:pt idx="1">
                  <c:v>2018  год</c:v>
                </c:pt>
                <c:pt idx="2">
                  <c:v>2019  год</c:v>
                </c:pt>
                <c:pt idx="3">
                  <c:v>2020 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</c:v>
                </c:pt>
                <c:pt idx="1">
                  <c:v>325</c:v>
                </c:pt>
                <c:pt idx="2">
                  <c:v>340</c:v>
                </c:pt>
                <c:pt idx="3">
                  <c:v>350</c:v>
                </c:pt>
              </c:numCache>
            </c:numRef>
          </c:val>
        </c:ser>
        <c:shape val="cylinder"/>
        <c:axId val="118206848"/>
        <c:axId val="118208384"/>
        <c:axId val="0"/>
      </c:bar3DChart>
      <c:catAx>
        <c:axId val="11820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208384"/>
        <c:crosses val="autoZero"/>
        <c:auto val="1"/>
        <c:lblAlgn val="ctr"/>
        <c:lblOffset val="100"/>
      </c:catAx>
      <c:valAx>
        <c:axId val="118208384"/>
        <c:scaling>
          <c:orientation val="minMax"/>
        </c:scaling>
        <c:delete val="1"/>
        <c:axPos val="l"/>
        <c:numFmt formatCode="#,##0.0" sourceLinked="1"/>
        <c:tickLblPos val="none"/>
        <c:crossAx val="118206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Налог, взимаемый</a:t>
            </a:r>
            <a:r>
              <a:rPr lang="ru-RU" sz="1400" i="1" baseline="0" dirty="0" smtClean="0">
                <a:latin typeface="Times New Roman" pitchFamily="18" charset="0"/>
                <a:cs typeface="Times New Roman" pitchFamily="18" charset="0"/>
              </a:rPr>
              <a:t> в связи с применением упрощенной системы налогообложения  </a:t>
            </a:r>
            <a:r>
              <a:rPr lang="ru-RU" sz="1400" b="0" i="1" baseline="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0" i="1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1" baseline="0" dirty="0" smtClean="0">
                <a:latin typeface="Times New Roman" pitchFamily="18" charset="0"/>
                <a:cs typeface="Times New Roman" pitchFamily="18" charset="0"/>
              </a:rPr>
              <a:t>Количество налогоплательщиков 1247, в т.ч. 509-юр. лица, 738- физ. лица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0" i="1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1.9843295257817133E-2"/>
          <c:y val="0.49977895974521391"/>
          <c:w val="0.96071547605821672"/>
          <c:h val="0.242848402646619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1.9240286432820601E-2"/>
                  <c:y val="-4.8991470083570984E-3"/>
                </c:manualLayout>
              </c:layout>
              <c:showVal val="1"/>
            </c:dLbl>
            <c:dLbl>
              <c:idx val="2"/>
              <c:layout>
                <c:manualLayout>
                  <c:x val="2.5653462746563559E-2"/>
                  <c:y val="-5.1541341085558365E-3"/>
                </c:manualLayout>
              </c:layout>
              <c:showVal val="1"/>
            </c:dLbl>
            <c:dLbl>
              <c:idx val="3"/>
              <c:layout>
                <c:manualLayout>
                  <c:x val="8.016786013675267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3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74200</c:v>
                </c:pt>
                <c:pt idx="1">
                  <c:v>92200</c:v>
                </c:pt>
                <c:pt idx="2">
                  <c:v>99600</c:v>
                </c:pt>
                <c:pt idx="3">
                  <c:v>106000</c:v>
                </c:pt>
              </c:numCache>
            </c:numRef>
          </c:val>
        </c:ser>
        <c:shape val="cylinder"/>
        <c:axId val="118249728"/>
        <c:axId val="118251520"/>
        <c:axId val="0"/>
      </c:bar3DChart>
      <c:catAx>
        <c:axId val="118249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251520"/>
        <c:crosses val="autoZero"/>
        <c:auto val="1"/>
        <c:lblAlgn val="ctr"/>
        <c:lblOffset val="100"/>
      </c:catAx>
      <c:valAx>
        <c:axId val="118251520"/>
        <c:scaling>
          <c:orientation val="minMax"/>
        </c:scaling>
        <c:delete val="1"/>
        <c:axPos val="l"/>
        <c:numFmt formatCode="#,##0.0" sourceLinked="1"/>
        <c:tickLblPos val="none"/>
        <c:crossAx val="118249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 </a:t>
            </a:r>
          </a:p>
          <a:p>
            <a:pPr>
              <a:defRPr/>
            </a:pP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16832531428133"/>
          <c:y val="6.2310416687708377E-2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45498397003507651"/>
          <c:w val="1"/>
          <c:h val="0.277522338787754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1"/>
              <c:layout>
                <c:manualLayout>
                  <c:x val="1.1419943238630053E-2"/>
                  <c:y val="-1.4277381878203998E-2"/>
                </c:manualLayout>
              </c:layout>
              <c:showVal val="1"/>
            </c:dLbl>
            <c:dLbl>
              <c:idx val="2"/>
              <c:layout>
                <c:manualLayout>
                  <c:x val="2.490930100410541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5.3377073580225878E-2"/>
                  <c:y val="-5.878976410028517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23438</c:v>
                </c:pt>
                <c:pt idx="1">
                  <c:v>26329.9</c:v>
                </c:pt>
                <c:pt idx="2">
                  <c:v>25099</c:v>
                </c:pt>
                <c:pt idx="3">
                  <c:v>24799</c:v>
                </c:pt>
              </c:numCache>
            </c:numRef>
          </c:val>
        </c:ser>
        <c:shape val="box"/>
        <c:axId val="127344000"/>
        <c:axId val="127370368"/>
        <c:axId val="0"/>
      </c:bar3DChart>
      <c:catAx>
        <c:axId val="127344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3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370368"/>
        <c:crosses val="autoZero"/>
        <c:auto val="1"/>
        <c:lblAlgn val="ctr"/>
        <c:lblOffset val="100"/>
      </c:catAx>
      <c:valAx>
        <c:axId val="127370368"/>
        <c:scaling>
          <c:orientation val="minMax"/>
        </c:scaling>
        <c:delete val="1"/>
        <c:axPos val="l"/>
        <c:numFmt formatCode="#,##0.0" sourceLinked="1"/>
        <c:tickLblPos val="none"/>
        <c:crossAx val="1273440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48489-4F8B-443A-A304-9AF5051CA5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B29E07-ABAD-40D0-85AE-7519807DDAB1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1.  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Ограничение роста муниципального долга Лужского муниципального района.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CBB83B-ED1E-49E6-A122-5D51DECBF948}" type="parTrans" cxnId="{534C8370-8983-44F0-A3A1-252F34ADB520}">
      <dgm:prSet/>
      <dgm:spPr/>
      <dgm:t>
        <a:bodyPr/>
        <a:lstStyle/>
        <a:p>
          <a:endParaRPr lang="ru-RU"/>
        </a:p>
      </dgm:t>
    </dgm:pt>
    <dgm:pt modelId="{C4E4084E-FA03-4075-BECC-D79A665F268F}" type="sibTrans" cxnId="{534C8370-8983-44F0-A3A1-252F34ADB520}">
      <dgm:prSet/>
      <dgm:spPr/>
      <dgm:t>
        <a:bodyPr/>
        <a:lstStyle/>
        <a:p>
          <a:endParaRPr lang="ru-RU"/>
        </a:p>
      </dgm:t>
    </dgm:pt>
    <dgm:pt modelId="{5066F973-FD1A-468F-8552-88CE00575291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 Сохранение достигнутого уровня расходов, обеспечивающих развитие муниципального района.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14BF23-98BD-4AA4-8CAC-3A317CB93725}" type="parTrans" cxnId="{84632568-6D60-4EB2-9FB8-3576FC5EB6E2}">
      <dgm:prSet/>
      <dgm:spPr/>
      <dgm:t>
        <a:bodyPr/>
        <a:lstStyle/>
        <a:p>
          <a:endParaRPr lang="ru-RU"/>
        </a:p>
      </dgm:t>
    </dgm:pt>
    <dgm:pt modelId="{03BFB0A7-9EFE-4EE0-BEDC-6A1AA782ECD9}" type="sibTrans" cxnId="{84632568-6D60-4EB2-9FB8-3576FC5EB6E2}">
      <dgm:prSet/>
      <dgm:spPr/>
      <dgm:t>
        <a:bodyPr/>
        <a:lstStyle/>
        <a:p>
          <a:endParaRPr lang="ru-RU"/>
        </a:p>
      </dgm:t>
    </dgm:pt>
    <dgm:pt modelId="{58BA523A-8919-48E6-82CF-0B589B896284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 Поддержание сбалансированности бюджетов муниципальных образований Лужского муниципального района.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39A963-6A5A-4F03-B2E7-3AB9A68FEC85}" type="parTrans" cxnId="{AE4BC191-0518-46B0-8A7E-BCBEBF485383}">
      <dgm:prSet/>
      <dgm:spPr/>
      <dgm:t>
        <a:bodyPr/>
        <a:lstStyle/>
        <a:p>
          <a:endParaRPr lang="ru-RU"/>
        </a:p>
      </dgm:t>
    </dgm:pt>
    <dgm:pt modelId="{5C0359DC-6CBE-4373-945C-63A277DA0647}" type="sibTrans" cxnId="{AE4BC191-0518-46B0-8A7E-BCBEBF485383}">
      <dgm:prSet/>
      <dgm:spPr/>
      <dgm:t>
        <a:bodyPr/>
        <a:lstStyle/>
        <a:p>
          <a:endParaRPr lang="ru-RU"/>
        </a:p>
      </dgm:t>
    </dgm:pt>
    <dgm:pt modelId="{E7E553CD-C924-4AD3-8BD2-23BE187A0DB3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 Исполнение Указов Президента Российской Федерации от 12 мая 2012 года.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A3C0E0-8688-452A-9009-B4E9A0E4D070}" type="parTrans" cxnId="{820D4A2C-3E0C-4E83-BE6B-B09FE6959ACD}">
      <dgm:prSet/>
      <dgm:spPr/>
      <dgm:t>
        <a:bodyPr/>
        <a:lstStyle/>
        <a:p>
          <a:endParaRPr lang="ru-RU"/>
        </a:p>
      </dgm:t>
    </dgm:pt>
    <dgm:pt modelId="{F65165D9-8E54-4514-8E3F-9972FC3639E1}" type="sibTrans" cxnId="{820D4A2C-3E0C-4E83-BE6B-B09FE6959ACD}">
      <dgm:prSet/>
      <dgm:spPr/>
      <dgm:t>
        <a:bodyPr/>
        <a:lstStyle/>
        <a:p>
          <a:endParaRPr lang="ru-RU"/>
        </a:p>
      </dgm:t>
    </dgm:pt>
    <dgm:pt modelId="{EEDA2FEF-AF37-48FD-94F8-97BBFF4D5FDC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 Повышение эффективности управления бюджетными расходами.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3202B3-9855-4B00-A6D2-B924D3DBFD10}" type="parTrans" cxnId="{6703D7A4-341A-4A2C-9E29-C4D2D8D4FCAC}">
      <dgm:prSet/>
      <dgm:spPr/>
      <dgm:t>
        <a:bodyPr/>
        <a:lstStyle/>
        <a:p>
          <a:endParaRPr lang="ru-RU"/>
        </a:p>
      </dgm:t>
    </dgm:pt>
    <dgm:pt modelId="{E8C62DE9-F14D-4BD6-AED1-97D298898886}" type="sibTrans" cxnId="{6703D7A4-341A-4A2C-9E29-C4D2D8D4FCAC}">
      <dgm:prSet/>
      <dgm:spPr/>
      <dgm:t>
        <a:bodyPr/>
        <a:lstStyle/>
        <a:p>
          <a:endParaRPr lang="ru-RU"/>
        </a:p>
      </dgm:t>
    </dgm:pt>
    <dgm:pt modelId="{37F5F53F-BC01-406C-80ED-207229F86178}" type="pres">
      <dgm:prSet presAssocID="{36248489-4F8B-443A-A304-9AF5051CA5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A849C6-416A-4E1C-91C3-93994374DA39}" type="pres">
      <dgm:prSet presAssocID="{51B29E07-ABAD-40D0-85AE-7519807DDAB1}" presName="parentLin" presStyleCnt="0"/>
      <dgm:spPr/>
    </dgm:pt>
    <dgm:pt modelId="{EFE38C11-C9F9-45EF-AFEE-8D59A1D2C48C}" type="pres">
      <dgm:prSet presAssocID="{51B29E07-ABAD-40D0-85AE-7519807DDAB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0A6C451-ADC5-4883-9E6B-80C06D095374}" type="pres">
      <dgm:prSet presAssocID="{51B29E07-ABAD-40D0-85AE-7519807DDAB1}" presName="parentText" presStyleLbl="node1" presStyleIdx="0" presStyleCnt="5" custScaleX="140000" custScaleY="70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E6E91-8164-42A4-90F7-92BAD74662FF}" type="pres">
      <dgm:prSet presAssocID="{51B29E07-ABAD-40D0-85AE-7519807DDAB1}" presName="negativeSpace" presStyleCnt="0"/>
      <dgm:spPr/>
    </dgm:pt>
    <dgm:pt modelId="{E2DCBA58-F71D-4B91-9030-C2BCE37177AC}" type="pres">
      <dgm:prSet presAssocID="{51B29E07-ABAD-40D0-85AE-7519807DDAB1}" presName="childText" presStyleLbl="conFgAcc1" presStyleIdx="0" presStyleCnt="5">
        <dgm:presLayoutVars>
          <dgm:bulletEnabled val="1"/>
        </dgm:presLayoutVars>
      </dgm:prSet>
      <dgm:spPr/>
    </dgm:pt>
    <dgm:pt modelId="{48222926-F82F-470B-A1A0-C24031216589}" type="pres">
      <dgm:prSet presAssocID="{C4E4084E-FA03-4075-BECC-D79A665F268F}" presName="spaceBetweenRectangles" presStyleCnt="0"/>
      <dgm:spPr/>
    </dgm:pt>
    <dgm:pt modelId="{1F7A9025-5DCD-4899-A5E3-E6AD5B10881F}" type="pres">
      <dgm:prSet presAssocID="{5066F973-FD1A-468F-8552-88CE00575291}" presName="parentLin" presStyleCnt="0"/>
      <dgm:spPr/>
    </dgm:pt>
    <dgm:pt modelId="{937BEA97-1019-48FD-B177-63A5AF2107A0}" type="pres">
      <dgm:prSet presAssocID="{5066F973-FD1A-468F-8552-88CE0057529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356B298-CE9C-4D52-8B82-0FF5193CAE94}" type="pres">
      <dgm:prSet presAssocID="{5066F973-FD1A-468F-8552-88CE00575291}" presName="parentText" presStyleLbl="node1" presStyleIdx="1" presStyleCnt="5" custScaleX="142857" custScaleY="72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94B3E-9658-4562-B7EF-158CF39839D0}" type="pres">
      <dgm:prSet presAssocID="{5066F973-FD1A-468F-8552-88CE00575291}" presName="negativeSpace" presStyleCnt="0"/>
      <dgm:spPr/>
    </dgm:pt>
    <dgm:pt modelId="{87509A87-8011-4C22-ADFB-FC2EECF963C9}" type="pres">
      <dgm:prSet presAssocID="{5066F973-FD1A-468F-8552-88CE00575291}" presName="childText" presStyleLbl="conFgAcc1" presStyleIdx="1" presStyleCnt="5">
        <dgm:presLayoutVars>
          <dgm:bulletEnabled val="1"/>
        </dgm:presLayoutVars>
      </dgm:prSet>
      <dgm:spPr/>
    </dgm:pt>
    <dgm:pt modelId="{589A1437-2CAC-4576-9DC1-0D2D2D9054B0}" type="pres">
      <dgm:prSet presAssocID="{03BFB0A7-9EFE-4EE0-BEDC-6A1AA782ECD9}" presName="spaceBetweenRectangles" presStyleCnt="0"/>
      <dgm:spPr/>
    </dgm:pt>
    <dgm:pt modelId="{08E67985-8058-4A1B-A98D-2EFCFFAFF25C}" type="pres">
      <dgm:prSet presAssocID="{58BA523A-8919-48E6-82CF-0B589B896284}" presName="parentLin" presStyleCnt="0"/>
      <dgm:spPr/>
    </dgm:pt>
    <dgm:pt modelId="{35163FAB-8558-430E-A67B-E05F5A41B974}" type="pres">
      <dgm:prSet presAssocID="{58BA523A-8919-48E6-82CF-0B589B89628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A3C9617-C6A8-4A32-8F77-6A4A3A6146C3}" type="pres">
      <dgm:prSet presAssocID="{58BA523A-8919-48E6-82CF-0B589B896284}" presName="parentText" presStyleLbl="node1" presStyleIdx="2" presStyleCnt="5" custScaleX="142857" custScaleY="729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6047C-B2A3-4B17-8461-A57AAC50C266}" type="pres">
      <dgm:prSet presAssocID="{58BA523A-8919-48E6-82CF-0B589B896284}" presName="negativeSpace" presStyleCnt="0"/>
      <dgm:spPr/>
    </dgm:pt>
    <dgm:pt modelId="{1E612919-6B27-4961-A5B3-884330FC1761}" type="pres">
      <dgm:prSet presAssocID="{58BA523A-8919-48E6-82CF-0B589B896284}" presName="childText" presStyleLbl="conFgAcc1" presStyleIdx="2" presStyleCnt="5">
        <dgm:presLayoutVars>
          <dgm:bulletEnabled val="1"/>
        </dgm:presLayoutVars>
      </dgm:prSet>
      <dgm:spPr/>
    </dgm:pt>
    <dgm:pt modelId="{97397ACB-3BD7-46F5-8120-F6C55BD11E92}" type="pres">
      <dgm:prSet presAssocID="{5C0359DC-6CBE-4373-945C-63A277DA0647}" presName="spaceBetweenRectangles" presStyleCnt="0"/>
      <dgm:spPr/>
    </dgm:pt>
    <dgm:pt modelId="{CA50A652-265F-4A06-AEC0-2FF63AEA3933}" type="pres">
      <dgm:prSet presAssocID="{E7E553CD-C924-4AD3-8BD2-23BE187A0DB3}" presName="parentLin" presStyleCnt="0"/>
      <dgm:spPr/>
    </dgm:pt>
    <dgm:pt modelId="{7E77FEA4-7AC1-45EA-9AE9-48BFDD494AB9}" type="pres">
      <dgm:prSet presAssocID="{E7E553CD-C924-4AD3-8BD2-23BE187A0DB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34AFB31-597D-4432-81C3-0116D816A647}" type="pres">
      <dgm:prSet presAssocID="{E7E553CD-C924-4AD3-8BD2-23BE187A0DB3}" presName="parentText" presStyleLbl="node1" presStyleIdx="3" presStyleCnt="5" custScaleX="142857" custScaleY="74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61C24-02B0-4B0D-932E-11D7D14FCCBB}" type="pres">
      <dgm:prSet presAssocID="{E7E553CD-C924-4AD3-8BD2-23BE187A0DB3}" presName="negativeSpace" presStyleCnt="0"/>
      <dgm:spPr/>
    </dgm:pt>
    <dgm:pt modelId="{A7B55C6E-AB6E-4B62-AE40-8A2838D74388}" type="pres">
      <dgm:prSet presAssocID="{E7E553CD-C924-4AD3-8BD2-23BE187A0DB3}" presName="childText" presStyleLbl="conFgAcc1" presStyleIdx="3" presStyleCnt="5">
        <dgm:presLayoutVars>
          <dgm:bulletEnabled val="1"/>
        </dgm:presLayoutVars>
      </dgm:prSet>
      <dgm:spPr/>
    </dgm:pt>
    <dgm:pt modelId="{14355ABF-3AA5-41C2-A396-FAF009DF9DDA}" type="pres">
      <dgm:prSet presAssocID="{F65165D9-8E54-4514-8E3F-9972FC3639E1}" presName="spaceBetweenRectangles" presStyleCnt="0"/>
      <dgm:spPr/>
    </dgm:pt>
    <dgm:pt modelId="{94795506-4676-43BD-890C-6B52D68CC15B}" type="pres">
      <dgm:prSet presAssocID="{EEDA2FEF-AF37-48FD-94F8-97BBFF4D5FDC}" presName="parentLin" presStyleCnt="0"/>
      <dgm:spPr/>
    </dgm:pt>
    <dgm:pt modelId="{722E82B1-A5F6-48ED-8DCC-4267078C6AFE}" type="pres">
      <dgm:prSet presAssocID="{EEDA2FEF-AF37-48FD-94F8-97BBFF4D5FD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7A01DB3-B727-4F6B-97E5-A55ED4426944}" type="pres">
      <dgm:prSet presAssocID="{EEDA2FEF-AF37-48FD-94F8-97BBFF4D5FDC}" presName="parentText" presStyleLbl="node1" presStyleIdx="4" presStyleCnt="5" custScaleX="141070" custScaleY="83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1F1C9-61ED-444F-B8D8-494C2BFCA19B}" type="pres">
      <dgm:prSet presAssocID="{EEDA2FEF-AF37-48FD-94F8-97BBFF4D5FDC}" presName="negativeSpace" presStyleCnt="0"/>
      <dgm:spPr/>
    </dgm:pt>
    <dgm:pt modelId="{8232DEF5-4D25-411D-8238-ADAE27645A17}" type="pres">
      <dgm:prSet presAssocID="{EEDA2FEF-AF37-48FD-94F8-97BBFF4D5FD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20D4A2C-3E0C-4E83-BE6B-B09FE6959ACD}" srcId="{36248489-4F8B-443A-A304-9AF5051CA5EF}" destId="{E7E553CD-C924-4AD3-8BD2-23BE187A0DB3}" srcOrd="3" destOrd="0" parTransId="{72A3C0E0-8688-452A-9009-B4E9A0E4D070}" sibTransId="{F65165D9-8E54-4514-8E3F-9972FC3639E1}"/>
    <dgm:cxn modelId="{7F8452EF-CA32-49F7-ACCB-E9B985BD89C6}" type="presOf" srcId="{36248489-4F8B-443A-A304-9AF5051CA5EF}" destId="{37F5F53F-BC01-406C-80ED-207229F86178}" srcOrd="0" destOrd="0" presId="urn:microsoft.com/office/officeart/2005/8/layout/list1"/>
    <dgm:cxn modelId="{6703D7A4-341A-4A2C-9E29-C4D2D8D4FCAC}" srcId="{36248489-4F8B-443A-A304-9AF5051CA5EF}" destId="{EEDA2FEF-AF37-48FD-94F8-97BBFF4D5FDC}" srcOrd="4" destOrd="0" parTransId="{4C3202B3-9855-4B00-A6D2-B924D3DBFD10}" sibTransId="{E8C62DE9-F14D-4BD6-AED1-97D298898886}"/>
    <dgm:cxn modelId="{B3721A84-EDF7-46AB-BC20-9D9B48DB93C2}" type="presOf" srcId="{E7E553CD-C924-4AD3-8BD2-23BE187A0DB3}" destId="{734AFB31-597D-4432-81C3-0116D816A647}" srcOrd="1" destOrd="0" presId="urn:microsoft.com/office/officeart/2005/8/layout/list1"/>
    <dgm:cxn modelId="{6B56808F-99CC-4C44-8A50-03A0FBA761D2}" type="presOf" srcId="{EEDA2FEF-AF37-48FD-94F8-97BBFF4D5FDC}" destId="{722E82B1-A5F6-48ED-8DCC-4267078C6AFE}" srcOrd="0" destOrd="0" presId="urn:microsoft.com/office/officeart/2005/8/layout/list1"/>
    <dgm:cxn modelId="{0BCB948F-CBC9-4C0D-9790-D9D61C8379F6}" type="presOf" srcId="{51B29E07-ABAD-40D0-85AE-7519807DDAB1}" destId="{EFE38C11-C9F9-45EF-AFEE-8D59A1D2C48C}" srcOrd="0" destOrd="0" presId="urn:microsoft.com/office/officeart/2005/8/layout/list1"/>
    <dgm:cxn modelId="{2BC0E010-8CDD-42C8-8A23-C83074A0FF4D}" type="presOf" srcId="{58BA523A-8919-48E6-82CF-0B589B896284}" destId="{0A3C9617-C6A8-4A32-8F77-6A4A3A6146C3}" srcOrd="1" destOrd="0" presId="urn:microsoft.com/office/officeart/2005/8/layout/list1"/>
    <dgm:cxn modelId="{281A11DC-1A3D-42E0-9A4E-73BEF1FDB17C}" type="presOf" srcId="{5066F973-FD1A-468F-8552-88CE00575291}" destId="{A356B298-CE9C-4D52-8B82-0FF5193CAE94}" srcOrd="1" destOrd="0" presId="urn:microsoft.com/office/officeart/2005/8/layout/list1"/>
    <dgm:cxn modelId="{AE4BC191-0518-46B0-8A7E-BCBEBF485383}" srcId="{36248489-4F8B-443A-A304-9AF5051CA5EF}" destId="{58BA523A-8919-48E6-82CF-0B589B896284}" srcOrd="2" destOrd="0" parTransId="{BE39A963-6A5A-4F03-B2E7-3AB9A68FEC85}" sibTransId="{5C0359DC-6CBE-4373-945C-63A277DA0647}"/>
    <dgm:cxn modelId="{EC06668E-3EC1-4399-9FD2-9D4D519704B6}" type="presOf" srcId="{5066F973-FD1A-468F-8552-88CE00575291}" destId="{937BEA97-1019-48FD-B177-63A5AF2107A0}" srcOrd="0" destOrd="0" presId="urn:microsoft.com/office/officeart/2005/8/layout/list1"/>
    <dgm:cxn modelId="{F4A7FAAF-A34C-4B53-B69B-B8571F92E862}" type="presOf" srcId="{E7E553CD-C924-4AD3-8BD2-23BE187A0DB3}" destId="{7E77FEA4-7AC1-45EA-9AE9-48BFDD494AB9}" srcOrd="0" destOrd="0" presId="urn:microsoft.com/office/officeart/2005/8/layout/list1"/>
    <dgm:cxn modelId="{534C8370-8983-44F0-A3A1-252F34ADB520}" srcId="{36248489-4F8B-443A-A304-9AF5051CA5EF}" destId="{51B29E07-ABAD-40D0-85AE-7519807DDAB1}" srcOrd="0" destOrd="0" parTransId="{DECBB83B-ED1E-49E6-A122-5D51DECBF948}" sibTransId="{C4E4084E-FA03-4075-BECC-D79A665F268F}"/>
    <dgm:cxn modelId="{84632568-6D60-4EB2-9FB8-3576FC5EB6E2}" srcId="{36248489-4F8B-443A-A304-9AF5051CA5EF}" destId="{5066F973-FD1A-468F-8552-88CE00575291}" srcOrd="1" destOrd="0" parTransId="{C314BF23-98BD-4AA4-8CAC-3A317CB93725}" sibTransId="{03BFB0A7-9EFE-4EE0-BEDC-6A1AA782ECD9}"/>
    <dgm:cxn modelId="{2D0FF8CB-3B1B-44FA-98FA-24E60892C653}" type="presOf" srcId="{51B29E07-ABAD-40D0-85AE-7519807DDAB1}" destId="{F0A6C451-ADC5-4883-9E6B-80C06D095374}" srcOrd="1" destOrd="0" presId="urn:microsoft.com/office/officeart/2005/8/layout/list1"/>
    <dgm:cxn modelId="{39E87E94-4945-46D3-801B-7903973A0B2B}" type="presOf" srcId="{EEDA2FEF-AF37-48FD-94F8-97BBFF4D5FDC}" destId="{17A01DB3-B727-4F6B-97E5-A55ED4426944}" srcOrd="1" destOrd="0" presId="urn:microsoft.com/office/officeart/2005/8/layout/list1"/>
    <dgm:cxn modelId="{A5119EFD-1CD5-455A-8145-A461056A363F}" type="presOf" srcId="{58BA523A-8919-48E6-82CF-0B589B896284}" destId="{35163FAB-8558-430E-A67B-E05F5A41B974}" srcOrd="0" destOrd="0" presId="urn:microsoft.com/office/officeart/2005/8/layout/list1"/>
    <dgm:cxn modelId="{F566FCBC-0438-4124-A1FE-F16D692BE266}" type="presParOf" srcId="{37F5F53F-BC01-406C-80ED-207229F86178}" destId="{CBA849C6-416A-4E1C-91C3-93994374DA39}" srcOrd="0" destOrd="0" presId="urn:microsoft.com/office/officeart/2005/8/layout/list1"/>
    <dgm:cxn modelId="{6E9251D4-6C75-45D9-9D75-D6CD386F6F6E}" type="presParOf" srcId="{CBA849C6-416A-4E1C-91C3-93994374DA39}" destId="{EFE38C11-C9F9-45EF-AFEE-8D59A1D2C48C}" srcOrd="0" destOrd="0" presId="urn:microsoft.com/office/officeart/2005/8/layout/list1"/>
    <dgm:cxn modelId="{31F03178-56A6-4FB1-A931-EBE51EE1F8FD}" type="presParOf" srcId="{CBA849C6-416A-4E1C-91C3-93994374DA39}" destId="{F0A6C451-ADC5-4883-9E6B-80C06D095374}" srcOrd="1" destOrd="0" presId="urn:microsoft.com/office/officeart/2005/8/layout/list1"/>
    <dgm:cxn modelId="{7219499B-AC5C-4566-8B6B-7DCFB8C6E0F4}" type="presParOf" srcId="{37F5F53F-BC01-406C-80ED-207229F86178}" destId="{306E6E91-8164-42A4-90F7-92BAD74662FF}" srcOrd="1" destOrd="0" presId="urn:microsoft.com/office/officeart/2005/8/layout/list1"/>
    <dgm:cxn modelId="{0381803E-C6E2-4508-BF4D-C207FABF77F0}" type="presParOf" srcId="{37F5F53F-BC01-406C-80ED-207229F86178}" destId="{E2DCBA58-F71D-4B91-9030-C2BCE37177AC}" srcOrd="2" destOrd="0" presId="urn:microsoft.com/office/officeart/2005/8/layout/list1"/>
    <dgm:cxn modelId="{12A096FD-6563-454F-811E-99B72616D53D}" type="presParOf" srcId="{37F5F53F-BC01-406C-80ED-207229F86178}" destId="{48222926-F82F-470B-A1A0-C24031216589}" srcOrd="3" destOrd="0" presId="urn:microsoft.com/office/officeart/2005/8/layout/list1"/>
    <dgm:cxn modelId="{F33D8A4C-90B1-49FF-A67F-BD62A48C07B9}" type="presParOf" srcId="{37F5F53F-BC01-406C-80ED-207229F86178}" destId="{1F7A9025-5DCD-4899-A5E3-E6AD5B10881F}" srcOrd="4" destOrd="0" presId="urn:microsoft.com/office/officeart/2005/8/layout/list1"/>
    <dgm:cxn modelId="{B8A4CBF6-9C98-4516-BC04-3DA359D1CD2B}" type="presParOf" srcId="{1F7A9025-5DCD-4899-A5E3-E6AD5B10881F}" destId="{937BEA97-1019-48FD-B177-63A5AF2107A0}" srcOrd="0" destOrd="0" presId="urn:microsoft.com/office/officeart/2005/8/layout/list1"/>
    <dgm:cxn modelId="{672708A6-9F4B-43A9-9800-9499F5A8801E}" type="presParOf" srcId="{1F7A9025-5DCD-4899-A5E3-E6AD5B10881F}" destId="{A356B298-CE9C-4D52-8B82-0FF5193CAE94}" srcOrd="1" destOrd="0" presId="urn:microsoft.com/office/officeart/2005/8/layout/list1"/>
    <dgm:cxn modelId="{2B594241-6841-4D6A-A926-76180B2123FD}" type="presParOf" srcId="{37F5F53F-BC01-406C-80ED-207229F86178}" destId="{AED94B3E-9658-4562-B7EF-158CF39839D0}" srcOrd="5" destOrd="0" presId="urn:microsoft.com/office/officeart/2005/8/layout/list1"/>
    <dgm:cxn modelId="{913477F5-19AC-4481-B60F-95E4278C0B01}" type="presParOf" srcId="{37F5F53F-BC01-406C-80ED-207229F86178}" destId="{87509A87-8011-4C22-ADFB-FC2EECF963C9}" srcOrd="6" destOrd="0" presId="urn:microsoft.com/office/officeart/2005/8/layout/list1"/>
    <dgm:cxn modelId="{64C9158A-57AF-4999-A484-08EA3CDC093E}" type="presParOf" srcId="{37F5F53F-BC01-406C-80ED-207229F86178}" destId="{589A1437-2CAC-4576-9DC1-0D2D2D9054B0}" srcOrd="7" destOrd="0" presId="urn:microsoft.com/office/officeart/2005/8/layout/list1"/>
    <dgm:cxn modelId="{A88C0F3D-5606-4880-81B7-42F9B9B5CC81}" type="presParOf" srcId="{37F5F53F-BC01-406C-80ED-207229F86178}" destId="{08E67985-8058-4A1B-A98D-2EFCFFAFF25C}" srcOrd="8" destOrd="0" presId="urn:microsoft.com/office/officeart/2005/8/layout/list1"/>
    <dgm:cxn modelId="{30C38AC2-C977-45DD-A37D-38AF8A9664BC}" type="presParOf" srcId="{08E67985-8058-4A1B-A98D-2EFCFFAFF25C}" destId="{35163FAB-8558-430E-A67B-E05F5A41B974}" srcOrd="0" destOrd="0" presId="urn:microsoft.com/office/officeart/2005/8/layout/list1"/>
    <dgm:cxn modelId="{9ACDBAE8-5FCD-4E1C-B47E-0E7610B9FE15}" type="presParOf" srcId="{08E67985-8058-4A1B-A98D-2EFCFFAFF25C}" destId="{0A3C9617-C6A8-4A32-8F77-6A4A3A6146C3}" srcOrd="1" destOrd="0" presId="urn:microsoft.com/office/officeart/2005/8/layout/list1"/>
    <dgm:cxn modelId="{E6DC2AB0-F79A-4C92-BB02-C1B9A3153EDB}" type="presParOf" srcId="{37F5F53F-BC01-406C-80ED-207229F86178}" destId="{95D6047C-B2A3-4B17-8461-A57AAC50C266}" srcOrd="9" destOrd="0" presId="urn:microsoft.com/office/officeart/2005/8/layout/list1"/>
    <dgm:cxn modelId="{C8DF6A89-09DF-4818-A20A-BF7635391504}" type="presParOf" srcId="{37F5F53F-BC01-406C-80ED-207229F86178}" destId="{1E612919-6B27-4961-A5B3-884330FC1761}" srcOrd="10" destOrd="0" presId="urn:microsoft.com/office/officeart/2005/8/layout/list1"/>
    <dgm:cxn modelId="{EA7B91C7-DCE8-4985-9C66-CAC20B6C1EB1}" type="presParOf" srcId="{37F5F53F-BC01-406C-80ED-207229F86178}" destId="{97397ACB-3BD7-46F5-8120-F6C55BD11E92}" srcOrd="11" destOrd="0" presId="urn:microsoft.com/office/officeart/2005/8/layout/list1"/>
    <dgm:cxn modelId="{81B3ADA5-D599-4707-AB03-68F11606C6C4}" type="presParOf" srcId="{37F5F53F-BC01-406C-80ED-207229F86178}" destId="{CA50A652-265F-4A06-AEC0-2FF63AEA3933}" srcOrd="12" destOrd="0" presId="urn:microsoft.com/office/officeart/2005/8/layout/list1"/>
    <dgm:cxn modelId="{903702D2-159F-4A96-BBA1-19840623EF2B}" type="presParOf" srcId="{CA50A652-265F-4A06-AEC0-2FF63AEA3933}" destId="{7E77FEA4-7AC1-45EA-9AE9-48BFDD494AB9}" srcOrd="0" destOrd="0" presId="urn:microsoft.com/office/officeart/2005/8/layout/list1"/>
    <dgm:cxn modelId="{753E31C1-9BE8-45B2-A491-F5A881D4DB75}" type="presParOf" srcId="{CA50A652-265F-4A06-AEC0-2FF63AEA3933}" destId="{734AFB31-597D-4432-81C3-0116D816A647}" srcOrd="1" destOrd="0" presId="urn:microsoft.com/office/officeart/2005/8/layout/list1"/>
    <dgm:cxn modelId="{5491AD0B-8F78-4761-BB29-F335D0F54C56}" type="presParOf" srcId="{37F5F53F-BC01-406C-80ED-207229F86178}" destId="{D8061C24-02B0-4B0D-932E-11D7D14FCCBB}" srcOrd="13" destOrd="0" presId="urn:microsoft.com/office/officeart/2005/8/layout/list1"/>
    <dgm:cxn modelId="{3CC78721-4F30-40EF-9F4D-FE2175F0A9D0}" type="presParOf" srcId="{37F5F53F-BC01-406C-80ED-207229F86178}" destId="{A7B55C6E-AB6E-4B62-AE40-8A2838D74388}" srcOrd="14" destOrd="0" presId="urn:microsoft.com/office/officeart/2005/8/layout/list1"/>
    <dgm:cxn modelId="{EDB23C82-FDD1-4388-9952-4E6EA423C016}" type="presParOf" srcId="{37F5F53F-BC01-406C-80ED-207229F86178}" destId="{14355ABF-3AA5-41C2-A396-FAF009DF9DDA}" srcOrd="15" destOrd="0" presId="urn:microsoft.com/office/officeart/2005/8/layout/list1"/>
    <dgm:cxn modelId="{D3CBD071-F0B6-4918-9B1B-E5F316A4CD06}" type="presParOf" srcId="{37F5F53F-BC01-406C-80ED-207229F86178}" destId="{94795506-4676-43BD-890C-6B52D68CC15B}" srcOrd="16" destOrd="0" presId="urn:microsoft.com/office/officeart/2005/8/layout/list1"/>
    <dgm:cxn modelId="{9B71A8EF-5216-45D1-8348-D8F8C2FF70E9}" type="presParOf" srcId="{94795506-4676-43BD-890C-6B52D68CC15B}" destId="{722E82B1-A5F6-48ED-8DCC-4267078C6AFE}" srcOrd="0" destOrd="0" presId="urn:microsoft.com/office/officeart/2005/8/layout/list1"/>
    <dgm:cxn modelId="{0F797412-B291-48E9-82A3-DCDAFCED17AE}" type="presParOf" srcId="{94795506-4676-43BD-890C-6B52D68CC15B}" destId="{17A01DB3-B727-4F6B-97E5-A55ED4426944}" srcOrd="1" destOrd="0" presId="urn:microsoft.com/office/officeart/2005/8/layout/list1"/>
    <dgm:cxn modelId="{C52D56AC-9266-45AB-A631-571118EA4CE4}" type="presParOf" srcId="{37F5F53F-BC01-406C-80ED-207229F86178}" destId="{BC91F1C9-61ED-444F-B8D8-494C2BFCA19B}" srcOrd="17" destOrd="0" presId="urn:microsoft.com/office/officeart/2005/8/layout/list1"/>
    <dgm:cxn modelId="{69F5BA54-0624-4FA0-BE93-501B5CBEEC51}" type="presParOf" srcId="{37F5F53F-BC01-406C-80ED-207229F86178}" destId="{8232DEF5-4D25-411D-8238-ADAE27645A1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DCBA58-F71D-4B91-9030-C2BCE37177AC}">
      <dsp:nvSpPr>
        <dsp:cNvPr id="0" name=""/>
        <dsp:cNvSpPr/>
      </dsp:nvSpPr>
      <dsp:spPr>
        <a:xfrm>
          <a:off x="0" y="202013"/>
          <a:ext cx="786956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C451-ADC5-4883-9E6B-80C06D095374}">
      <dsp:nvSpPr>
        <dsp:cNvPr id="0" name=""/>
        <dsp:cNvSpPr/>
      </dsp:nvSpPr>
      <dsp:spPr>
        <a:xfrm>
          <a:off x="381950" y="37871"/>
          <a:ext cx="7486226" cy="562662"/>
        </a:xfrm>
        <a:prstGeom prst="round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215" tIns="0" rIns="2082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1.  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Ограничение роста муниципального долга Лужского муниципального района.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50" y="37871"/>
        <a:ext cx="7486226" cy="562662"/>
      </dsp:txXfrm>
    </dsp:sp>
    <dsp:sp modelId="{87509A87-8011-4C22-ADFB-FC2EECF963C9}">
      <dsp:nvSpPr>
        <dsp:cNvPr id="0" name=""/>
        <dsp:cNvSpPr/>
      </dsp:nvSpPr>
      <dsp:spPr>
        <a:xfrm>
          <a:off x="0" y="1210010"/>
          <a:ext cx="786956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6B298-CE9C-4D52-8B82-0FF5193CAE94}">
      <dsp:nvSpPr>
        <dsp:cNvPr id="0" name=""/>
        <dsp:cNvSpPr/>
      </dsp:nvSpPr>
      <dsp:spPr>
        <a:xfrm>
          <a:off x="374649" y="1028213"/>
          <a:ext cx="7492981" cy="580316"/>
        </a:xfrm>
        <a:prstGeom prst="round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215" tIns="0" rIns="2082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 Сохранение достигнутого уровня расходов, обеспечивающих развитие муниципального района.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649" y="1028213"/>
        <a:ext cx="7492981" cy="580316"/>
      </dsp:txXfrm>
    </dsp:sp>
    <dsp:sp modelId="{1E612919-6B27-4961-A5B3-884330FC1761}">
      <dsp:nvSpPr>
        <dsp:cNvPr id="0" name=""/>
        <dsp:cNvSpPr/>
      </dsp:nvSpPr>
      <dsp:spPr>
        <a:xfrm>
          <a:off x="0" y="2219147"/>
          <a:ext cx="786956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C9617-C6A8-4A32-8F77-6A4A3A6146C3}">
      <dsp:nvSpPr>
        <dsp:cNvPr id="0" name=""/>
        <dsp:cNvSpPr/>
      </dsp:nvSpPr>
      <dsp:spPr>
        <a:xfrm>
          <a:off x="374649" y="2036210"/>
          <a:ext cx="7492981" cy="581456"/>
        </a:xfrm>
        <a:prstGeom prst="round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215" tIns="0" rIns="2082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 Поддержание сбалансированности бюджетов муниципальных образований Лужского муниципального района.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649" y="2036210"/>
        <a:ext cx="7492981" cy="581456"/>
      </dsp:txXfrm>
    </dsp:sp>
    <dsp:sp modelId="{A7B55C6E-AB6E-4B62-AE40-8A2838D74388}">
      <dsp:nvSpPr>
        <dsp:cNvPr id="0" name=""/>
        <dsp:cNvSpPr/>
      </dsp:nvSpPr>
      <dsp:spPr>
        <a:xfrm>
          <a:off x="0" y="3241323"/>
          <a:ext cx="786956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AFB31-597D-4432-81C3-0116D816A647}">
      <dsp:nvSpPr>
        <dsp:cNvPr id="0" name=""/>
        <dsp:cNvSpPr/>
      </dsp:nvSpPr>
      <dsp:spPr>
        <a:xfrm>
          <a:off x="374649" y="3045347"/>
          <a:ext cx="7492981" cy="594496"/>
        </a:xfrm>
        <a:prstGeom prst="round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215" tIns="0" rIns="2082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 Исполнение Указов Президента Российской Федерации от 12 мая 2012 года.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649" y="3045347"/>
        <a:ext cx="7492981" cy="594496"/>
      </dsp:txXfrm>
    </dsp:sp>
    <dsp:sp modelId="{8232DEF5-4D25-411D-8238-ADAE27645A17}">
      <dsp:nvSpPr>
        <dsp:cNvPr id="0" name=""/>
        <dsp:cNvSpPr/>
      </dsp:nvSpPr>
      <dsp:spPr>
        <a:xfrm>
          <a:off x="0" y="4337568"/>
          <a:ext cx="786956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01DB3-B727-4F6B-97E5-A55ED4426944}">
      <dsp:nvSpPr>
        <dsp:cNvPr id="0" name=""/>
        <dsp:cNvSpPr/>
      </dsp:nvSpPr>
      <dsp:spPr>
        <a:xfrm>
          <a:off x="378876" y="4067523"/>
          <a:ext cx="7482730" cy="668565"/>
        </a:xfrm>
        <a:prstGeom prst="round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215" tIns="0" rIns="2082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 Повышение эффективности управления бюджетными расходами.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876" y="4067523"/>
        <a:ext cx="7482730" cy="66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0.77451</cdr:x>
      <cdr:y>0.35135</cdr:y>
    </cdr:from>
    <cdr:to>
      <cdr:x>0.95159</cdr:x>
      <cdr:y>0.45392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8632" y="936104"/>
          <a:ext cx="1300645" cy="273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1  873 600,0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0.77451</cdr:x>
      <cdr:y>0.54054</cdr:y>
    </cdr:from>
    <cdr:to>
      <cdr:x>0.96888</cdr:x>
      <cdr:y>0.68193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88632" y="1440160"/>
          <a:ext cx="1427619" cy="376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1 847 126,0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0.78431</cdr:x>
      <cdr:y>0.75676</cdr:y>
    </cdr:from>
    <cdr:to>
      <cdr:x>0.99274</cdr:x>
      <cdr:y>0.86445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60640" y="2016224"/>
          <a:ext cx="1530871" cy="286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1 878 967,8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0.82285</cdr:x>
      <cdr:y>0.13514</cdr:y>
    </cdr:from>
    <cdr:to>
      <cdr:x>1</cdr:x>
      <cdr:y>0.2377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48672" y="360040"/>
          <a:ext cx="1301107" cy="273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2 038 777,9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0.11765</cdr:x>
      <cdr:y>0.16901</cdr:y>
    </cdr:from>
    <cdr:to>
      <cdr:x>0.17647</cdr:x>
      <cdr:y>0.19718</cdr:y>
    </cdr:to>
    <cdr:sp macro="" textlink="">
      <cdr:nvSpPr>
        <cdr:cNvPr id="2" name="5-конечная звезда 1"/>
        <cdr:cNvSpPr/>
      </cdr:nvSpPr>
      <cdr:spPr>
        <a:xfrm xmlns:a="http://schemas.openxmlformats.org/drawingml/2006/main">
          <a:off x="432048" y="864096"/>
          <a:ext cx="216024" cy="144016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ln>
              <a:solidFill>
                <a:schemeClr val="accent1">
                  <a:lumMod val="40000"/>
                  <a:lumOff val="60000"/>
                </a:schemeClr>
              </a:solidFill>
            </a:ln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0.11765</cdr:x>
      <cdr:y>0.25352</cdr:y>
    </cdr:from>
    <cdr:to>
      <cdr:x>0.17647</cdr:x>
      <cdr:y>0.29577</cdr:y>
    </cdr:to>
    <cdr:sp macro="" textlink="">
      <cdr:nvSpPr>
        <cdr:cNvPr id="3" name="5-конечная звезда 2"/>
        <cdr:cNvSpPr/>
      </cdr:nvSpPr>
      <cdr:spPr>
        <a:xfrm xmlns:a="http://schemas.openxmlformats.org/drawingml/2006/main">
          <a:off x="432048" y="1296144"/>
          <a:ext cx="216024" cy="216024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0"/>
          <a:ext cx="677359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</cdr:x>
      <cdr:y>0.78082</cdr:y>
    </cdr:from>
    <cdr:to>
      <cdr:x>0.94624</cdr:x>
      <cdr:y>0.9589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2992" y="4104456"/>
          <a:ext cx="194421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0.56862</cdr:x>
      <cdr:y>0.94366</cdr:y>
    </cdr:from>
    <cdr:to>
      <cdr:x>0.95529</cdr:x>
      <cdr:y>0.99255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36504" y="4824536"/>
          <a:ext cx="3084843" cy="249958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0.16949</cdr:x>
      <cdr:y>0</cdr:y>
    </cdr:from>
    <cdr:to>
      <cdr:x>0.94916</cdr:x>
      <cdr:y>0.06666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0"/>
          <a:ext cx="3312406" cy="384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 учетом межбюджетных трансфертов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0.06757</cdr:x>
      <cdr:y>0.89655</cdr:y>
    </cdr:from>
    <cdr:to>
      <cdr:x>0.22973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374441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0.35135</cdr:x>
      <cdr:y>0.82759</cdr:y>
    </cdr:from>
    <cdr:to>
      <cdr:x>0.56757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4248472"/>
          <a:ext cx="115212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0.39189</cdr:x>
      <cdr:y>0.89655</cdr:y>
    </cdr:from>
    <cdr:to>
      <cdr:x>0.56349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3744416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0.14584</cdr:y>
    </cdr:from>
    <cdr:to>
      <cdr:x>0.35369</cdr:x>
      <cdr:y>0.23084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50800" y="741288"/>
          <a:ext cx="1637486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Times New Roman" pitchFamily="18" charset="0"/>
              <a:cs typeface="Times New Roman" pitchFamily="18" charset="0"/>
            </a:rPr>
            <a:t>20 835,3 тыс.руб.</a:t>
          </a:r>
          <a:endParaRPr lang="ru-RU" sz="135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</cdr:x>
      <cdr:y>0.15648</cdr:y>
    </cdr:from>
    <cdr:to>
      <cdr:x>0.67672</cdr:x>
      <cdr:y>0.21314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9360" y="792088"/>
          <a:ext cx="1548767" cy="28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Times New Roman" pitchFamily="18" charset="0"/>
              <a:cs typeface="Times New Roman" pitchFamily="18" charset="0"/>
            </a:rPr>
            <a:t>20 955,4 тыс.руб.</a:t>
          </a:r>
          <a:endParaRPr lang="ru-RU" sz="135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4763-8A85-4610-8ACC-72D946520517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3604C-AB59-4F0D-9D4B-FB1A79EEA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604C-AB59-4F0D-9D4B-FB1A79EEA0B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604C-AB59-4F0D-9D4B-FB1A79EEA0B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12" Type="http://schemas.openxmlformats.org/officeDocument/2006/relationships/chart" Target="../charts/chart2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11" Type="http://schemas.openxmlformats.org/officeDocument/2006/relationships/chart" Target="../charts/chart24.xml"/><Relationship Id="rId5" Type="http://schemas.openxmlformats.org/officeDocument/2006/relationships/chart" Target="../charts/chart18.xml"/><Relationship Id="rId10" Type="http://schemas.openxmlformats.org/officeDocument/2006/relationships/chart" Target="../charts/chart23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13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upload.wikimedia.org/wikipedia/commons/d/dc/Luga_Administracija_17-07-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132856"/>
            <a:ext cx="3072341" cy="2304256"/>
          </a:xfrm>
          <a:prstGeom prst="rect">
            <a:avLst/>
          </a:prstGeom>
          <a:noFill/>
        </p:spPr>
      </p:pic>
      <p:pic>
        <p:nvPicPr>
          <p:cNvPr id="22530" name="Picture 2" descr="http://www.groni.ru/wp-content/uploads/2013/02/%D0%9F%D0%BE%D1%80%D0%BE%D0%B4%D1%8B-%D0%BA%D0%BE%D1%80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9791" y="2348880"/>
            <a:ext cx="3504209" cy="2520280"/>
          </a:xfrm>
          <a:prstGeom prst="rect">
            <a:avLst/>
          </a:prstGeom>
          <a:noFill/>
        </p:spPr>
      </p:pic>
      <p:pic>
        <p:nvPicPr>
          <p:cNvPr id="1034" name="Picture 10" descr="Z:\Общие Документы БЮДЖЕТНОГО ОТДЕЛА\ПРЕЗЕНТАЦИИ\фото\1488370856sosh____3_lu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0"/>
            <a:ext cx="4427983" cy="2348880"/>
          </a:xfrm>
          <a:prstGeom prst="rect">
            <a:avLst/>
          </a:prstGeom>
          <a:noFill/>
        </p:spPr>
      </p:pic>
      <p:pic>
        <p:nvPicPr>
          <p:cNvPr id="1035" name="Picture 11" descr="Z:\Общие Документы БЮДЖЕТНОГО ОТДЕЛА\ПРЕЗЕНТАЦИИ\фото\Novyj-detskij-sad-v-Lug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90404"/>
            <a:ext cx="3856350" cy="2567596"/>
          </a:xfrm>
          <a:prstGeom prst="rect">
            <a:avLst/>
          </a:prstGeom>
          <a:noFill/>
        </p:spPr>
      </p:pic>
      <p:pic>
        <p:nvPicPr>
          <p:cNvPr id="1039" name="Picture 15" descr="Картинки по запросу фотографии фок г луг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716016" cy="2348880"/>
          </a:xfrm>
          <a:prstGeom prst="rect">
            <a:avLst/>
          </a:prstGeom>
          <a:noFill/>
        </p:spPr>
      </p:pic>
      <p:pic>
        <p:nvPicPr>
          <p:cNvPr id="1045" name="Picture 21" descr="http://i.47news.ru/photos/2013/11/NTtv42VZyBUuP2BLsuc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293096"/>
            <a:ext cx="3419872" cy="2564904"/>
          </a:xfrm>
          <a:prstGeom prst="rect">
            <a:avLst/>
          </a:prstGeom>
          <a:noFill/>
        </p:spPr>
      </p:pic>
      <p:pic>
        <p:nvPicPr>
          <p:cNvPr id="1046" name="Picture 22" descr="C:\Users\guseva\AppData\Local\Temp\Rar$DIa0.768\IMG_55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437112"/>
            <a:ext cx="3203848" cy="242088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843808" y="2204864"/>
            <a:ext cx="3816424" cy="2246769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БЮДЖЕТА ЛУЖСКОГО МУНИЦИПАЛЬНОГО РАЙОНА ЛЕНИНГРАДСКОЙ ОБЛАСТИ НА 2018 ГОД И НА ПЛАНОВЫЙ ПЕРИОД 2019-2020 ГОДОВ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5482952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Лужского муниципального района 2018 год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59632" y="764704"/>
          <a:ext cx="76535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635896" y="4293096"/>
            <a:ext cx="2736304" cy="24482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r>
              <a:rPr lang="ru-RU" sz="1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-средства, предоставляемые бюджету другого уровня бюджетной системы для исполнения переданных государственных полномочий.</a:t>
            </a:r>
          </a:p>
          <a:p>
            <a:endParaRPr lang="ru-RU" sz="12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бюджете: Вы даете своему ребенку деньги и отправляете его в магазин купить продукты по списку, который Вы ему дали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293096"/>
            <a:ext cx="2520280" cy="2448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r>
              <a:rPr lang="ru-RU" sz="1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</a:p>
          <a:p>
            <a:endParaRPr lang="ru-RU" sz="12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4293096"/>
            <a:ext cx="2448272" cy="24482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r>
              <a:rPr lang="ru-RU" sz="1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</a:p>
          <a:p>
            <a:endParaRPr lang="ru-RU" sz="12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</a:t>
            </a:r>
            <a:endParaRPr lang="ru-RU" sz="12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4076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и источников внутреннего финансирования дефицита бюджета 2018 года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340769"/>
          <a:ext cx="7200800" cy="29523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0"/>
                <a:gridCol w="3600400"/>
              </a:tblGrid>
              <a:tr h="608501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352 626,3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1986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Доп. норматив отчислений от НДФЛ </a:t>
                      </a:r>
                    </a:p>
                    <a:p>
                      <a:pPr algn="ctr" eaLnBrk="1" hangingPunct="1">
                        <a:buFont typeface="Wingdings 2" pitchFamily="18" charset="2"/>
                        <a:buNone/>
                      </a:pP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в счет дотации на выравнивание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274 478,7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3281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47 088,5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32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75277">
                <a:tc>
                  <a:txBody>
                    <a:bodyPr/>
                    <a:lstStyle/>
                    <a:p>
                      <a:pPr algn="ctr"/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684 193,5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908720"/>
            <a:ext cx="961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691680" y="4581128"/>
            <a:ext cx="6336704" cy="165618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средства, которые привлекаются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7909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Предельные объемы бюджетных ассигнований местного бюджета на 2018-2020 годы сформированы на основе следующих подходов: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632848" cy="3888432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Исполнение действующих расходных обязательств 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Реализация Указов Президента Российской Федерации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Индексация расчетной величины для должностных окладов работникам бюджетной сферы 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 01.01.2018 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185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∆ 3,9%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Расходы на коммунальные услуги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рост на 4% </a:t>
            </a:r>
          </a:p>
          <a:p>
            <a:pPr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53976" cy="49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Лужского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66416" y="1391568"/>
          <a:ext cx="7397750" cy="318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55776" y="4509120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*(решение СД ЛМР от 23.12.2016г № 165)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5301208"/>
            <a:ext cx="727280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ru-RU" sz="1400" b="1" i="1" kern="0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842992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Лужского муниципального района по видам расходов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собственных средств бюджета)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15616" y="1268763"/>
          <a:ext cx="7848871" cy="5112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080120"/>
                <a:gridCol w="864096"/>
                <a:gridCol w="1080120"/>
                <a:gridCol w="864096"/>
                <a:gridCol w="1008111"/>
              </a:tblGrid>
              <a:tr h="372055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71586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ме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стных средств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Уд. вес,%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ме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стных средств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8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652 275,7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682 250,6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104,6%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9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114 822,4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17,6%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124 055,6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17,7%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108,0%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97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Закупка товаров, работ и услуг для муниципальных нужд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63 574,9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9,7%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63 595,00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9,3%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97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26 823,5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27 982,50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104,3%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7158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Капитальные вложения в объекты недвижимого имущества муниципальной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1,4%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21 719,40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230,7%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860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3,9%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97,3%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7158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390 362,4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59,8%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024,50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58,5%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02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1 168,40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220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20 409,8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20 067,50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2,9%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98,3%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2051720" y="6381328"/>
            <a:ext cx="6444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*(решение СД ЛМР от 23.12.2016г № 165)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368" y="9807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1166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классификации расходов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(за счет собственных средств)</a:t>
            </a:r>
            <a:endParaRPr lang="ru-RU" sz="2000" dirty="0"/>
          </a:p>
        </p:txBody>
      </p:sp>
      <p:graphicFrame>
        <p:nvGraphicFramePr>
          <p:cNvPr id="17" name="Диаграмма 12"/>
          <p:cNvGraphicFramePr>
            <a:graphicFrameLocks noGrp="1"/>
          </p:cNvGraphicFramePr>
          <p:nvPr>
            <p:ph idx="1"/>
          </p:nvPr>
        </p:nvGraphicFramePr>
        <p:xfrm>
          <a:off x="1094409" y="1247552"/>
          <a:ext cx="2685504" cy="159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3"/>
          <p:cNvGraphicFramePr>
            <a:graphicFrameLocks/>
          </p:cNvGraphicFramePr>
          <p:nvPr/>
        </p:nvGraphicFramePr>
        <p:xfrm>
          <a:off x="3635896" y="1103536"/>
          <a:ext cx="2880319" cy="174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21"/>
          <p:cNvGraphicFramePr>
            <a:graphicFrameLocks/>
          </p:cNvGraphicFramePr>
          <p:nvPr/>
        </p:nvGraphicFramePr>
        <p:xfrm>
          <a:off x="6444208" y="836712"/>
          <a:ext cx="269979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5"/>
          <p:cNvGraphicFramePr>
            <a:graphicFrameLocks/>
          </p:cNvGraphicFramePr>
          <p:nvPr/>
        </p:nvGraphicFramePr>
        <p:xfrm>
          <a:off x="971600" y="3068960"/>
          <a:ext cx="259228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17"/>
          <p:cNvGraphicFramePr>
            <a:graphicFrameLocks/>
          </p:cNvGraphicFramePr>
          <p:nvPr/>
        </p:nvGraphicFramePr>
        <p:xfrm>
          <a:off x="3779838" y="2852937"/>
          <a:ext cx="2808386" cy="188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18"/>
          <p:cNvGraphicFramePr>
            <a:graphicFrameLocks/>
          </p:cNvGraphicFramePr>
          <p:nvPr/>
        </p:nvGraphicFramePr>
        <p:xfrm>
          <a:off x="1115616" y="4941168"/>
          <a:ext cx="2555875" cy="159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Диаграмма 16"/>
          <p:cNvGraphicFramePr>
            <a:graphicFrameLocks/>
          </p:cNvGraphicFramePr>
          <p:nvPr/>
        </p:nvGraphicFramePr>
        <p:xfrm>
          <a:off x="6300192" y="2204864"/>
          <a:ext cx="3095625" cy="172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Диаграмма 19"/>
          <p:cNvGraphicFramePr>
            <a:graphicFrameLocks/>
          </p:cNvGraphicFramePr>
          <p:nvPr/>
        </p:nvGraphicFramePr>
        <p:xfrm>
          <a:off x="6480175" y="3501008"/>
          <a:ext cx="2663825" cy="172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Диаграмма 20"/>
          <p:cNvGraphicFramePr>
            <a:graphicFrameLocks/>
          </p:cNvGraphicFramePr>
          <p:nvPr/>
        </p:nvGraphicFramePr>
        <p:xfrm>
          <a:off x="3563888" y="4797152"/>
          <a:ext cx="2736304" cy="17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" name="Диаграмма 20"/>
          <p:cNvGraphicFramePr>
            <a:graphicFrameLocks/>
          </p:cNvGraphicFramePr>
          <p:nvPr/>
        </p:nvGraphicFramePr>
        <p:xfrm>
          <a:off x="6311900" y="5013176"/>
          <a:ext cx="2832100" cy="17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480720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расходной части бюджета в разрезе программных 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2018 года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собственных средств бюджета)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38884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1043608" y="1196752"/>
          <a:ext cx="77768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043608" y="1196752"/>
          <a:ext cx="8100392" cy="52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30830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межбюджетных трансфертов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поселений из бюджета Лужского муниципального района (за счет собственных средств бюджета)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43608" y="1412776"/>
          <a:ext cx="797808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707088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«Современное образование Лужского муниципального района» на 2018 год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764704"/>
          <a:ext cx="410445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043608" y="764704"/>
          <a:ext cx="424847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836712"/>
            <a:ext cx="374441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финансовое обеспечение муниципального задания  349 723,9 т. р. (в т.ч. заработная плата 290 435,6 т. р., коммунальные услуги 30 264,3 т. р., текущий ремонт  750,0 т.р.);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капитальный ремонт зданий и сооружений 1700,0 т. р.;</a:t>
            </a:r>
          </a:p>
          <a:p>
            <a:pPr lvl="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противопожарные мероприятия 1 000,0 т. р.;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софинансирование мероприятия "Укрепление МТБ образовательных учреждений Лен. области" 181,2 т. р.</a:t>
            </a:r>
          </a:p>
          <a:p>
            <a:pPr algn="ctr"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2708920"/>
            <a:ext cx="3744416" cy="2448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финансовое обеспечение муниципального задания  515 914,4 т. р. (в т.ч. заработная плата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407 991,5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р., коммунальные услуги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64 882,9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р., текущий ремонт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1 000,0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т.р.);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капитальный ремонт зданий и сооружений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2300,0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р.;</a:t>
            </a:r>
          </a:p>
          <a:p>
            <a:pPr lvl="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противопожарные мероприятия 1 000,0 т. р.;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софинансирование мероприятия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областного бюджета 25 915,7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р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(в т.ч. на ремонтные работы 683,7 т р., приобретение 4 школьных автобусов 594,0 т. р., реновация 7 422,0 т. р., пристройка к Толмачевской СОШ 17 216,0 т.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.).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5301208"/>
            <a:ext cx="3744416" cy="1440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финансовое обеспечение муниципального задания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126 366,3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р. (в т.ч. заработная плата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113 322,9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р., коммунальные услуги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4 379,5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р., текущий ремонт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т.р.);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капитальный ремонт зданий и сооружений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300,0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р.;</a:t>
            </a:r>
          </a:p>
          <a:p>
            <a:pPr lvl="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противопожарные мероприятия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300,0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р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81968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и дорожного хозяйства Лужского муниципального района» на 2018 год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(за счет собственных средств бюджета)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940152" y="2276872"/>
            <a:ext cx="2879998" cy="27363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программы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социально-экономических условий проживания жителей Лужского муниципального района, повышение эффективности функционирования жилищно-коммунального и дорожного хозяйства на территории района.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043608" y="1447800"/>
          <a:ext cx="4824536" cy="522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56176" y="59492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2017 год - 29 302,3 тыс. руб.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2018 год - 29 129,8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79096" cy="7806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направления бюджетной политики Лужского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5616" y="1268760"/>
          <a:ext cx="7869560" cy="50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09799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Лужского муниципального района» на 2018 год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(за счет собственных средств бюджета)</a:t>
            </a:r>
            <a:endParaRPr lang="ru-RU" sz="2000" dirty="0"/>
          </a:p>
        </p:txBody>
      </p:sp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graphicFrame>
        <p:nvGraphicFramePr>
          <p:cNvPr id="8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94408" y="1412776"/>
          <a:ext cx="4341688" cy="506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36096" y="1412776"/>
            <a:ext cx="3600400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участия в государственной программе Ленинградской области по капитальному ремонту, строительству и реконструкции сельских ДК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3 450,0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т.р.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на софинансирование субсидии реконструкции спортивной площадки МОУ «</a:t>
            </a:r>
            <a:r>
              <a:rPr lang="ru-RU" sz="13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Мшинская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801,4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356992"/>
            <a:ext cx="3600400" cy="316805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поддержку развития сельскохозяйственного производства </a:t>
            </a:r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15 704,0 т.р.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предоставление грантов в форме субсидий на поддержку развития агропромышленного комплекса по итогам районных конкурсов по присвоению почетного звания </a:t>
            </a:r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369,0 т.р.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организацию и проведение ярмарок, конкурсов в сумме </a:t>
            </a:r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431,0 т.р.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мероприятия по поддержке развития инфраструктуры садоводческих, огороднических и дачных некоммерческих объединений </a:t>
            </a:r>
            <a:r>
              <a: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 т.р.</a:t>
            </a:r>
            <a:endParaRPr lang="ru-RU" sz="13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491064" cy="7806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на 2018 год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19672" y="1700808"/>
          <a:ext cx="706712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253062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источников внутреннего финансирования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8 057,1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Кредиты кредитных организаций в валюте Российской Федерации, полученные муниципальными районами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кредита от других бюджетов бюджетной системы РФ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-8 942,9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прочих остатков денежных средств бюджета района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96336" y="13407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883525" cy="10080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Рисунок 2" descr="сайт гер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863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444208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параметры проекта бюджета Лужского муниципального района на 2018-2020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3608" y="1196753"/>
          <a:ext cx="8007782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52"/>
                <a:gridCol w="924884"/>
                <a:gridCol w="1181634"/>
                <a:gridCol w="834094"/>
                <a:gridCol w="1181634"/>
                <a:gridCol w="834094"/>
                <a:gridCol w="1042618"/>
                <a:gridCol w="848472"/>
              </a:tblGrid>
              <a:tr h="852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2017 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Проект</a:t>
                      </a:r>
                      <a:r>
                        <a:rPr lang="ru-RU" sz="13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роста, %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2019 год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роста, %</a:t>
                      </a:r>
                    </a:p>
                    <a:p>
                      <a:pPr algn="ctr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2020 год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роста, %</a:t>
                      </a:r>
                    </a:p>
                    <a:p>
                      <a:pPr algn="ctr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3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(всего), в том числе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2 040 677,9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1 873 600,0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91,8%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1 847 126,0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98,6%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1 878 967,8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101,7%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2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собственные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567 185,3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627 105,0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110,6%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646 567,4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103,1%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671 763,9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103,9%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8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1 471 592,6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35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246 495,0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84,7%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1 200 558,6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96,3%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1 207 203,9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100,6%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2 224 954,6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1 881 657,1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84,6%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1 848 183,1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98,2%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1 880 025,0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101,7%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ДЕФИЦИТ 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(-)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-184 276,7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- 8 057,1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- 1 057,1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3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- 1 057,2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1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от собственных доходов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1,3%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0,2%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0,2%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0392" y="836712"/>
            <a:ext cx="8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043608" y="5157192"/>
            <a:ext cx="7921625" cy="1512168"/>
          </a:xfrm>
          <a:prstGeom prst="round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органов местного самоуправления.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–ситуация, при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которой расходы бюджета превышают его доходы.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 </a:t>
            </a:r>
          </a:p>
          <a:p>
            <a:pPr algn="ctr">
              <a:defRPr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048672" cy="5894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 Лужского муниципального района на 2018-2020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452320" y="1052736"/>
            <a:ext cx="83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980728"/>
            <a:ext cx="7056784" cy="2520280"/>
          </a:xfrm>
          <a:prstGeom prst="round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115616" y="836712"/>
          <a:ext cx="79208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043608" y="3573016"/>
            <a:ext cx="2088232" cy="316835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275856" y="3645024"/>
            <a:ext cx="5760640" cy="309634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доходы от использования имущества, находящегося в государственной или муниципальной собственности, за исключением имущества бюджетных и автономных учреждений, а также имущества государственных и муниципальных унитарных предприятий, в т.ч. казенных; -доходы от продажи имущества,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т.ч. казенных; -доходы от платных услуг, оказываемых казенными учреждениями; -средства,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 -средства самообложения граждан;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-иные неналоговые доходы. 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69269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056784" cy="5040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Лужского муниципального района на 2018-2020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3608" y="1268760"/>
          <a:ext cx="7923685" cy="463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253"/>
                <a:gridCol w="880092"/>
                <a:gridCol w="953433"/>
                <a:gridCol w="660069"/>
                <a:gridCol w="880092"/>
                <a:gridCol w="586728"/>
                <a:gridCol w="882949"/>
                <a:gridCol w="660069"/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вида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3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в т.ч.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511 247,1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572 821,2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595 160,8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620 392,6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 по нормативу 15%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142 638,9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160 210,1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165 357,8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170 815,1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 по 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доп.нормативу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244 511,1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274 478,7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283 260,4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296 088,0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11 025,1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7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99 600,0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29 361,0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26 600,0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налоговые 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пошлина, ЕСХН, патент)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8 118,00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8 993,00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9 317,50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9 591,50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908720"/>
            <a:ext cx="83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860032" y="3645024"/>
            <a:ext cx="4104456" cy="30243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116632"/>
            <a:ext cx="4176464" cy="33123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96752"/>
            <a:ext cx="3528392" cy="5544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99592" y="1412776"/>
          <a:ext cx="367240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932040" y="260648"/>
          <a:ext cx="36724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932040" y="3645024"/>
          <a:ext cx="38884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5508104" y="260648"/>
            <a:ext cx="3456384" cy="259228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3072" y="3068960"/>
            <a:ext cx="3673424" cy="34563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96752"/>
            <a:ext cx="4248472" cy="26642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87624" y="1340768"/>
          <a:ext cx="403244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5580112" y="260648"/>
          <a:ext cx="33123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364088" y="3140968"/>
          <a:ext cx="36004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1720" y="2606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115616" y="4005064"/>
            <a:ext cx="4176464" cy="2664296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187624" y="4005064"/>
          <a:ext cx="39604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7056784" cy="5040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Лужского муниципального района на 2018-2020 годы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15616" y="1188994"/>
          <a:ext cx="7779669" cy="4688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792088"/>
                <a:gridCol w="720080"/>
                <a:gridCol w="648072"/>
                <a:gridCol w="720080"/>
                <a:gridCol w="576064"/>
                <a:gridCol w="722885"/>
                <a:gridCol w="648072"/>
              </a:tblGrid>
              <a:tr h="1134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35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вида доходов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2017 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35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2019 год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</a:p>
                    <a:p>
                      <a:pPr algn="ctr" fontAlgn="ctr"/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2020 год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16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в т.ч.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57 838,2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54 283,8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51 406,6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51 371,3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5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17 038,0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19 842,0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19 856,0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19 856,0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5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земли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10 176,2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8 961,6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9 055,6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9 055,6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5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9 809,0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5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(штрафы,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реклама, соц.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прибыль МУП, плата за негатив, платные услуги)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17 015,0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16 580,2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16 195,0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16 459,7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0392" y="764704"/>
            <a:ext cx="83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499992" y="116632"/>
            <a:ext cx="4248472" cy="25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788024" y="188640"/>
          <a:ext cx="3744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58204" cy="117099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2708920"/>
            <a:ext cx="3312368" cy="2232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148064" y="2708920"/>
          <a:ext cx="35283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043608" y="1196752"/>
            <a:ext cx="3240360" cy="237626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43608" y="1196752"/>
          <a:ext cx="30963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Блок-схема: документ 10"/>
          <p:cNvSpPr/>
          <p:nvPr/>
        </p:nvSpPr>
        <p:spPr>
          <a:xfrm>
            <a:off x="1043608" y="3717032"/>
            <a:ext cx="3888432" cy="2808312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15616" y="3717032"/>
          <a:ext cx="37444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076056" y="5013176"/>
            <a:ext cx="3888432" cy="1728192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292080" y="5013176"/>
          <a:ext cx="360040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79712" y="260648"/>
            <a:ext cx="2585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7853</TotalTime>
  <Words>2290</Words>
  <Application>Microsoft Office PowerPoint</Application>
  <PresentationFormat>Экран (4:3)</PresentationFormat>
  <Paragraphs>530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 Основные направления бюджетной политики Лужского муниципального района</vt:lpstr>
      <vt:lpstr> Основные параметры проекта бюджета Лужского муниципального района на 2018-2020 годы</vt:lpstr>
      <vt:lpstr>Доходная часть бюджета Лужского муниципального района на 2018-2020 годы</vt:lpstr>
      <vt:lpstr> Структура налоговых доходов бюджета Лужского муниципального района на 2018-2020 годы</vt:lpstr>
      <vt:lpstr>Слайд 6</vt:lpstr>
      <vt:lpstr>Слайд 7</vt:lpstr>
      <vt:lpstr> Структура неналоговых доходов бюджета Лужского муниципального района на 2018-2020 годы</vt:lpstr>
      <vt:lpstr>Слайд 9</vt:lpstr>
      <vt:lpstr> Структура доходов бюджета Лужского муниципального района 2018 год</vt:lpstr>
      <vt:lpstr>Формирование доходной части и источников внутреннего финансирования дефицита бюджета 2018 года</vt:lpstr>
      <vt:lpstr>Предельные объемы бюджетных ассигнований местного бюджета на 2018-2020 годы сформированы на основе следующих подходов: </vt:lpstr>
      <vt:lpstr>Расходы бюджета Лужского муниципального района</vt:lpstr>
      <vt:lpstr>Расходы бюджета Лужского муниципального района по видам расходов  (за счет собственных средств бюджета) </vt:lpstr>
      <vt:lpstr>Слайд 15</vt:lpstr>
      <vt:lpstr>Структура расходной части бюджета в разрезе программных и непрограммных расходов 2018 года  (за счет собственных средств бюджета) </vt:lpstr>
      <vt:lpstr>  Предоставление межбюджетных трансфертов бюджетам поселений из бюджета Лужского муниципального района (за счет собственных средств бюджета) </vt:lpstr>
      <vt:lpstr> Муниципальная программа «Современное образование Лужского муниципального района» на 2018 год  </vt:lpstr>
      <vt:lpstr>Муниципальная программа «Развитие жилищно-коммунального и дорожного хозяйства Лужского муниципального района» на 2018 год  (за счет собственных средств бюджета)</vt:lpstr>
      <vt:lpstr>Муниципальная программа «Развитие сельского хозяйства Лужского муниципального района» на 2018 год  (за счет собственных средств бюджета)</vt:lpstr>
      <vt:lpstr>Источники внутреннего финансирования дефицита бюджета на 2018 год</vt:lpstr>
      <vt:lpstr>    СПАСИБО ЗА ВНИМАНИЕ!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Гусева</cp:lastModifiedBy>
  <cp:revision>822</cp:revision>
  <dcterms:modified xsi:type="dcterms:W3CDTF">2017-12-08T05:20:48Z</dcterms:modified>
</cp:coreProperties>
</file>