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rawings/drawing4.xml" ContentType="application/vnd.openxmlformats-officedocument.drawingml.chartshap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rawings/drawing3.xml" ContentType="application/vnd.openxmlformats-officedocument.drawingml.chartshape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20"/>
  </p:notesMasterIdLst>
  <p:sldIdLst>
    <p:sldId id="256" r:id="rId2"/>
    <p:sldId id="257" r:id="rId3"/>
    <p:sldId id="278" r:id="rId4"/>
    <p:sldId id="260" r:id="rId5"/>
    <p:sldId id="261" r:id="rId6"/>
    <p:sldId id="262" r:id="rId7"/>
    <p:sldId id="263" r:id="rId8"/>
    <p:sldId id="264" r:id="rId9"/>
    <p:sldId id="265" r:id="rId10"/>
    <p:sldId id="267" r:id="rId11"/>
    <p:sldId id="268" r:id="rId12"/>
    <p:sldId id="276" r:id="rId13"/>
    <p:sldId id="273" r:id="rId14"/>
    <p:sldId id="274" r:id="rId15"/>
    <p:sldId id="269" r:id="rId16"/>
    <p:sldId id="270" r:id="rId17"/>
    <p:sldId id="275" r:id="rId18"/>
    <p:sldId id="277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53" autoAdjust="0"/>
  </p:normalViewPr>
  <p:slideViewPr>
    <p:cSldViewPr>
      <p:cViewPr>
        <p:scale>
          <a:sx n="100" d="100"/>
          <a:sy n="100" d="100"/>
        </p:scale>
        <p:origin x="-1944" y="-3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9" d="100"/>
          <a:sy n="89" d="100"/>
        </p:scale>
        <p:origin x="-3798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0.xlsx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Office_Excel11.xlsx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Office_Excel12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600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538 647,3 </a:t>
            </a:r>
            <a:r>
              <a:rPr lang="ru-RU" sz="1600" dirty="0"/>
              <a:t>тыс.руб.</a:t>
            </a:r>
          </a:p>
        </c:rich>
      </c:tx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5.836541265675145E-2"/>
          <c:y val="7.8580232826983537E-2"/>
          <c:w val="0.61958552055992999"/>
          <c:h val="0.867936407966682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1 538 647,3 тыс.руб.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4.1666666666666692E-2"/>
                  <c:y val="-4.9351310815314985E-2"/>
                </c:manualLayout>
              </c:layout>
              <c:dLblPos val="bestFit"/>
              <c:showVal val="1"/>
              <c:showPercent val="1"/>
            </c:dLbl>
            <c:dLbl>
              <c:idx val="1"/>
              <c:layout>
                <c:manualLayout>
                  <c:x val="-0.1172839506172843"/>
                  <c:y val="0.15716797232739962"/>
                </c:manualLayout>
              </c:layout>
              <c:dLblPos val="bestFit"/>
              <c:showVal val="1"/>
              <c:showPercent val="1"/>
            </c:dLbl>
            <c:dLbl>
              <c:idx val="2"/>
              <c:layout>
                <c:manualLayout>
                  <c:x val="7.7160493827160892E-2"/>
                  <c:y val="0.11580882904902458"/>
                </c:manualLayout>
              </c:layout>
              <c:dLblPos val="bestFit"/>
              <c:showVal val="1"/>
            </c:dLbl>
            <c:dLbl>
              <c:idx val="3"/>
              <c:layout>
                <c:manualLayout>
                  <c:x val="0"/>
                  <c:y val="0.17735360485471585"/>
                </c:manualLayout>
              </c:layout>
              <c:dLblPos val="bestFit"/>
              <c:showVal val="1"/>
              <c:showPercent val="1"/>
            </c:dLbl>
            <c:dLbl>
              <c:idx val="4"/>
              <c:layout>
                <c:manualLayout>
                  <c:x val="-1.3888888888888989E-2"/>
                  <c:y val="-4.2624047094537702E-2"/>
                </c:manualLayout>
              </c:layout>
              <c:dLblPos val="bestFit"/>
              <c:showVal val="1"/>
              <c:showPercent val="1"/>
            </c:dLbl>
            <c:txPr>
              <a:bodyPr/>
              <a:lstStyle/>
              <a:p>
                <a:pPr>
                  <a:defRPr sz="1600" baseline="0">
                    <a:latin typeface="Times New Roman" pitchFamily="18" charset="0"/>
                  </a:defRPr>
                </a:pPr>
                <a:endParaRPr lang="ru-RU"/>
              </a:p>
            </c:txPr>
            <c:dLblPos val="outEnd"/>
            <c:showVal val="1"/>
            <c:showPercent val="1"/>
            <c:showLeaderLines val="1"/>
          </c:dLbls>
          <c:cat>
            <c:strRef>
              <c:f>Лист1!$A$2:$A$6</c:f>
              <c:strCache>
                <c:ptCount val="5"/>
                <c:pt idx="0">
                  <c:v>субсидии</c:v>
                </c:pt>
                <c:pt idx="1">
                  <c:v>субвенции</c:v>
                </c:pt>
                <c:pt idx="2">
                  <c:v>межбюджетные трансфетры от поселений</c:v>
                </c:pt>
                <c:pt idx="3">
                  <c:v>"собственные"</c:v>
                </c:pt>
                <c:pt idx="4">
                  <c:v>дотация на выравнивание (с доп. нормативом)</c:v>
                </c:pt>
              </c:strCache>
            </c:strRef>
          </c:cat>
          <c:val>
            <c:numRef>
              <c:f>Лист1!$B$2:$B$6</c:f>
              <c:numCache>
                <c:formatCode>#,##0.0</c:formatCode>
                <c:ptCount val="5"/>
                <c:pt idx="0">
                  <c:v>44873.5</c:v>
                </c:pt>
                <c:pt idx="1">
                  <c:v>868228.1</c:v>
                </c:pt>
                <c:pt idx="2">
                  <c:v>5206.9000000000005</c:v>
                </c:pt>
                <c:pt idx="3">
                  <c:v>322674.2</c:v>
                </c:pt>
                <c:pt idx="4">
                  <c:v>297664.59999999998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75196376494604689"/>
          <c:y val="6.6587571350931254E-2"/>
          <c:w val="0.23877697579469234"/>
          <c:h val="0.81526076682170356"/>
        </c:manualLayout>
      </c:layout>
      <c:txPr>
        <a:bodyPr/>
        <a:lstStyle/>
        <a:p>
          <a:pPr>
            <a:defRPr sz="16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40435318849032759"/>
          <c:y val="2.8861924923046917E-2"/>
          <c:w val="0.49737131816856339"/>
          <c:h val="0.88681508751691207"/>
        </c:manualLayout>
      </c:layout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2016 год</c:v>
                </c:pt>
              </c:strCache>
            </c:strRef>
          </c:tx>
          <c:spPr>
            <a:solidFill>
              <a:srgbClr val="C00000"/>
            </a:solidFill>
          </c:spPr>
          <c:dLbls>
            <c:dLbl>
              <c:idx val="1"/>
              <c:layout>
                <c:manualLayout>
                  <c:x val="-6.1728395061728392E-3"/>
                  <c:y val="1.2080088513757276E-2"/>
                </c:manualLayout>
              </c:layout>
              <c:dLblPos val="outEnd"/>
              <c:showVal val="1"/>
            </c:dLbl>
            <c:dLbl>
              <c:idx val="5"/>
              <c:layout>
                <c:manualLayout>
                  <c:x val="-1.5432098765432167E-3"/>
                  <c:y val="7.2480531082543794E-3"/>
                </c:manualLayout>
              </c:layout>
              <c:dLblPos val="outEnd"/>
              <c:showVal val="1"/>
            </c:dLbl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Val val="1"/>
          </c:dLbls>
          <c:cat>
            <c:strRef>
              <c:f>Лист1!$A$2:$A$12</c:f>
              <c:strCache>
                <c:ptCount val="11"/>
                <c:pt idx="0">
                  <c:v>11. Развитие системы защиты прав потребителей</c:v>
                </c:pt>
                <c:pt idx="1">
                  <c:v>10. Развитие молодежного потенциала </c:v>
                </c:pt>
                <c:pt idx="2">
                  <c:v>9. Стимулирование экономической активности </c:v>
                </c:pt>
                <c:pt idx="3">
                  <c:v>8. Предоставление гражданам, в т.ч. молодежи, нуждающимся в жил. пом. мун. пдд. </c:v>
                </c:pt>
                <c:pt idx="4">
                  <c:v>7. Развитие культуры </c:v>
                </c:pt>
                <c:pt idx="5">
                  <c:v>6. Развитие физической культуры и спорта </c:v>
                </c:pt>
                <c:pt idx="6">
                  <c:v>5. Управление муниципальными финансами и муниципальным долгом</c:v>
                </c:pt>
                <c:pt idx="7">
                  <c:v>4. Социальная поддержка отдельных категорий граждан </c:v>
                </c:pt>
                <c:pt idx="8">
                  <c:v>3.Развитие сельского хозяйства </c:v>
                </c:pt>
                <c:pt idx="9">
                  <c:v>2. Развитие жилищно-коммунального и дорожного хозяйства </c:v>
                </c:pt>
                <c:pt idx="10">
                  <c:v>1. Современное образование </c:v>
                </c:pt>
              </c:strCache>
            </c:strRef>
          </c:cat>
          <c:val>
            <c:numRef>
              <c:f>Лист1!$B$2:$B$12</c:f>
              <c:numCache>
                <c:formatCode>#,##0.0</c:formatCode>
                <c:ptCount val="11"/>
                <c:pt idx="1">
                  <c:v>1285</c:v>
                </c:pt>
                <c:pt idx="2">
                  <c:v>2224</c:v>
                </c:pt>
                <c:pt idx="3">
                  <c:v>3700</c:v>
                </c:pt>
                <c:pt idx="4">
                  <c:v>5871.3</c:v>
                </c:pt>
                <c:pt idx="5">
                  <c:v>13289</c:v>
                </c:pt>
                <c:pt idx="6">
                  <c:v>17802.7</c:v>
                </c:pt>
                <c:pt idx="7">
                  <c:v>20885.2</c:v>
                </c:pt>
                <c:pt idx="8">
                  <c:v>22374</c:v>
                </c:pt>
                <c:pt idx="9">
                  <c:v>35894.6</c:v>
                </c:pt>
                <c:pt idx="10">
                  <c:v>403905.3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2017 год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scene3d>
              <a:camera prst="orthographicFront"/>
              <a:lightRig rig="threePt" dir="t"/>
            </a:scene3d>
            <a:sp3d>
              <a:bevelT w="0" h="0"/>
            </a:sp3d>
          </c:spPr>
          <c:dLbls>
            <c:dLbl>
              <c:idx val="1"/>
              <c:layout>
                <c:manualLayout>
                  <c:x val="-6.1728395061728392E-3"/>
                  <c:y val="-4.8320354055029794E-3"/>
                </c:manualLayout>
              </c:layout>
              <c:dLblPos val="outEnd"/>
              <c:showVal val="1"/>
            </c:dLbl>
            <c:dLbl>
              <c:idx val="2"/>
              <c:layout>
                <c:manualLayout>
                  <c:x val="1.5432098765432167E-3"/>
                  <c:y val="-9.6640708110058027E-3"/>
                </c:manualLayout>
              </c:layout>
              <c:dLblPos val="outEnd"/>
              <c:showVal val="1"/>
            </c:dLbl>
            <c:dLbl>
              <c:idx val="3"/>
              <c:layout>
                <c:manualLayout>
                  <c:x val="0"/>
                  <c:y val="-9.6640708110058027E-3"/>
                </c:manualLayout>
              </c:layout>
              <c:dLblPos val="outEnd"/>
              <c:showVal val="1"/>
            </c:dLbl>
            <c:dLbl>
              <c:idx val="4"/>
              <c:layout>
                <c:manualLayout>
                  <c:x val="0"/>
                  <c:y val="-1.2080088513757276E-2"/>
                </c:manualLayout>
              </c:layout>
              <c:dLblPos val="outEnd"/>
              <c:showVal val="1"/>
            </c:dLbl>
            <c:dLbl>
              <c:idx val="5"/>
              <c:layout>
                <c:manualLayout>
                  <c:x val="0"/>
                  <c:y val="-1.2080088513757276E-2"/>
                </c:manualLayout>
              </c:layout>
              <c:dLblPos val="outEnd"/>
              <c:showVal val="1"/>
            </c:dLbl>
            <c:dLbl>
              <c:idx val="6"/>
              <c:layout>
                <c:manualLayout>
                  <c:x val="-3.0864197530864326E-3"/>
                  <c:y val="-2.6576194730265887E-2"/>
                </c:manualLayout>
              </c:layout>
              <c:dLblPos val="outEnd"/>
              <c:showVal val="1"/>
            </c:dLbl>
            <c:dLbl>
              <c:idx val="7"/>
              <c:layout>
                <c:manualLayout>
                  <c:x val="-7.7160493827160932E-3"/>
                  <c:y val="-1.4496106216508681E-2"/>
                </c:manualLayout>
              </c:layout>
              <c:dLblPos val="outEnd"/>
              <c:showVal val="1"/>
            </c:dLbl>
            <c:dLbl>
              <c:idx val="8"/>
              <c:layout>
                <c:manualLayout>
                  <c:x val="-7.7160493827160932E-3"/>
                  <c:y val="-1.6912314156874504E-2"/>
                </c:manualLayout>
              </c:layout>
              <c:dLblPos val="outEnd"/>
              <c:showVal val="1"/>
            </c:dLbl>
            <c:dLbl>
              <c:idx val="9"/>
              <c:layout>
                <c:manualLayout>
                  <c:x val="-3.0864197530864326E-3"/>
                  <c:y val="-1.6912123919260186E-2"/>
                </c:manualLayout>
              </c:layout>
              <c:dLblPos val="outEnd"/>
              <c:showVal val="1"/>
            </c:dLbl>
            <c:dLbl>
              <c:idx val="10"/>
              <c:layout>
                <c:manualLayout>
                  <c:x val="-4.6296296296295184E-3"/>
                  <c:y val="-1.9328141622011619E-2"/>
                </c:manualLayout>
              </c:layout>
              <c:dLblPos val="outEnd"/>
              <c:showVal val="1"/>
            </c:dLbl>
            <c:txPr>
              <a:bodyPr/>
              <a:lstStyle/>
              <a:p>
                <a:pPr>
                  <a:defRPr sz="1200" baseline="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Val val="1"/>
          </c:dLbls>
          <c:cat>
            <c:strRef>
              <c:f>Лист1!$A$2:$A$12</c:f>
              <c:strCache>
                <c:ptCount val="11"/>
                <c:pt idx="0">
                  <c:v>11. Развитие системы защиты прав потребителей</c:v>
                </c:pt>
                <c:pt idx="1">
                  <c:v>10. Развитие молодежного потенциала </c:v>
                </c:pt>
                <c:pt idx="2">
                  <c:v>9. Стимулирование экономической активности </c:v>
                </c:pt>
                <c:pt idx="3">
                  <c:v>8. Предоставление гражданам, в т.ч. молодежи, нуждающимся в жил. пом. мун. пдд. </c:v>
                </c:pt>
                <c:pt idx="4">
                  <c:v>7. Развитие культуры </c:v>
                </c:pt>
                <c:pt idx="5">
                  <c:v>6. Развитие физической культуры и спорта </c:v>
                </c:pt>
                <c:pt idx="6">
                  <c:v>5. Управление муниципальными финансами и муниципальным долгом</c:v>
                </c:pt>
                <c:pt idx="7">
                  <c:v>4. Социальная поддержка отдельных категорий граждан </c:v>
                </c:pt>
                <c:pt idx="8">
                  <c:v>3.Развитие сельского хозяйства </c:v>
                </c:pt>
                <c:pt idx="9">
                  <c:v>2. Развитие жилищно-коммунального и дорожного хозяйства </c:v>
                </c:pt>
                <c:pt idx="10">
                  <c:v>1. Современное образование </c:v>
                </c:pt>
              </c:strCache>
            </c:strRef>
          </c:cat>
          <c:val>
            <c:numRef>
              <c:f>Лист1!$C$2:$C$12</c:f>
              <c:numCache>
                <c:formatCode>#,##0.0</c:formatCode>
                <c:ptCount val="11"/>
                <c:pt idx="0">
                  <c:v>5</c:v>
                </c:pt>
                <c:pt idx="1">
                  <c:v>1285</c:v>
                </c:pt>
                <c:pt idx="2">
                  <c:v>2029</c:v>
                </c:pt>
                <c:pt idx="3">
                  <c:v>4503.5</c:v>
                </c:pt>
                <c:pt idx="4">
                  <c:v>6218.9</c:v>
                </c:pt>
                <c:pt idx="5">
                  <c:v>15843</c:v>
                </c:pt>
                <c:pt idx="6">
                  <c:v>18346.5</c:v>
                </c:pt>
                <c:pt idx="7">
                  <c:v>23102.5</c:v>
                </c:pt>
                <c:pt idx="8">
                  <c:v>20835.3</c:v>
                </c:pt>
                <c:pt idx="9">
                  <c:v>29302.3</c:v>
                </c:pt>
                <c:pt idx="10">
                  <c:v>398888.8</c:v>
                </c:pt>
              </c:numCache>
            </c:numRef>
          </c:val>
        </c:ser>
        <c:dLbls>
          <c:showVal val="1"/>
        </c:dLbls>
        <c:axId val="94336896"/>
        <c:axId val="94338432"/>
      </c:barChart>
      <c:catAx>
        <c:axId val="94336896"/>
        <c:scaling>
          <c:orientation val="minMax"/>
        </c:scaling>
        <c:axPos val="l"/>
        <c:tickLblPos val="nextTo"/>
        <c:spPr>
          <a:solidFill>
            <a:schemeClr val="accent3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c:spPr>
        <c:txPr>
          <a:bodyPr anchor="ctr" anchorCtr="0"/>
          <a:lstStyle/>
          <a:p>
            <a:pPr>
              <a:defRPr sz="1200" b="0" baseline="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4338432"/>
        <c:crosses val="autoZero"/>
        <c:auto val="1"/>
        <c:lblAlgn val="ctr"/>
        <c:lblOffset val="100"/>
      </c:catAx>
      <c:valAx>
        <c:axId val="94338432"/>
        <c:scaling>
          <c:orientation val="minMax"/>
          <c:max val="403910"/>
          <c:min val="1"/>
        </c:scaling>
        <c:axPos val="b"/>
        <c:title>
          <c:tx>
            <c:rich>
              <a:bodyPr/>
              <a:lstStyle/>
              <a:p>
                <a:pPr>
                  <a:defRPr sz="1050" b="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ru-RU" sz="1050" b="1" i="1" dirty="0" smtClean="0">
                    <a:latin typeface="Times New Roman" pitchFamily="18" charset="0"/>
                    <a:cs typeface="Times New Roman" pitchFamily="18" charset="0"/>
                  </a:rPr>
                  <a:t>Всего программных расходов</a:t>
                </a:r>
              </a:p>
              <a:p>
                <a:pPr>
                  <a:defRPr sz="1050" b="0">
                    <a:latin typeface="Times New Roman" pitchFamily="18" charset="0"/>
                    <a:cs typeface="Times New Roman" pitchFamily="18" charset="0"/>
                  </a:defRPr>
                </a:pPr>
                <a:endParaRPr lang="ru-RU" sz="1050" b="1" i="1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defRPr sz="1050" b="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ru-RU" sz="1050" b="1" dirty="0" smtClean="0">
                    <a:latin typeface="Times New Roman" pitchFamily="18" charset="0"/>
                    <a:cs typeface="Times New Roman" pitchFamily="18" charset="0"/>
                  </a:rPr>
                  <a:t>2017 год -520 359,8 тыс. руб.</a:t>
                </a:r>
              </a:p>
              <a:p>
                <a:pPr>
                  <a:defRPr sz="1050" b="0">
                    <a:latin typeface="Times New Roman" pitchFamily="18" charset="0"/>
                    <a:cs typeface="Times New Roman" pitchFamily="18" charset="0"/>
                  </a:defRPr>
                </a:pPr>
                <a:endParaRPr lang="ru-RU" sz="1050" b="1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defRPr sz="1050" b="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ru-RU" sz="1050" b="1" dirty="0" smtClean="0">
                    <a:latin typeface="Times New Roman" pitchFamily="18" charset="0"/>
                    <a:cs typeface="Times New Roman" pitchFamily="18" charset="0"/>
                  </a:rPr>
                  <a:t>2016 год – 527 231,1 тыс. руб.</a:t>
                </a:r>
                <a:endParaRPr lang="ru-RU" sz="1050" b="1" dirty="0">
                  <a:latin typeface="Times New Roman" pitchFamily="18" charset="0"/>
                  <a:cs typeface="Times New Roman" pitchFamily="18" charset="0"/>
                </a:endParaRPr>
              </a:p>
            </c:rich>
          </c:tx>
          <c:layout>
            <c:manualLayout>
              <c:xMode val="edge"/>
              <c:yMode val="edge"/>
              <c:x val="0.77472491482428141"/>
              <c:y val="0.84191423175202751"/>
            </c:manualLayout>
          </c:layout>
          <c:spPr>
            <a:solidFill>
              <a:schemeClr val="accent3">
                <a:lumMod val="40000"/>
                <a:lumOff val="60000"/>
              </a:schemeClr>
            </a:solidFill>
            <a:ln>
              <a:solidFill>
                <a:srgbClr val="7030A0"/>
              </a:solidFill>
            </a:ln>
          </c:spPr>
        </c:title>
        <c:numFmt formatCode="General" sourceLinked="1"/>
        <c:tickLblPos val="none"/>
        <c:spPr>
          <a:ln>
            <a:noFill/>
          </a:ln>
        </c:spPr>
        <c:crossAx val="94336896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7.7160493827160977E-4"/>
          <c:y val="0.93052693536334619"/>
          <c:w val="0.31018518518518634"/>
          <c:h val="6.7057046933902423E-2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5.3240673063616711E-2"/>
          <c:y val="0.19704628778620586"/>
          <c:w val="0.84104938271604934"/>
          <c:h val="0.686730796421345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Современное образование Лужского муниципального района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3.7092637855053193E-2"/>
                  <c:y val="-5.0442423960061836E-2"/>
                </c:manualLayout>
              </c:layout>
              <c:dLblPos val="bestFit"/>
              <c:showVal val="1"/>
              <c:showCatName val="1"/>
              <c:showPercent val="1"/>
            </c:dLbl>
            <c:dLbl>
              <c:idx val="1"/>
              <c:layout>
                <c:manualLayout>
                  <c:x val="0.16106798318705348"/>
                  <c:y val="-4.6285179782891463E-3"/>
                </c:manualLayout>
              </c:layout>
              <c:dLblPos val="bestFit"/>
              <c:showVal val="1"/>
              <c:showCatName val="1"/>
              <c:showPercent val="1"/>
            </c:dLbl>
            <c:dLbl>
              <c:idx val="2"/>
              <c:layout>
                <c:manualLayout>
                  <c:x val="0"/>
                  <c:y val="0.24869891801343871"/>
                </c:manualLayout>
              </c:layout>
              <c:dLblPos val="bestFit"/>
              <c:showVal val="1"/>
              <c:showCatName val="1"/>
              <c:showPercent val="1"/>
            </c:dLbl>
            <c:dLbl>
              <c:idx val="3"/>
              <c:layout>
                <c:manualLayout>
                  <c:x val="-2.4691358024691412E-2"/>
                  <c:y val="7.4303405572755605E-3"/>
                </c:manualLayout>
              </c:layout>
              <c:dLblPos val="bestFit"/>
              <c:showVal val="1"/>
              <c:showCatName val="1"/>
              <c:showPercent val="1"/>
            </c:dLbl>
            <c:dLbl>
              <c:idx val="4"/>
              <c:layout>
                <c:manualLayout>
                  <c:x val="0.18981481481481491"/>
                  <c:y val="-3.3173125546111196E-2"/>
                </c:manualLayout>
              </c:layout>
              <c:dLblPos val="bestFit"/>
              <c:showVal val="1"/>
              <c:showCatName val="1"/>
              <c:showPercent val="1"/>
            </c:dLbl>
            <c:txPr>
              <a:bodyPr/>
              <a:lstStyle/>
              <a:p>
                <a:pPr>
                  <a:defRPr sz="1000" baseline="0">
                    <a:latin typeface="Times New Roman" pitchFamily="18" charset="0"/>
                  </a:defRPr>
                </a:pPr>
                <a:endParaRPr lang="ru-RU"/>
              </a:p>
            </c:txPr>
            <c:dLblPos val="outEnd"/>
            <c:showVal val="1"/>
            <c:showCatName val="1"/>
            <c:showPercent val="1"/>
            <c:showLeaderLines val="1"/>
          </c:dLbls>
          <c:cat>
            <c:strRef>
              <c:f>Лист1!$A$2:$A$6</c:f>
              <c:strCache>
                <c:ptCount val="5"/>
                <c:pt idx="0">
                  <c:v>1.Развитие дошкольного образования детей</c:v>
                </c:pt>
                <c:pt idx="1">
                  <c:v>2.Развитие начального общего, основного общего и среднего общего образования </c:v>
                </c:pt>
                <c:pt idx="2">
                  <c:v>3.Развитие дополнительного образования детей</c:v>
                </c:pt>
                <c:pt idx="3">
                  <c:v>4.Развитие системы отдыха, оздоровления, занятости детей, подростков и молодежи</c:v>
                </c:pt>
                <c:pt idx="4">
                  <c:v>5.Обеспечение реализации программы</c:v>
                </c:pt>
              </c:strCache>
            </c:strRef>
          </c:cat>
          <c:val>
            <c:numRef>
              <c:f>Лист1!$B$2:$B$6</c:f>
              <c:numCache>
                <c:formatCode>#,##0.0</c:formatCode>
                <c:ptCount val="5"/>
                <c:pt idx="0">
                  <c:v>111483.1</c:v>
                </c:pt>
                <c:pt idx="1">
                  <c:v>130765.6</c:v>
                </c:pt>
                <c:pt idx="2">
                  <c:v>121719.5</c:v>
                </c:pt>
                <c:pt idx="3">
                  <c:v>7410.8</c:v>
                </c:pt>
                <c:pt idx="4">
                  <c:v>27509.9</c:v>
                </c:pt>
              </c:numCache>
            </c:numRef>
          </c:val>
        </c:ser>
      </c:pie3DChart>
    </c:plotArea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6.5198028844252714E-2"/>
          <c:y val="0.21314094730215172"/>
          <c:w val="0.84104938271604934"/>
          <c:h val="0.686730796421345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Современное образование Лужского муниципального района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2.0237557110916692E-2"/>
                  <c:y val="-8.1733746130030968E-2"/>
                </c:manualLayout>
              </c:layout>
              <c:dLblPos val="bestFit"/>
              <c:showVal val="1"/>
              <c:showCatName val="1"/>
              <c:showPercent val="1"/>
            </c:dLbl>
            <c:dLbl>
              <c:idx val="1"/>
              <c:layout>
                <c:manualLayout>
                  <c:x val="-2.3470371978871057E-2"/>
                  <c:y val="2.0817131429841169E-2"/>
                </c:manualLayout>
              </c:layout>
              <c:dLblPos val="bestFit"/>
              <c:showVal val="1"/>
              <c:showCatName val="1"/>
              <c:showPercent val="1"/>
            </c:dLbl>
            <c:dLbl>
              <c:idx val="2"/>
              <c:layout>
                <c:manualLayout>
                  <c:x val="-6.1773268130283082E-2"/>
                  <c:y val="8.1725178683850125E-2"/>
                </c:manualLayout>
              </c:layout>
              <c:dLblPos val="bestFit"/>
              <c:showVal val="1"/>
              <c:showCatName val="1"/>
              <c:showPercent val="1"/>
            </c:dLbl>
            <c:dLbl>
              <c:idx val="3"/>
              <c:layout>
                <c:manualLayout>
                  <c:x val="-2.4691358024691412E-2"/>
                  <c:y val="7.4303405572755639E-3"/>
                </c:manualLayout>
              </c:layout>
              <c:dLblPos val="bestFit"/>
              <c:showVal val="1"/>
              <c:showCatName val="1"/>
              <c:showPercent val="1"/>
            </c:dLbl>
            <c:dLbl>
              <c:idx val="4"/>
              <c:layout>
                <c:manualLayout>
                  <c:x val="0.18981481481481491"/>
                  <c:y val="-3.3173125546111196E-2"/>
                </c:manualLayout>
              </c:layout>
              <c:dLblPos val="bestFit"/>
              <c:showVal val="1"/>
              <c:showCatName val="1"/>
              <c:showPercent val="1"/>
            </c:dLbl>
            <c:txPr>
              <a:bodyPr/>
              <a:lstStyle/>
              <a:p>
                <a:pPr>
                  <a:defRPr sz="1000" baseline="0">
                    <a:latin typeface="Times New Roman" pitchFamily="18" charset="0"/>
                  </a:defRPr>
                </a:pPr>
                <a:endParaRPr lang="ru-RU"/>
              </a:p>
            </c:txPr>
            <c:dLblPos val="outEnd"/>
            <c:showVal val="1"/>
            <c:showCatName val="1"/>
            <c:showPercent val="1"/>
            <c:showLeaderLines val="1"/>
          </c:dLbls>
          <c:cat>
            <c:strRef>
              <c:f>Лист1!$A$2:$A$6</c:f>
              <c:strCache>
                <c:ptCount val="5"/>
                <c:pt idx="0">
                  <c:v>1.Развитие дошкольного образования детей</c:v>
                </c:pt>
                <c:pt idx="1">
                  <c:v>2.Развитие начального общего, основного общего и среднего общего образования </c:v>
                </c:pt>
                <c:pt idx="2">
                  <c:v>3.Развитие дополнительного образования детей</c:v>
                </c:pt>
                <c:pt idx="3">
                  <c:v>4.Развитие системы отдыха, оздоровления, занятости детей, подростков и молодежи</c:v>
                </c:pt>
                <c:pt idx="4">
                  <c:v>5.Обеспечение реализации программы</c:v>
                </c:pt>
              </c:strCache>
            </c:strRef>
          </c:cat>
          <c:val>
            <c:numRef>
              <c:f>Лист1!$B$2:$B$6</c:f>
              <c:numCache>
                <c:formatCode>#,##0.0</c:formatCode>
                <c:ptCount val="5"/>
                <c:pt idx="0">
                  <c:v>345959.3</c:v>
                </c:pt>
                <c:pt idx="1">
                  <c:v>549884.9</c:v>
                </c:pt>
                <c:pt idx="2">
                  <c:v>123068.3</c:v>
                </c:pt>
                <c:pt idx="3">
                  <c:v>7688.8</c:v>
                </c:pt>
                <c:pt idx="4">
                  <c:v>28708.400000000001</c:v>
                </c:pt>
              </c:numCache>
            </c:numRef>
          </c:val>
        </c:ser>
      </c:pie3DChart>
    </c:plotArea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600">
                <a:latin typeface="Times New Roman" pitchFamily="18" charset="0"/>
                <a:cs typeface="Times New Roman" pitchFamily="18" charset="0"/>
              </a:defRPr>
            </a:pPr>
            <a:r>
              <a:rPr lang="ru-RU" dirty="0"/>
              <a:t>Всего </a:t>
            </a:r>
            <a:r>
              <a:rPr lang="ru-RU" dirty="0" smtClean="0"/>
              <a:t>собственных </a:t>
            </a:r>
            <a:r>
              <a:rPr lang="ru-RU" dirty="0"/>
              <a:t>доходов (с дотацией и доп</a:t>
            </a:r>
            <a:r>
              <a:rPr lang="ru-RU" dirty="0" smtClean="0"/>
              <a:t>. нормативом</a:t>
            </a:r>
            <a:r>
              <a:rPr lang="ru-RU" dirty="0"/>
              <a:t>)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0.14530033340416398"/>
          <c:y val="0.15008460030616871"/>
          <c:w val="0.68344779819189272"/>
          <c:h val="0.755445236248381"/>
        </c:manualLayout>
      </c:layout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 собственных доходов (с дотацией и доп.норматовом)</c:v>
                </c:pt>
              </c:strCache>
            </c:strRef>
          </c:tx>
          <c:dPt>
            <c:idx val="0"/>
            <c:spPr>
              <a:solidFill>
                <a:srgbClr val="FF0000"/>
              </a:solidFill>
              <a:ln>
                <a:solidFill>
                  <a:srgbClr val="FFC000"/>
                </a:solidFill>
              </a:ln>
            </c:spPr>
          </c:dPt>
          <c:dPt>
            <c:idx val="1"/>
            <c:spPr>
              <a:solidFill>
                <a:schemeClr val="accent5">
                  <a:lumMod val="75000"/>
                </a:schemeClr>
              </a:solidFill>
            </c:spPr>
          </c:dPt>
          <c:dLbls>
            <c:dLbl>
              <c:idx val="0"/>
              <c:numFmt formatCode="#,##0.0" sourceLinked="0"/>
              <c:spPr/>
              <c:txPr>
                <a:bodyPr/>
                <a:lstStyle/>
                <a:p>
                  <a:pPr>
                    <a:defRPr baseline="0">
                      <a:latin typeface="Times New Roman" pitchFamily="18" charset="0"/>
                    </a:defRPr>
                  </a:pPr>
                  <a:endParaRPr lang="ru-RU"/>
                </a:p>
              </c:txPr>
            </c:dLbl>
            <c:txPr>
              <a:bodyPr/>
              <a:lstStyle/>
              <a:p>
                <a:pPr>
                  <a:defRPr baseline="0">
                    <a:latin typeface="Times New Roman" pitchFamily="18" charset="0"/>
                  </a:defRPr>
                </a:pPr>
                <a:endParaRPr lang="ru-RU"/>
              </a:p>
            </c:txPr>
            <c:dLblPos val="ctr"/>
            <c:showVal val="1"/>
          </c:dLbls>
          <c:cat>
            <c:strRef>
              <c:f>Лист1!$A$2:$A$3</c:f>
              <c:strCache>
                <c:ptCount val="2"/>
                <c:pt idx="0">
                  <c:v>2016 год *</c:v>
                </c:pt>
                <c:pt idx="1">
                  <c:v>2017 год</c:v>
                </c:pt>
              </c:strCache>
            </c:strRef>
          </c:cat>
          <c:val>
            <c:numRef>
              <c:f>Лист1!$B$2:$B$3</c:f>
              <c:numCache>
                <c:formatCode>#,##0.0</c:formatCode>
                <c:ptCount val="2"/>
                <c:pt idx="0">
                  <c:v>621526.6</c:v>
                </c:pt>
                <c:pt idx="1">
                  <c:v>620338.80000000005</c:v>
                </c:pt>
              </c:numCache>
            </c:numRef>
          </c:val>
        </c:ser>
        <c:overlap val="22"/>
        <c:axId val="74435200"/>
        <c:axId val="74912128"/>
      </c:barChart>
      <c:catAx>
        <c:axId val="74435200"/>
        <c:scaling>
          <c:orientation val="minMax"/>
        </c:scaling>
        <c:axPos val="l"/>
        <c:tickLblPos val="nextTo"/>
        <c:txPr>
          <a:bodyPr/>
          <a:lstStyle/>
          <a:p>
            <a:pPr>
              <a:defRPr sz="15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74912128"/>
        <c:crosses val="autoZero"/>
        <c:auto val="1"/>
        <c:lblAlgn val="ctr"/>
        <c:lblOffset val="100"/>
      </c:catAx>
      <c:valAx>
        <c:axId val="74912128"/>
        <c:scaling>
          <c:orientation val="minMax"/>
          <c:max val="622000"/>
          <c:min val="600500"/>
        </c:scaling>
        <c:delete val="1"/>
        <c:axPos val="b"/>
        <c:majorGridlines/>
        <c:title>
          <c:tx>
            <c:rich>
              <a:bodyPr/>
              <a:lstStyle/>
              <a:p>
                <a:pPr>
                  <a:defRPr b="0"/>
                </a:pPr>
                <a:r>
                  <a:rPr lang="ru-RU" sz="1400" b="0" i="0" baseline="0" dirty="0" smtClean="0">
                    <a:latin typeface="Times New Roman" pitchFamily="18" charset="0"/>
                    <a:cs typeface="Times New Roman" pitchFamily="18" charset="0"/>
                  </a:rPr>
                  <a:t>*(решение СД ЛМР от 22.12.2015г № 113(в редакции от 27.09.2016 г. № 148) </a:t>
                </a:r>
                <a:endParaRPr lang="ru-RU" sz="1400" b="0" i="0" baseline="0" dirty="0">
                  <a:latin typeface="Times New Roman" pitchFamily="18" charset="0"/>
                  <a:cs typeface="Times New Roman" pitchFamily="18" charset="0"/>
                </a:endParaRPr>
              </a:p>
            </c:rich>
          </c:tx>
          <c:layout/>
        </c:title>
        <c:numFmt formatCode="#,##0.0" sourceLinked="1"/>
        <c:tickLblPos val="none"/>
        <c:crossAx val="74435200"/>
        <c:crosses val="autoZero"/>
        <c:crossBetween val="between"/>
        <c:majorUnit val="40000"/>
        <c:minorUnit val="100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43168720229415897"/>
          <c:y val="0"/>
          <c:w val="0.48684213084475703"/>
          <c:h val="0.96134492891103251"/>
        </c:manualLayout>
      </c:layout>
      <c:bar3D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2016 год</c:v>
                </c:pt>
              </c:strCache>
            </c:strRef>
          </c:tx>
          <c:spPr>
            <a:solidFill>
              <a:srgbClr val="C00000"/>
            </a:solidFill>
          </c:spPr>
          <c:dLbls>
            <c:spPr>
              <a:scene3d>
                <a:camera prst="orthographicFront"/>
                <a:lightRig rig="threePt" dir="t"/>
              </a:scene3d>
              <a:sp3d>
                <a:bevelT w="6350"/>
              </a:sp3d>
            </c:spPr>
            <c:txPr>
              <a:bodyPr anchor="ctr" anchorCtr="0"/>
              <a:lstStyle/>
              <a:p>
                <a:pPr>
                  <a:defRPr sz="1400" baseline="0">
                    <a:latin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Лист1!$A$2:$A$10</c:f>
              <c:strCache>
                <c:ptCount val="9"/>
                <c:pt idx="0">
                  <c:v>Прочие доходы</c:v>
                </c:pt>
                <c:pt idx="1">
                  <c:v>Доходы от продажи имущества</c:v>
                </c:pt>
                <c:pt idx="2">
                  <c:v> Доходы от использования имущества</c:v>
                </c:pt>
                <c:pt idx="3">
                  <c:v>Госпошлина</c:v>
                </c:pt>
                <c:pt idx="4">
                  <c:v>Налоги на совокупный доход</c:v>
                </c:pt>
                <c:pt idx="5">
                  <c:v>Акцизы</c:v>
                </c:pt>
                <c:pt idx="6">
                  <c:v>Дотация на сбалансированность</c:v>
                </c:pt>
                <c:pt idx="7">
                  <c:v>Дотация на вырвнивание (с учетом доп. норматива)</c:v>
                </c:pt>
                <c:pt idx="8">
                  <c:v>НДФЛ (отчисления закрепленные ФЗ,15%) </c:v>
                </c:pt>
              </c:strCache>
            </c:strRef>
          </c:cat>
          <c:val>
            <c:numRef>
              <c:f>Лист1!$B$2:$B$10</c:f>
              <c:numCache>
                <c:formatCode>#,##0.0</c:formatCode>
                <c:ptCount val="9"/>
                <c:pt idx="0">
                  <c:v>8771.6</c:v>
                </c:pt>
                <c:pt idx="1">
                  <c:v>16858</c:v>
                </c:pt>
                <c:pt idx="2">
                  <c:v>24023.9</c:v>
                </c:pt>
                <c:pt idx="3">
                  <c:v>7692</c:v>
                </c:pt>
                <c:pt idx="4">
                  <c:v>89942.3</c:v>
                </c:pt>
                <c:pt idx="5">
                  <c:v>15032.6</c:v>
                </c:pt>
                <c:pt idx="6">
                  <c:v>51331.5</c:v>
                </c:pt>
                <c:pt idx="7">
                  <c:v>263711.7</c:v>
                </c:pt>
                <c:pt idx="8">
                  <c:v>144163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2017 год 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</c:spPr>
          <c:dLbls>
            <c:spPr>
              <a:ln>
                <a:noFill/>
              </a:ln>
            </c:spPr>
            <c:txPr>
              <a:bodyPr/>
              <a:lstStyle/>
              <a:p>
                <a:pPr>
                  <a:defRPr sz="1400" baseline="0">
                    <a:latin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Лист1!$A$2:$A$10</c:f>
              <c:strCache>
                <c:ptCount val="9"/>
                <c:pt idx="0">
                  <c:v>Прочие доходы</c:v>
                </c:pt>
                <c:pt idx="1">
                  <c:v>Доходы от продажи имущества</c:v>
                </c:pt>
                <c:pt idx="2">
                  <c:v> Доходы от использования имущества</c:v>
                </c:pt>
                <c:pt idx="3">
                  <c:v>Госпошлина</c:v>
                </c:pt>
                <c:pt idx="4">
                  <c:v>Налоги на совокупный доход</c:v>
                </c:pt>
                <c:pt idx="5">
                  <c:v>Акцизы</c:v>
                </c:pt>
                <c:pt idx="6">
                  <c:v>Дотация на сбалансированность</c:v>
                </c:pt>
                <c:pt idx="7">
                  <c:v>Дотация на вырвнивание (с учетом доп. норматива)</c:v>
                </c:pt>
                <c:pt idx="8">
                  <c:v>НДФЛ (отчисления закрепленные ФЗ,15%) </c:v>
                </c:pt>
              </c:strCache>
            </c:strRef>
          </c:cat>
          <c:val>
            <c:numRef>
              <c:f>Лист1!$C$2:$C$10</c:f>
              <c:numCache>
                <c:formatCode>#,##0.0</c:formatCode>
                <c:ptCount val="9"/>
                <c:pt idx="0">
                  <c:v>12515</c:v>
                </c:pt>
                <c:pt idx="1">
                  <c:v>19985.2</c:v>
                </c:pt>
                <c:pt idx="2">
                  <c:v>23438</c:v>
                </c:pt>
                <c:pt idx="3">
                  <c:v>7580</c:v>
                </c:pt>
                <c:pt idx="4">
                  <c:v>100999</c:v>
                </c:pt>
                <c:pt idx="5">
                  <c:v>15518.1</c:v>
                </c:pt>
                <c:pt idx="7">
                  <c:v>297664.59999999998</c:v>
                </c:pt>
                <c:pt idx="8">
                  <c:v>142638.9</c:v>
                </c:pt>
              </c:numCache>
            </c:numRef>
          </c:val>
        </c:ser>
        <c:dLbls>
          <c:showVal val="1"/>
        </c:dLbls>
        <c:shape val="cylinder"/>
        <c:axId val="92624768"/>
        <c:axId val="92626304"/>
        <c:axId val="0"/>
      </c:bar3DChart>
      <c:catAx>
        <c:axId val="92624768"/>
        <c:scaling>
          <c:orientation val="minMax"/>
        </c:scaling>
        <c:axPos val="l"/>
        <c:tickLblPos val="nextTo"/>
        <c:txPr>
          <a:bodyPr/>
          <a:lstStyle/>
          <a:p>
            <a:pPr>
              <a:defRPr sz="1400" baseline="0">
                <a:latin typeface="Times New Roman" pitchFamily="18" charset="0"/>
              </a:defRPr>
            </a:pPr>
            <a:endParaRPr lang="ru-RU"/>
          </a:p>
        </c:txPr>
        <c:crossAx val="92626304"/>
        <c:crosses val="autoZero"/>
        <c:auto val="1"/>
        <c:lblAlgn val="ctr"/>
        <c:lblOffset val="100"/>
      </c:catAx>
      <c:valAx>
        <c:axId val="92626304"/>
        <c:scaling>
          <c:orientation val="minMax"/>
          <c:max val="297670"/>
          <c:min val="1"/>
        </c:scaling>
        <c:axPos val="b"/>
        <c:title>
          <c:tx>
            <c:rich>
              <a:bodyPr/>
              <a:lstStyle/>
              <a:p>
                <a:pPr>
                  <a:defRPr b="0"/>
                </a:pPr>
                <a:r>
                  <a:rPr lang="ru-RU" sz="1400" b="0" baseline="0" dirty="0" smtClean="0">
                    <a:latin typeface="Times New Roman" pitchFamily="18" charset="0"/>
                  </a:rPr>
                  <a:t>Тыс.руб.</a:t>
                </a:r>
                <a:endParaRPr lang="ru-RU" sz="1400" b="0" baseline="0" dirty="0">
                  <a:latin typeface="Times New Roman" pitchFamily="18" charset="0"/>
                </a:endParaRPr>
              </a:p>
            </c:rich>
          </c:tx>
          <c:layout>
            <c:manualLayout>
              <c:xMode val="edge"/>
              <c:yMode val="edge"/>
              <c:x val="0.6219002138621581"/>
              <c:y val="0.9486250103264926"/>
            </c:manualLayout>
          </c:layout>
        </c:title>
        <c:numFmt formatCode="#,##0.0" sourceLinked="1"/>
        <c:tickLblPos val="none"/>
        <c:txPr>
          <a:bodyPr rot="0"/>
          <a:lstStyle/>
          <a:p>
            <a:pPr>
              <a:defRPr/>
            </a:pPr>
            <a:endParaRPr lang="ru-RU"/>
          </a:p>
        </c:txPr>
        <c:crossAx val="92624768"/>
        <c:crosses val="autoZero"/>
        <c:crossBetween val="between"/>
      </c:valAx>
      <c:spPr>
        <a:ln>
          <a:noFill/>
        </a:ln>
      </c:spPr>
    </c:plotArea>
    <c:legend>
      <c:legendPos val="b"/>
      <c:layout>
        <c:manualLayout>
          <c:xMode val="edge"/>
          <c:yMode val="edge"/>
          <c:x val="2.2352240692135711E-3"/>
          <c:y val="0.94463725227516693"/>
          <c:w val="0.30417152717021595"/>
          <c:h val="5.5362747724835966E-2"/>
        </c:manualLayout>
      </c:layout>
      <c:overlay val="1"/>
      <c:txPr>
        <a:bodyPr/>
        <a:lstStyle/>
        <a:p>
          <a:pPr>
            <a:defRPr sz="1600" baseline="0">
              <a:latin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в т.ч. за счет собственных средств бюджета</c:v>
                </c:pt>
              </c:strCache>
            </c:strRef>
          </c:tx>
          <c:spPr>
            <a:solidFill>
              <a:srgbClr val="9BBB59">
                <a:lumMod val="40000"/>
                <a:lumOff val="60000"/>
              </a:srgbClr>
            </a:solidFill>
          </c:spPr>
          <c:dPt>
            <c:idx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</c:dPt>
          <c:dPt>
            <c:idx val="1"/>
            <c:spPr>
              <a:solidFill>
                <a:srgbClr val="92D050"/>
              </a:solidFill>
            </c:spPr>
          </c:dPt>
          <c:dLbls>
            <c:dLbl>
              <c:idx val="0"/>
              <c:spPr>
                <a:noFill/>
                <a:ln>
                  <a:noFill/>
                </a:ln>
              </c:spPr>
              <c:txPr>
                <a:bodyPr/>
                <a:lstStyle/>
                <a:p>
                  <a:pPr>
                    <a:defRPr sz="1150" b="1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</c:dLbl>
            <c:dLbl>
              <c:idx val="1"/>
              <c:spPr>
                <a:noFill/>
                <a:ln>
                  <a:noFill/>
                </a:ln>
              </c:spPr>
              <c:txPr>
                <a:bodyPr/>
                <a:lstStyle/>
                <a:p>
                  <a:pPr>
                    <a:defRPr sz="1150" b="1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</c:dLbl>
            <c:spPr>
              <a:noFill/>
              <a:ln>
                <a:noFill/>
              </a:ln>
            </c:spPr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inBase"/>
            <c:showVal val="1"/>
            <c:showSerName val="1"/>
          </c:dLbls>
          <c:cat>
            <c:strRef>
              <c:f>Лист1!$A$2:$A$3</c:f>
              <c:strCache>
                <c:ptCount val="2"/>
                <c:pt idx="0">
                  <c:v>2016 год*</c:v>
                </c:pt>
                <c:pt idx="1">
                  <c:v>2017 год</c:v>
                </c:pt>
              </c:strCache>
            </c:strRef>
          </c:cat>
          <c:val>
            <c:numRef>
              <c:f>Лист1!$B$2:$B$3</c:f>
              <c:numCache>
                <c:formatCode>#,##0.0</c:formatCode>
                <c:ptCount val="2"/>
                <c:pt idx="0">
                  <c:v>719471.1</c:v>
                </c:pt>
                <c:pt idx="1">
                  <c:v>647068.80000000005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всего</c:v>
                </c:pt>
              </c:strCache>
            </c:strRef>
          </c:tx>
          <c:dPt>
            <c:idx val="1"/>
            <c:spPr>
              <a:solidFill>
                <a:schemeClr val="accent3">
                  <a:lumMod val="75000"/>
                </a:schemeClr>
              </a:solidFill>
              <a:ln>
                <a:noFill/>
              </a:ln>
            </c:spPr>
          </c:dPt>
          <c:dLbls>
            <c:dLbl>
              <c:idx val="1"/>
              <c:spPr>
                <a:noFill/>
                <a:ln>
                  <a:noFill/>
                </a:ln>
              </c:spPr>
              <c:txPr>
                <a:bodyPr/>
                <a:lstStyle/>
                <a:p>
                  <a:pPr>
                    <a:defRPr sz="1500" b="1" i="1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</c:dLbl>
            <c:txPr>
              <a:bodyPr/>
              <a:lstStyle/>
              <a:p>
                <a:pPr>
                  <a:defRPr sz="1500" b="1" i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ctr"/>
            <c:showVal val="1"/>
            <c:showSerName val="1"/>
          </c:dLbls>
          <c:cat>
            <c:strRef>
              <c:f>Лист1!$A$2:$A$3</c:f>
              <c:strCache>
                <c:ptCount val="2"/>
                <c:pt idx="0">
                  <c:v>2016 год*</c:v>
                </c:pt>
                <c:pt idx="1">
                  <c:v>2017 год</c:v>
                </c:pt>
              </c:strCache>
            </c:strRef>
          </c:cat>
          <c:val>
            <c:numRef>
              <c:f>Лист1!$C$2:$C$3</c:f>
              <c:numCache>
                <c:formatCode>#,##0.0</c:formatCode>
                <c:ptCount val="2"/>
                <c:pt idx="0">
                  <c:v>2045032.4</c:v>
                </c:pt>
                <c:pt idx="1">
                  <c:v>1565377.3</c:v>
                </c:pt>
              </c:numCache>
            </c:numRef>
          </c:val>
        </c:ser>
        <c:axId val="92557312"/>
        <c:axId val="92557696"/>
      </c:barChart>
      <c:catAx>
        <c:axId val="92557312"/>
        <c:scaling>
          <c:orientation val="minMax"/>
        </c:scaling>
        <c:axPos val="l"/>
        <c:tickLblPos val="nextTo"/>
        <c:txPr>
          <a:bodyPr/>
          <a:lstStyle/>
          <a:p>
            <a:pPr>
              <a:defRPr sz="16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2557696"/>
        <c:crosses val="autoZero"/>
        <c:auto val="1"/>
        <c:lblAlgn val="ctr"/>
        <c:lblOffset val="100"/>
      </c:catAx>
      <c:valAx>
        <c:axId val="92557696"/>
        <c:scaling>
          <c:orientation val="minMax"/>
        </c:scaling>
        <c:delete val="1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ru-RU" sz="1400" b="1" i="0" u="none" strike="noStrike" baseline="0" dirty="0" smtClean="0">
                    <a:latin typeface="Times New Roman" pitchFamily="18" charset="0"/>
                    <a:cs typeface="Times New Roman" pitchFamily="18" charset="0"/>
                  </a:rPr>
                  <a:t>*(решение СД ЛМР от 22.12.2015г № 113(в редакции от 27.09.2016 г. № 148)</a:t>
                </a:r>
                <a:endParaRPr lang="ru-RU" sz="1400" b="1" dirty="0">
                  <a:latin typeface="Times New Roman" pitchFamily="18" charset="0"/>
                  <a:cs typeface="Times New Roman" pitchFamily="18" charset="0"/>
                </a:endParaRPr>
              </a:p>
            </c:rich>
          </c:tx>
          <c:layout/>
        </c:title>
        <c:numFmt formatCode="#,##0.0" sourceLinked="1"/>
        <c:tickLblPos val="none"/>
        <c:crossAx val="92557312"/>
        <c:crosses val="autoZero"/>
        <c:crossBetween val="between"/>
      </c:valAx>
      <c:spPr>
        <a:noFill/>
      </c:spPr>
    </c:plotArea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>
        <c:manualLayout>
          <c:layoutTarget val="inner"/>
          <c:xMode val="edge"/>
          <c:yMode val="edge"/>
          <c:x val="0.39933763487897445"/>
          <c:y val="1.4904447236692021E-2"/>
          <c:w val="0.36855971128609022"/>
          <c:h val="0.88597687111447765"/>
        </c:manualLayout>
      </c:layout>
      <c:bar3D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2016 год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</c:spPr>
          <c:dLbls>
            <c:txPr>
              <a:bodyPr/>
              <a:lstStyle/>
              <a:p>
                <a:pPr>
                  <a:defRPr sz="15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Лист1!$A$2:$A$9</c:f>
              <c:strCache>
                <c:ptCount val="8"/>
                <c:pt idx="0">
                  <c:v>Иные бюджетные ассигнования</c:v>
                </c:pt>
                <c:pt idx="1">
                  <c:v>Обслуживание муниципального долга</c:v>
                </c:pt>
                <c:pt idx="2">
                  <c:v>Предоставление субсидий бюджетным, автономным учреждениям организациям </c:v>
                </c:pt>
                <c:pt idx="3">
                  <c:v>Межбюджетные трансферты</c:v>
                </c:pt>
                <c:pt idx="4">
                  <c:v>Капитальные вложения</c:v>
                </c:pt>
                <c:pt idx="5">
                  <c:v>Социальное обеспечение и иные выплаты населению</c:v>
                </c:pt>
                <c:pt idx="6">
                  <c:v>Закупки для муниципальных нужд</c:v>
                </c:pt>
                <c:pt idx="7">
                  <c:v>Расходы на выплаты персоналу</c:v>
                </c:pt>
              </c:strCache>
            </c:strRef>
          </c:cat>
          <c:val>
            <c:numRef>
              <c:f>Лист1!$B$2:$B$9</c:f>
              <c:numCache>
                <c:formatCode>#,##0.0</c:formatCode>
                <c:ptCount val="8"/>
                <c:pt idx="0">
                  <c:v>29727.9</c:v>
                </c:pt>
                <c:pt idx="1">
                  <c:v>1168.4000000000001</c:v>
                </c:pt>
                <c:pt idx="2">
                  <c:v>373261.3</c:v>
                </c:pt>
                <c:pt idx="3">
                  <c:v>83659.100000000006</c:v>
                </c:pt>
                <c:pt idx="4">
                  <c:v>18550.3</c:v>
                </c:pt>
                <c:pt idx="5">
                  <c:v>23645</c:v>
                </c:pt>
                <c:pt idx="6">
                  <c:v>88338.6</c:v>
                </c:pt>
                <c:pt idx="7">
                  <c:v>101120.5</c:v>
                </c:pt>
              </c:numCache>
            </c:numRef>
          </c:val>
        </c:ser>
        <c:ser>
          <c:idx val="1"/>
          <c:order val="1"/>
          <c:tx>
            <c:strRef>
              <c:f>Лист1!#ССЫЛКА!</c:f>
              <c:strCache>
                <c:ptCount val="1"/>
                <c:pt idx="0">
                  <c:v>#REF!</c:v>
                </c:pt>
              </c:strCache>
            </c:strRef>
          </c:tx>
          <c:spPr>
            <a:ln>
              <a:solidFill>
                <a:prstClr val="white"/>
              </a:solidFill>
            </a:ln>
          </c:spPr>
          <c:dLbls>
            <c:delete val="1"/>
          </c:dLbls>
          <c:cat>
            <c:strRef>
              <c:f>Лист1!$A$2:$A$9</c:f>
              <c:strCache>
                <c:ptCount val="8"/>
                <c:pt idx="0">
                  <c:v>Иные бюджетные ассигнования</c:v>
                </c:pt>
                <c:pt idx="1">
                  <c:v>Обслуживание муниципального долга</c:v>
                </c:pt>
                <c:pt idx="2">
                  <c:v>Предоставление субсидий бюджетным, автономным учреждениям организациям </c:v>
                </c:pt>
                <c:pt idx="3">
                  <c:v>Межбюджетные трансферты</c:v>
                </c:pt>
                <c:pt idx="4">
                  <c:v>Капитальные вложения</c:v>
                </c:pt>
                <c:pt idx="5">
                  <c:v>Социальное обеспечение и иные выплаты населению</c:v>
                </c:pt>
                <c:pt idx="6">
                  <c:v>Закупки для муниципальных нужд</c:v>
                </c:pt>
                <c:pt idx="7">
                  <c:v>Расходы на выплаты персоналу</c:v>
                </c:pt>
              </c:strCache>
            </c:strRef>
          </c:cat>
          <c:val>
            <c:numRef>
              <c:f>Лист1!#ССЫЛКА!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ser>
          <c:idx val="2"/>
          <c:order val="2"/>
          <c:tx>
            <c:strRef>
              <c:f>Лист1!$C$1</c:f>
              <c:strCache>
                <c:ptCount val="1"/>
                <c:pt idx="0">
                  <c:v>2017 год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</c:spPr>
          <c:dLbls>
            <c:txPr>
              <a:bodyPr/>
              <a:lstStyle/>
              <a:p>
                <a:pPr>
                  <a:defRPr sz="15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Лист1!$A$2:$A$9</c:f>
              <c:strCache>
                <c:ptCount val="8"/>
                <c:pt idx="0">
                  <c:v>Иные бюджетные ассигнования</c:v>
                </c:pt>
                <c:pt idx="1">
                  <c:v>Обслуживание муниципального долга</c:v>
                </c:pt>
                <c:pt idx="2">
                  <c:v>Предоставление субсидий бюджетным, автономным учреждениям организациям </c:v>
                </c:pt>
                <c:pt idx="3">
                  <c:v>Межбюджетные трансферты</c:v>
                </c:pt>
                <c:pt idx="4">
                  <c:v>Капитальные вложения</c:v>
                </c:pt>
                <c:pt idx="5">
                  <c:v>Социальное обеспечение и иные выплаты населению</c:v>
                </c:pt>
                <c:pt idx="6">
                  <c:v>Закупки для муниципальных нужд</c:v>
                </c:pt>
                <c:pt idx="7">
                  <c:v>Расходы на выплаты персоналу</c:v>
                </c:pt>
              </c:strCache>
            </c:strRef>
          </c:cat>
          <c:val>
            <c:numRef>
              <c:f>Лист1!$C$2:$C$9</c:f>
              <c:numCache>
                <c:formatCode>#,##0.0</c:formatCode>
                <c:ptCount val="8"/>
                <c:pt idx="0">
                  <c:v>20409.8</c:v>
                </c:pt>
                <c:pt idx="1">
                  <c:v>1168.4000000000001</c:v>
                </c:pt>
                <c:pt idx="2">
                  <c:v>390362.5</c:v>
                </c:pt>
                <c:pt idx="3">
                  <c:v>25698.6</c:v>
                </c:pt>
                <c:pt idx="4">
                  <c:v>9415.9</c:v>
                </c:pt>
                <c:pt idx="5">
                  <c:v>26823.5</c:v>
                </c:pt>
                <c:pt idx="6">
                  <c:v>63380</c:v>
                </c:pt>
                <c:pt idx="7">
                  <c:v>109810.1</c:v>
                </c:pt>
              </c:numCache>
            </c:numRef>
          </c:val>
        </c:ser>
        <c:dLbls>
          <c:showVal val="1"/>
        </c:dLbls>
        <c:shape val="box"/>
        <c:axId val="92650880"/>
        <c:axId val="92702208"/>
        <c:axId val="0"/>
      </c:bar3DChart>
      <c:catAx>
        <c:axId val="92650880"/>
        <c:scaling>
          <c:orientation val="minMax"/>
        </c:scaling>
        <c:axPos val="l"/>
        <c:numFmt formatCode="#,##0.0" sourceLinked="0"/>
        <c:tickLblPos val="nextTo"/>
        <c:spPr>
          <a:gradFill>
            <a:gsLst>
              <a:gs pos="0">
                <a:srgbClr val="4F81BD">
                  <a:tint val="66000"/>
                  <a:satMod val="160000"/>
                </a:srgbClr>
              </a:gs>
              <a:gs pos="50000">
                <a:srgbClr val="4F81BD">
                  <a:tint val="44500"/>
                  <a:satMod val="160000"/>
                </a:srgbClr>
              </a:gs>
              <a:gs pos="100000">
                <a:srgbClr val="4F81BD">
                  <a:tint val="23500"/>
                  <a:satMod val="160000"/>
                </a:srgbClr>
              </a:gs>
            </a:gsLst>
            <a:lin ang="5400000" scaled="0"/>
          </a:gradFill>
        </c:spPr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2702208"/>
        <c:crosses val="autoZero"/>
        <c:auto val="1"/>
        <c:lblAlgn val="ctr"/>
        <c:lblOffset val="100"/>
      </c:catAx>
      <c:valAx>
        <c:axId val="92702208"/>
        <c:scaling>
          <c:orientation val="minMax"/>
          <c:max val="390400"/>
          <c:min val="0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ru-RU" b="0" dirty="0" smtClean="0"/>
                  <a:t>тыс.руб.</a:t>
                </a:r>
                <a:endParaRPr lang="ru-RU" b="0" dirty="0"/>
              </a:p>
            </c:rich>
          </c:tx>
          <c:layout>
            <c:manualLayout>
              <c:xMode val="edge"/>
              <c:yMode val="edge"/>
              <c:x val="0.81462355400019704"/>
              <c:y val="0.91308712177519957"/>
            </c:manualLayout>
          </c:layout>
        </c:title>
        <c:numFmt formatCode="#,##0.0" sourceLinked="1"/>
        <c:tickLblPos val="none"/>
        <c:crossAx val="92650880"/>
        <c:crosses val="autoZero"/>
        <c:crossBetween val="between"/>
      </c:valAx>
    </c:plotArea>
    <c:legend>
      <c:legendPos val="r"/>
      <c:legendEntry>
        <c:idx val="1"/>
        <c:delete val="1"/>
      </c:legendEntry>
      <c:layout/>
      <c:txPr>
        <a:bodyPr/>
        <a:lstStyle/>
        <a:p>
          <a:pPr>
            <a:defRPr sz="14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10"/>
      <c:rotY val="10"/>
      <c:perspective val="20"/>
    </c:view3D>
    <c:plotArea>
      <c:layout>
        <c:manualLayout>
          <c:layoutTarget val="inner"/>
          <c:xMode val="edge"/>
          <c:yMode val="edge"/>
          <c:x val="0.15359130455915282"/>
          <c:y val="2.8441572825085012E-2"/>
          <c:w val="0.68220727617381338"/>
          <c:h val="0.49375120118310428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2016 год; 83 659,1тыс.руб.</c:v>
                </c:pt>
              </c:strCache>
            </c:strRef>
          </c:tx>
          <c:spPr>
            <a:solidFill>
              <a:srgbClr val="C00000"/>
            </a:solidFill>
          </c:spPr>
          <c:dLbls>
            <c:dLbl>
              <c:idx val="1"/>
              <c:layout>
                <c:manualLayout>
                  <c:x val="-1.8518518518518563E-2"/>
                  <c:y val="0"/>
                </c:manualLayout>
              </c:layout>
              <c:showVal val="1"/>
            </c:dLbl>
            <c:dLbl>
              <c:idx val="2"/>
              <c:layout>
                <c:manualLayout>
                  <c:x val="-1.543209876543215E-3"/>
                  <c:y val="-9.6642628871264867E-3"/>
                </c:manualLayout>
              </c:layout>
              <c:showVal val="1"/>
            </c:dLbl>
            <c:dLbl>
              <c:idx val="3"/>
              <c:layout>
                <c:manualLayout>
                  <c:x val="-2.1604938271604947E-2"/>
                  <c:y val="-9.6640726494759046E-3"/>
                </c:manualLayout>
              </c:layout>
              <c:showVal val="1"/>
            </c:dLbl>
            <c:dLbl>
              <c:idx val="4"/>
              <c:layout>
                <c:manualLayout>
                  <c:x val="-9.2592592592592622E-3"/>
                  <c:y val="-1.4496108974213859E-2"/>
                </c:manualLayout>
              </c:layout>
              <c:showVal val="1"/>
            </c:dLbl>
            <c:dLbl>
              <c:idx val="5"/>
              <c:layout>
                <c:manualLayout>
                  <c:x val="-1.3888888888888926E-2"/>
                  <c:y val="-9.6640726494759046E-3"/>
                </c:manualLayout>
              </c:layout>
              <c:showVal val="1"/>
            </c:dLbl>
            <c:txPr>
              <a:bodyPr/>
              <a:lstStyle/>
              <a:p>
                <a:pPr>
                  <a:defRPr sz="1200" baseline="0">
                    <a:latin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Лист1!$A$2:$A$7</c:f>
              <c:strCache>
                <c:ptCount val="6"/>
                <c:pt idx="0">
                  <c:v>Средства на переселение граждан из аварийного жил. фонда</c:v>
                </c:pt>
                <c:pt idx="1">
                  <c:v>Средства на мероприятия по благоустройству территории</c:v>
                </c:pt>
                <c:pt idx="2">
                  <c:v>Дотации на вырав. бюджетной обеспеченности</c:v>
                </c:pt>
                <c:pt idx="3">
                  <c:v>Средства на ремонт, строительство сельских ДК и з/пл работникам культуры</c:v>
                </c:pt>
                <c:pt idx="4">
                  <c:v>Средства на строительство унив. спорт. площадки</c:v>
                </c:pt>
                <c:pt idx="5">
                  <c:v>Средства в рамках 48-ОЗ</c:v>
                </c:pt>
              </c:strCache>
            </c:strRef>
          </c:cat>
          <c:val>
            <c:numRef>
              <c:f>Лист1!$B$2:$B$7</c:f>
              <c:numCache>
                <c:formatCode>#,##0.0</c:formatCode>
                <c:ptCount val="6"/>
                <c:pt idx="0">
                  <c:v>39955.199999999997</c:v>
                </c:pt>
                <c:pt idx="1">
                  <c:v>19402.900000000001</c:v>
                </c:pt>
                <c:pt idx="2">
                  <c:v>15900</c:v>
                </c:pt>
                <c:pt idx="3">
                  <c:v>6040</c:v>
                </c:pt>
                <c:pt idx="4">
                  <c:v>580</c:v>
                </c:pt>
                <c:pt idx="5">
                  <c:v>1781</c:v>
                </c:pt>
              </c:numCache>
            </c:numRef>
          </c:val>
          <c:bubble3D val="1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2017 год; 25 698,6 тыс.руб.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</c:spPr>
          <c:dLbls>
            <c:dLbl>
              <c:idx val="0"/>
              <c:layout>
                <c:manualLayout>
                  <c:x val="4.6296296296296459E-3"/>
                  <c:y val="-1.932814529895192E-2"/>
                </c:manualLayout>
              </c:layout>
              <c:showVal val="1"/>
            </c:dLbl>
            <c:dLbl>
              <c:idx val="1"/>
              <c:layout>
                <c:manualLayout>
                  <c:x val="1.8518518518518563E-2"/>
                  <c:y val="2.4160181623689761E-3"/>
                </c:manualLayout>
              </c:layout>
              <c:showVal val="1"/>
            </c:dLbl>
            <c:dLbl>
              <c:idx val="2"/>
              <c:layout>
                <c:manualLayout>
                  <c:x val="5.7098765432098832E-2"/>
                  <c:y val="9.6640726494759167E-3"/>
                </c:manualLayout>
              </c:layout>
              <c:showVal val="1"/>
            </c:dLbl>
            <c:dLbl>
              <c:idx val="3"/>
              <c:layout>
                <c:manualLayout>
                  <c:x val="5.5555555555555539E-2"/>
                  <c:y val="1.2080090811844878E-2"/>
                </c:manualLayout>
              </c:layout>
              <c:showVal val="1"/>
            </c:dLbl>
            <c:dLbl>
              <c:idx val="4"/>
              <c:layout>
                <c:manualLayout>
                  <c:x val="3.2407407407407517E-2"/>
                  <c:y val="-4.8320363247379506E-3"/>
                </c:manualLayout>
              </c:layout>
              <c:showVal val="1"/>
            </c:dLbl>
            <c:dLbl>
              <c:idx val="5"/>
              <c:layout>
                <c:manualLayout>
                  <c:x val="4.7839506172839497E-2"/>
                  <c:y val="-9.6640726494759046E-3"/>
                </c:manualLayout>
              </c:layout>
              <c:showVal val="1"/>
            </c:dLbl>
            <c:txPr>
              <a:bodyPr/>
              <a:lstStyle/>
              <a:p>
                <a:pPr>
                  <a:defRPr sz="1200" baseline="0">
                    <a:latin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Лист1!$A$2:$A$7</c:f>
              <c:strCache>
                <c:ptCount val="6"/>
                <c:pt idx="0">
                  <c:v>Средства на переселение граждан из аварийного жил. фонда</c:v>
                </c:pt>
                <c:pt idx="1">
                  <c:v>Средства на мероприятия по благоустройству территории</c:v>
                </c:pt>
                <c:pt idx="2">
                  <c:v>Дотации на вырав. бюджетной обеспеченности</c:v>
                </c:pt>
                <c:pt idx="3">
                  <c:v>Средства на ремонт, строительство сельских ДК и з/пл работникам культуры</c:v>
                </c:pt>
                <c:pt idx="4">
                  <c:v>Средства на строительство унив. спорт. площадки</c:v>
                </c:pt>
                <c:pt idx="5">
                  <c:v>Средства в рамках 48-ОЗ</c:v>
                </c:pt>
              </c:strCache>
            </c:strRef>
          </c:cat>
          <c:val>
            <c:numRef>
              <c:f>Лист1!$C$2:$C$7</c:f>
              <c:numCache>
                <c:formatCode>#,##0.0</c:formatCode>
                <c:ptCount val="6"/>
                <c:pt idx="1">
                  <c:v>2748.6</c:v>
                </c:pt>
                <c:pt idx="2">
                  <c:v>15900</c:v>
                </c:pt>
                <c:pt idx="3">
                  <c:v>7050</c:v>
                </c:pt>
              </c:numCache>
            </c:numRef>
          </c:val>
          <c:bubble3D val="1"/>
        </c:ser>
        <c:dLbls>
          <c:showVal val="1"/>
        </c:dLbls>
        <c:gapDepth val="236"/>
        <c:shape val="cylinder"/>
        <c:axId val="92854144"/>
        <c:axId val="92855680"/>
        <c:axId val="0"/>
      </c:bar3DChart>
      <c:catAx>
        <c:axId val="92854144"/>
        <c:scaling>
          <c:orientation val="minMax"/>
        </c:scaling>
        <c:axPos val="b"/>
        <c:tickLblPos val="low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2855680"/>
        <c:crosses val="autoZero"/>
        <c:lblAlgn val="ctr"/>
        <c:lblOffset val="100"/>
      </c:catAx>
      <c:valAx>
        <c:axId val="92855680"/>
        <c:scaling>
          <c:logBase val="10"/>
          <c:orientation val="minMax"/>
          <c:max val="40000"/>
          <c:min val="180"/>
        </c:scaling>
        <c:axPos val="l"/>
        <c:numFmt formatCode="#,##0.0" sourceLinked="1"/>
        <c:tickLblPos val="none"/>
        <c:crossAx val="9285414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1149764265578086"/>
          <c:y val="0.86155721311734268"/>
          <c:w val="0.2776998882084184"/>
          <c:h val="0.10316359505785412"/>
        </c:manualLayout>
      </c:layout>
      <c:txPr>
        <a:bodyPr/>
        <a:lstStyle/>
        <a:p>
          <a:pPr>
            <a:defRPr sz="14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floor>
      <c:spPr>
        <a:noFill/>
        <a:ln w="9525">
          <a:noFill/>
        </a:ln>
      </c:spPr>
    </c:floor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31600430154564191"/>
          <c:y val="1.4904447236692021E-2"/>
          <c:w val="0.60312761252065916"/>
          <c:h val="0.90088131835116914"/>
        </c:manualLayout>
      </c:layout>
      <c:bar3D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2016 год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</c:spPr>
          <c:dLbls>
            <c:dLbl>
              <c:idx val="5"/>
              <c:layout>
                <c:manualLayout>
                  <c:x val="-4.6296296296296302E-3"/>
                  <c:y val="2.9808894473384025E-2"/>
                </c:manualLayout>
              </c:layout>
              <c:showVal val="1"/>
            </c:dLbl>
            <c:txPr>
              <a:bodyPr/>
              <a:lstStyle/>
              <a:p>
                <a:pPr>
                  <a:defRPr sz="15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Лист1!$A$2:$A$12</c:f>
              <c:strCache>
                <c:ptCount val="11"/>
                <c:pt idx="0">
                  <c:v>МБТ общего характера бюджетам </c:v>
                </c:pt>
                <c:pt idx="1">
                  <c:v>Обслуживание государственного и муниципального долга</c:v>
                </c:pt>
                <c:pt idx="2">
                  <c:v>Физическая культура и спорт</c:v>
                </c:pt>
                <c:pt idx="3">
                  <c:v>Социальная политика и прочие расходы</c:v>
                </c:pt>
                <c:pt idx="4">
                  <c:v>Культура, кинематография</c:v>
                </c:pt>
                <c:pt idx="5">
                  <c:v>Образование</c:v>
                </c:pt>
                <c:pt idx="6">
                  <c:v>в т.ч. межбюджетные трансферты поселениям</c:v>
                </c:pt>
                <c:pt idx="7">
                  <c:v>Жилищно-коммунальное хозяйство</c:v>
                </c:pt>
                <c:pt idx="8">
                  <c:v>Национальная экономика</c:v>
                </c:pt>
                <c:pt idx="9">
                  <c:v>Национальная безопасность и правоохранительная деятельность</c:v>
                </c:pt>
                <c:pt idx="10">
                  <c:v>Общегосударственные вопросы</c:v>
                </c:pt>
              </c:strCache>
            </c:strRef>
          </c:cat>
          <c:val>
            <c:numRef>
              <c:f>Лист1!$B$2:$B$12</c:f>
              <c:numCache>
                <c:formatCode>#,##0.0</c:formatCode>
                <c:ptCount val="11"/>
                <c:pt idx="0">
                  <c:v>17681</c:v>
                </c:pt>
                <c:pt idx="1">
                  <c:v>1168.4000000000001</c:v>
                </c:pt>
                <c:pt idx="2">
                  <c:v>13273.3</c:v>
                </c:pt>
                <c:pt idx="3">
                  <c:v>24985.200000000001</c:v>
                </c:pt>
                <c:pt idx="4">
                  <c:v>11885.9</c:v>
                </c:pt>
                <c:pt idx="5">
                  <c:v>407821.8</c:v>
                </c:pt>
                <c:pt idx="6">
                  <c:v>59609.8</c:v>
                </c:pt>
                <c:pt idx="7">
                  <c:v>68959.7</c:v>
                </c:pt>
                <c:pt idx="8">
                  <c:v>54468.6</c:v>
                </c:pt>
                <c:pt idx="9">
                  <c:v>2225</c:v>
                </c:pt>
                <c:pt idx="10">
                  <c:v>117002.2</c:v>
                </c:pt>
              </c:numCache>
            </c:numRef>
          </c:val>
        </c:ser>
        <c:ser>
          <c:idx val="1"/>
          <c:order val="1"/>
          <c:tx>
            <c:strRef>
              <c:f>Лист1!#ССЫЛКА!</c:f>
              <c:strCache>
                <c:ptCount val="1"/>
                <c:pt idx="0">
                  <c:v>#REF!</c:v>
                </c:pt>
              </c:strCache>
            </c:strRef>
          </c:tx>
          <c:spPr>
            <a:ln>
              <a:solidFill>
                <a:prstClr val="white"/>
              </a:solidFill>
            </a:ln>
          </c:spPr>
          <c:dLbls>
            <c:delete val="1"/>
          </c:dLbls>
          <c:cat>
            <c:strRef>
              <c:f>Лист1!$A$2:$A$12</c:f>
              <c:strCache>
                <c:ptCount val="11"/>
                <c:pt idx="0">
                  <c:v>МБТ общего характера бюджетам </c:v>
                </c:pt>
                <c:pt idx="1">
                  <c:v>Обслуживание государственного и муниципального долга</c:v>
                </c:pt>
                <c:pt idx="2">
                  <c:v>Физическая культура и спорт</c:v>
                </c:pt>
                <c:pt idx="3">
                  <c:v>Социальная политика и прочие расходы</c:v>
                </c:pt>
                <c:pt idx="4">
                  <c:v>Культура, кинематография</c:v>
                </c:pt>
                <c:pt idx="5">
                  <c:v>Образование</c:v>
                </c:pt>
                <c:pt idx="6">
                  <c:v>в т.ч. межбюджетные трансферты поселениям</c:v>
                </c:pt>
                <c:pt idx="7">
                  <c:v>Жилищно-коммунальное хозяйство</c:v>
                </c:pt>
                <c:pt idx="8">
                  <c:v>Национальная экономика</c:v>
                </c:pt>
                <c:pt idx="9">
                  <c:v>Национальная безопасность и правоохранительная деятельность</c:v>
                </c:pt>
                <c:pt idx="10">
                  <c:v>Общегосударственные вопросы</c:v>
                </c:pt>
              </c:strCache>
            </c:strRef>
          </c:cat>
          <c:val>
            <c:numRef>
              <c:f>Лист1!#ССЫЛКА!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ser>
          <c:idx val="2"/>
          <c:order val="2"/>
          <c:tx>
            <c:strRef>
              <c:f>Лист1!$C$1</c:f>
              <c:strCache>
                <c:ptCount val="1"/>
                <c:pt idx="0">
                  <c:v>2017 год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</c:spPr>
          <c:dLbls>
            <c:dLbl>
              <c:idx val="5"/>
              <c:layout>
                <c:manualLayout>
                  <c:x val="0"/>
                  <c:y val="-2.9808894473383987E-2"/>
                </c:manualLayout>
              </c:layout>
              <c:showVal val="1"/>
            </c:dLbl>
            <c:txPr>
              <a:bodyPr/>
              <a:lstStyle/>
              <a:p>
                <a:pPr>
                  <a:defRPr sz="15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Лист1!$A$2:$A$12</c:f>
              <c:strCache>
                <c:ptCount val="11"/>
                <c:pt idx="0">
                  <c:v>МБТ общего характера бюджетам </c:v>
                </c:pt>
                <c:pt idx="1">
                  <c:v>Обслуживание государственного и муниципального долга</c:v>
                </c:pt>
                <c:pt idx="2">
                  <c:v>Физическая культура и спорт</c:v>
                </c:pt>
                <c:pt idx="3">
                  <c:v>Социальная политика и прочие расходы</c:v>
                </c:pt>
                <c:pt idx="4">
                  <c:v>Культура, кинематография</c:v>
                </c:pt>
                <c:pt idx="5">
                  <c:v>Образование</c:v>
                </c:pt>
                <c:pt idx="6">
                  <c:v>в т.ч. межбюджетные трансферты поселениям</c:v>
                </c:pt>
                <c:pt idx="7">
                  <c:v>Жилищно-коммунальное хозяйство</c:v>
                </c:pt>
                <c:pt idx="8">
                  <c:v>Национальная экономика</c:v>
                </c:pt>
                <c:pt idx="9">
                  <c:v>Национальная безопасность и правоохранительная деятельность</c:v>
                </c:pt>
                <c:pt idx="10">
                  <c:v>Общегосударственные вопросы</c:v>
                </c:pt>
              </c:strCache>
            </c:strRef>
          </c:cat>
          <c:val>
            <c:numRef>
              <c:f>Лист1!$C$2:$C$12</c:f>
              <c:numCache>
                <c:formatCode>#,##0.0</c:formatCode>
                <c:ptCount val="11"/>
                <c:pt idx="0">
                  <c:v>15900</c:v>
                </c:pt>
                <c:pt idx="1">
                  <c:v>1168.4000000000001</c:v>
                </c:pt>
                <c:pt idx="2">
                  <c:v>13143</c:v>
                </c:pt>
                <c:pt idx="3">
                  <c:v>26753.5</c:v>
                </c:pt>
                <c:pt idx="4">
                  <c:v>13268.9</c:v>
                </c:pt>
                <c:pt idx="5">
                  <c:v>405055.1</c:v>
                </c:pt>
                <c:pt idx="6">
                  <c:v>2748.6</c:v>
                </c:pt>
                <c:pt idx="7">
                  <c:v>11807.3</c:v>
                </c:pt>
                <c:pt idx="8">
                  <c:v>45043.1</c:v>
                </c:pt>
                <c:pt idx="9">
                  <c:v>2225</c:v>
                </c:pt>
                <c:pt idx="10">
                  <c:v>112704.5</c:v>
                </c:pt>
              </c:numCache>
            </c:numRef>
          </c:val>
        </c:ser>
        <c:dLbls>
          <c:showVal val="1"/>
        </c:dLbls>
        <c:shape val="box"/>
        <c:axId val="93689344"/>
        <c:axId val="93690880"/>
        <c:axId val="0"/>
      </c:bar3DChart>
      <c:catAx>
        <c:axId val="93689344"/>
        <c:scaling>
          <c:orientation val="minMax"/>
        </c:scaling>
        <c:axPos val="l"/>
        <c:numFmt formatCode="#,##0.0" sourceLinked="0"/>
        <c:tickLblPos val="nextTo"/>
        <c:spPr>
          <a:solidFill>
            <a:schemeClr val="accent6">
              <a:lumMod val="40000"/>
              <a:lumOff val="60000"/>
            </a:schemeClr>
          </a:solidFill>
          <a:ln>
            <a:noFill/>
          </a:ln>
        </c:spPr>
        <c:txPr>
          <a:bodyPr/>
          <a:lstStyle/>
          <a:p>
            <a:pPr>
              <a:defRPr sz="11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3690880"/>
        <c:crosses val="autoZero"/>
        <c:auto val="1"/>
        <c:lblAlgn val="ctr"/>
        <c:lblOffset val="100"/>
      </c:catAx>
      <c:valAx>
        <c:axId val="93690880"/>
        <c:scaling>
          <c:orientation val="minMax"/>
          <c:max val="407850"/>
        </c:scaling>
        <c:axPos val="b"/>
        <c:title>
          <c:tx>
            <c:rich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ru-RU" sz="1600" b="0" dirty="0" smtClean="0">
                    <a:latin typeface="Times New Roman" pitchFamily="18" charset="0"/>
                    <a:cs typeface="Times New Roman" pitchFamily="18" charset="0"/>
                  </a:rPr>
                  <a:t>тыс.руб.</a:t>
                </a:r>
                <a:endParaRPr lang="ru-RU" sz="1600" b="0" dirty="0">
                  <a:latin typeface="Times New Roman" pitchFamily="18" charset="0"/>
                  <a:cs typeface="Times New Roman" pitchFamily="18" charset="0"/>
                </a:endParaRPr>
              </a:p>
            </c:rich>
          </c:tx>
          <c:layout>
            <c:manualLayout>
              <c:xMode val="edge"/>
              <c:yMode val="edge"/>
              <c:x val="0.81462355400019715"/>
              <c:y val="0.91308712177519957"/>
            </c:manualLayout>
          </c:layout>
        </c:title>
        <c:numFmt formatCode="#,##0.0" sourceLinked="1"/>
        <c:tickLblPos val="none"/>
        <c:spPr>
          <a:ln>
            <a:noFill/>
          </a:ln>
        </c:spPr>
        <c:crossAx val="93689344"/>
        <c:crosses val="autoZero"/>
        <c:crossBetween val="between"/>
      </c:valAx>
    </c:plotArea>
    <c:legend>
      <c:legendPos val="b"/>
      <c:legendEntry>
        <c:idx val="1"/>
        <c:delete val="1"/>
      </c:legendEntry>
      <c:layout>
        <c:manualLayout>
          <c:xMode val="edge"/>
          <c:yMode val="edge"/>
          <c:x val="1.778178769320508E-2"/>
          <c:y val="0.92957668240305069"/>
          <c:w val="0.41814000680470498"/>
          <c:h val="5.5518870360257287E-2"/>
        </c:manualLayout>
      </c:layout>
      <c:spPr>
        <a:noFill/>
      </c:spPr>
      <c:txPr>
        <a:bodyPr/>
        <a:lstStyle/>
        <a:p>
          <a:pPr>
            <a:defRPr sz="14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40"/>
      <c:depthPercent val="80"/>
      <c:perspective val="0"/>
    </c:view3D>
    <c:plotArea>
      <c:layout>
        <c:manualLayout>
          <c:layoutTarget val="inner"/>
          <c:xMode val="edge"/>
          <c:yMode val="edge"/>
          <c:x val="0"/>
          <c:y val="1.4971280247360688E-3"/>
          <c:w val="1"/>
          <c:h val="0.9830671468178861"/>
        </c:manualLayout>
      </c:layout>
      <c:pie3DChart>
        <c:varyColors val="1"/>
      </c:pie3DChart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7.7483674653433587E-2"/>
          <c:y val="0.66717063643492125"/>
          <c:w val="0.84503265069313294"/>
          <c:h val="0.31749290336500463"/>
        </c:manualLayout>
      </c:layout>
      <c:txPr>
        <a:bodyPr/>
        <a:lstStyle/>
        <a:p>
          <a:pPr>
            <a:defRPr sz="9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spPr>
    <a:scene3d>
      <a:camera prst="orthographicFront"/>
      <a:lightRig rig="threePt" dir="t"/>
    </a:scene3d>
    <a:sp3d>
      <a:bevelT w="6350"/>
    </a:sp3d>
  </c:spPr>
  <c:txPr>
    <a:bodyPr/>
    <a:lstStyle/>
    <a:p>
      <a:pPr>
        <a:defRPr sz="1800"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1.7746913580246909E-2"/>
          <c:y val="4.0012070730879763E-2"/>
          <c:w val="0.98225306837251991"/>
          <c:h val="0.4322533982710629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2017 год</c:v>
                </c:pt>
              </c:strCache>
            </c:strRef>
          </c:tx>
          <c:explosion val="25"/>
          <c:dPt>
            <c:idx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</c:dPt>
          <c:dPt>
            <c:idx val="1"/>
            <c:spPr>
              <a:solidFill>
                <a:srgbClr val="FFFF00"/>
              </a:solidFill>
            </c:spPr>
          </c:dPt>
          <c:dPt>
            <c:idx val="2"/>
            <c:spPr>
              <a:solidFill>
                <a:schemeClr val="accent3">
                  <a:lumMod val="75000"/>
                </a:schemeClr>
              </a:solidFill>
            </c:spPr>
          </c:dPt>
          <c:dPt>
            <c:idx val="6"/>
            <c:spPr>
              <a:solidFill>
                <a:srgbClr val="00B0F0"/>
              </a:solidFill>
            </c:spPr>
          </c:dPt>
          <c:dLbls>
            <c:dLbl>
              <c:idx val="0"/>
              <c:layout>
                <c:manualLayout>
                  <c:x val="-0.16049382716049396"/>
                  <c:y val="-4.0506333727992908E-2"/>
                </c:manualLayout>
              </c:layout>
              <c:dLblPos val="bestFit"/>
              <c:showLegendKey val="1"/>
              <c:showVal val="1"/>
              <c:showPercent val="1"/>
            </c:dLbl>
            <c:dLbl>
              <c:idx val="1"/>
              <c:layout>
                <c:manualLayout>
                  <c:x val="-7.5617283950617342E-2"/>
                  <c:y val="-9.2585905663983795E-2"/>
                </c:manualLayout>
              </c:layout>
              <c:dLblPos val="bestFit"/>
              <c:showLegendKey val="1"/>
              <c:showVal val="1"/>
            </c:dLbl>
            <c:dLbl>
              <c:idx val="2"/>
              <c:layout>
                <c:manualLayout>
                  <c:x val="-6.0185185185185154E-2"/>
                  <c:y val="-5.7866191039989912E-2"/>
                </c:manualLayout>
              </c:layout>
              <c:dLblPos val="bestFit"/>
              <c:showLegendKey val="1"/>
              <c:showVal val="1"/>
            </c:dLbl>
            <c:dLbl>
              <c:idx val="3"/>
              <c:layout>
                <c:manualLayout>
                  <c:x val="9.2591377466706704E-3"/>
                  <c:y val="-8.9692596111984366E-2"/>
                </c:manualLayout>
              </c:layout>
              <c:dLblPos val="bestFit"/>
              <c:showLegendKey val="1"/>
              <c:showVal val="1"/>
            </c:dLbl>
            <c:dLbl>
              <c:idx val="4"/>
              <c:layout>
                <c:manualLayout>
                  <c:x val="4.3553224024491119E-2"/>
                  <c:y val="-5.2079505411079675E-2"/>
                </c:manualLayout>
              </c:layout>
              <c:dLblPos val="bestFit"/>
              <c:showLegendKey val="1"/>
              <c:showVal val="1"/>
              <c:showPercent val="1"/>
            </c:dLbl>
            <c:dLbl>
              <c:idx val="5"/>
              <c:layout>
                <c:manualLayout>
                  <c:x val="-4.629629629629632E-3"/>
                  <c:y val="-2.3146476415995945E-2"/>
                </c:manualLayout>
              </c:layout>
              <c:dLblPos val="bestFit"/>
              <c:showLegendKey val="1"/>
              <c:showVal val="1"/>
              <c:showPercent val="1"/>
            </c:dLbl>
            <c:dLbl>
              <c:idx val="6"/>
              <c:layout>
                <c:manualLayout>
                  <c:x val="-7.7160493827160568E-3"/>
                  <c:y val="-2.8933095519994958E-3"/>
                </c:manualLayout>
              </c:layout>
              <c:dLblPos val="bestFit"/>
              <c:showLegendKey val="1"/>
              <c:showVal val="1"/>
              <c:showPercent val="1"/>
            </c:dLbl>
            <c:dLbl>
              <c:idx val="7"/>
              <c:layout>
                <c:manualLayout>
                  <c:x val="-1.5432098765432109E-3"/>
                  <c:y val="-2.3146476415995945E-2"/>
                </c:manualLayout>
              </c:layout>
              <c:dLblPos val="bestFit"/>
              <c:showLegendKey val="1"/>
              <c:showVal val="1"/>
              <c:showPercent val="1"/>
            </c:dLbl>
            <c:dLbl>
              <c:idx val="8"/>
              <c:layout>
                <c:manualLayout>
                  <c:x val="-4.629629629629632E-3"/>
                  <c:y val="-1.4466547759997467E-2"/>
                </c:manualLayout>
              </c:layout>
              <c:dLblPos val="bestFit"/>
              <c:showLegendKey val="1"/>
              <c:showVal val="1"/>
              <c:showPercent val="1"/>
            </c:dLbl>
            <c:dLbl>
              <c:idx val="9"/>
              <c:layout>
                <c:manualLayout>
                  <c:x val="-7.7160493827160568E-3"/>
                  <c:y val="2.8933095519994958E-3"/>
                </c:manualLayout>
              </c:layout>
              <c:dLblPos val="bestFit"/>
              <c:showLegendKey val="1"/>
              <c:showVal val="1"/>
              <c:showPercent val="1"/>
            </c:dLbl>
            <c:dLbl>
              <c:idx val="10"/>
              <c:layout>
                <c:manualLayout>
                  <c:x val="-3.0864319043452902E-2"/>
                  <c:y val="2.3146476415995945E-2"/>
                </c:manualLayout>
              </c:layout>
              <c:dLblPos val="bestFit"/>
              <c:showLegendKey val="1"/>
              <c:showVal val="1"/>
              <c:showPercent val="1"/>
            </c:dLbl>
            <c:txPr>
              <a:bodyPr/>
              <a:lstStyle/>
              <a:p>
                <a:pPr>
                  <a:defRPr sz="10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LegendKey val="1"/>
            <c:showVal val="1"/>
            <c:showPercent val="1"/>
          </c:dLbls>
          <c:cat>
            <c:strRef>
              <c:f>Лист1!$A$2:$A$13</c:f>
              <c:strCache>
                <c:ptCount val="12"/>
                <c:pt idx="0">
                  <c:v>12. Непрограммные расходы</c:v>
                </c:pt>
                <c:pt idx="1">
                  <c:v>11. Развитие системы защиты прав потребителей</c:v>
                </c:pt>
                <c:pt idx="2">
                  <c:v>10. Развитие молодежного потенциала </c:v>
                </c:pt>
                <c:pt idx="3">
                  <c:v>9. Стимулирование экономической активности </c:v>
                </c:pt>
                <c:pt idx="4">
                  <c:v>8. Предоставление гражданам, в т.ч. молодежи, нуждающимся в жил. пом. мун. поддержки </c:v>
                </c:pt>
                <c:pt idx="5">
                  <c:v>7. Развитие культуры </c:v>
                </c:pt>
                <c:pt idx="6">
                  <c:v>6. Развитие физической культуры и спорта </c:v>
                </c:pt>
                <c:pt idx="7">
                  <c:v>5. Управление муниципальными финансами и муниципальным долгом</c:v>
                </c:pt>
                <c:pt idx="8">
                  <c:v>4. Социальная поддержка отдельных категорий граждан </c:v>
                </c:pt>
                <c:pt idx="9">
                  <c:v>3.Развитие сельского хозяйства </c:v>
                </c:pt>
                <c:pt idx="10">
                  <c:v>2. Развитие жилищно-коммунального и дорожного хозяйства </c:v>
                </c:pt>
                <c:pt idx="11">
                  <c:v>1. Современное образование </c:v>
                </c:pt>
              </c:strCache>
            </c:strRef>
          </c:cat>
          <c:val>
            <c:numRef>
              <c:f>Лист1!$B$2:$B$13</c:f>
              <c:numCache>
                <c:formatCode>#,##0.0</c:formatCode>
                <c:ptCount val="12"/>
                <c:pt idx="0">
                  <c:v>126709</c:v>
                </c:pt>
                <c:pt idx="1">
                  <c:v>5</c:v>
                </c:pt>
                <c:pt idx="2">
                  <c:v>1285</c:v>
                </c:pt>
                <c:pt idx="3">
                  <c:v>2029</c:v>
                </c:pt>
                <c:pt idx="4">
                  <c:v>4503.5</c:v>
                </c:pt>
                <c:pt idx="5">
                  <c:v>6218.9</c:v>
                </c:pt>
                <c:pt idx="6">
                  <c:v>15843</c:v>
                </c:pt>
                <c:pt idx="7">
                  <c:v>18346.5</c:v>
                </c:pt>
                <c:pt idx="8">
                  <c:v>23102.5</c:v>
                </c:pt>
                <c:pt idx="9">
                  <c:v>20835.3</c:v>
                </c:pt>
                <c:pt idx="10">
                  <c:v>29302.3</c:v>
                </c:pt>
                <c:pt idx="11">
                  <c:v>398888.8</c:v>
                </c:pt>
              </c:numCache>
            </c:numRef>
          </c:val>
        </c:ser>
        <c:dLbls>
          <c:showVal val="1"/>
        </c:dLbls>
      </c:pie3DChart>
    </c:plotArea>
    <c:legend>
      <c:legendPos val="b"/>
      <c:layout>
        <c:manualLayout>
          <c:xMode val="edge"/>
          <c:yMode val="edge"/>
          <c:x val="2.7122703412073526E-2"/>
          <c:y val="0.51433774625642181"/>
          <c:w val="0.72535373749895249"/>
          <c:h val="0.48566225374357802"/>
        </c:manualLayout>
      </c:layout>
      <c:txPr>
        <a:bodyPr/>
        <a:lstStyle/>
        <a:p>
          <a:pPr>
            <a:defRPr sz="11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6248489-4F8B-443A-A304-9AF5051CA5EF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1B29E07-ABAD-40D0-85AE-7519807DDAB1}">
      <dgm:prSet phldrT="[Текст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1.  Ограничение роста муниципального долга Лужского муниципального района.</a:t>
          </a:r>
          <a:endParaRPr lang="ru-RU" sz="16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ECBB83B-ED1E-49E6-A122-5D51DECBF948}" type="parTrans" cxnId="{534C8370-8983-44F0-A3A1-252F34ADB520}">
      <dgm:prSet/>
      <dgm:spPr/>
      <dgm:t>
        <a:bodyPr/>
        <a:lstStyle/>
        <a:p>
          <a:endParaRPr lang="ru-RU"/>
        </a:p>
      </dgm:t>
    </dgm:pt>
    <dgm:pt modelId="{C4E4084E-FA03-4075-BECC-D79A665F268F}" type="sibTrans" cxnId="{534C8370-8983-44F0-A3A1-252F34ADB520}">
      <dgm:prSet/>
      <dgm:spPr/>
      <dgm:t>
        <a:bodyPr/>
        <a:lstStyle/>
        <a:p>
          <a:endParaRPr lang="ru-RU"/>
        </a:p>
      </dgm:t>
    </dgm:pt>
    <dgm:pt modelId="{5066F973-FD1A-468F-8552-88CE00575291}">
      <dgm:prSet phldrT="[Текст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2. Сохранение достигнутого уровня расходов, обеспечивающих развитие муниципального района.</a:t>
          </a:r>
          <a:endParaRPr lang="ru-RU" sz="16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C314BF23-98BD-4AA4-8CAC-3A317CB93725}" type="parTrans" cxnId="{84632568-6D60-4EB2-9FB8-3576FC5EB6E2}">
      <dgm:prSet/>
      <dgm:spPr/>
      <dgm:t>
        <a:bodyPr/>
        <a:lstStyle/>
        <a:p>
          <a:endParaRPr lang="ru-RU"/>
        </a:p>
      </dgm:t>
    </dgm:pt>
    <dgm:pt modelId="{03BFB0A7-9EFE-4EE0-BEDC-6A1AA782ECD9}" type="sibTrans" cxnId="{84632568-6D60-4EB2-9FB8-3576FC5EB6E2}">
      <dgm:prSet/>
      <dgm:spPr/>
      <dgm:t>
        <a:bodyPr/>
        <a:lstStyle/>
        <a:p>
          <a:endParaRPr lang="ru-RU"/>
        </a:p>
      </dgm:t>
    </dgm:pt>
    <dgm:pt modelId="{58BA523A-8919-48E6-82CF-0B589B896284}">
      <dgm:prSet phldrT="[Текст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3. Поддержание сбалансированности бюджетов муниципальных образований Лужского муниципального района.</a:t>
          </a:r>
          <a:endParaRPr lang="ru-RU" sz="16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E39A963-6A5A-4F03-B2E7-3AB9A68FEC85}" type="parTrans" cxnId="{AE4BC191-0518-46B0-8A7E-BCBEBF485383}">
      <dgm:prSet/>
      <dgm:spPr/>
      <dgm:t>
        <a:bodyPr/>
        <a:lstStyle/>
        <a:p>
          <a:endParaRPr lang="ru-RU"/>
        </a:p>
      </dgm:t>
    </dgm:pt>
    <dgm:pt modelId="{5C0359DC-6CBE-4373-945C-63A277DA0647}" type="sibTrans" cxnId="{AE4BC191-0518-46B0-8A7E-BCBEBF485383}">
      <dgm:prSet/>
      <dgm:spPr/>
      <dgm:t>
        <a:bodyPr/>
        <a:lstStyle/>
        <a:p>
          <a:endParaRPr lang="ru-RU"/>
        </a:p>
      </dgm:t>
    </dgm:pt>
    <dgm:pt modelId="{E7E553CD-C924-4AD3-8BD2-23BE187A0DB3}">
      <dgm:prSet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4. Исполнение Указов Президента Российской Федерации от 12 мая 2012 года.</a:t>
          </a:r>
          <a:endParaRPr lang="ru-RU" sz="16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2A3C0E0-8688-452A-9009-B4E9A0E4D070}" type="parTrans" cxnId="{820D4A2C-3E0C-4E83-BE6B-B09FE6959ACD}">
      <dgm:prSet/>
      <dgm:spPr/>
      <dgm:t>
        <a:bodyPr/>
        <a:lstStyle/>
        <a:p>
          <a:endParaRPr lang="ru-RU"/>
        </a:p>
      </dgm:t>
    </dgm:pt>
    <dgm:pt modelId="{F65165D9-8E54-4514-8E3F-9972FC3639E1}" type="sibTrans" cxnId="{820D4A2C-3E0C-4E83-BE6B-B09FE6959ACD}">
      <dgm:prSet/>
      <dgm:spPr/>
      <dgm:t>
        <a:bodyPr/>
        <a:lstStyle/>
        <a:p>
          <a:endParaRPr lang="ru-RU"/>
        </a:p>
      </dgm:t>
    </dgm:pt>
    <dgm:pt modelId="{EEDA2FEF-AF37-48FD-94F8-97BBFF4D5FDC}">
      <dgm:prSet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5. Повышение эффективности управления бюджетными расходами.</a:t>
          </a:r>
          <a:endParaRPr lang="ru-RU" sz="16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4C3202B3-9855-4B00-A6D2-B924D3DBFD10}" type="parTrans" cxnId="{6703D7A4-341A-4A2C-9E29-C4D2D8D4FCAC}">
      <dgm:prSet/>
      <dgm:spPr/>
      <dgm:t>
        <a:bodyPr/>
        <a:lstStyle/>
        <a:p>
          <a:endParaRPr lang="ru-RU"/>
        </a:p>
      </dgm:t>
    </dgm:pt>
    <dgm:pt modelId="{E8C62DE9-F14D-4BD6-AED1-97D298898886}" type="sibTrans" cxnId="{6703D7A4-341A-4A2C-9E29-C4D2D8D4FCAC}">
      <dgm:prSet/>
      <dgm:spPr/>
      <dgm:t>
        <a:bodyPr/>
        <a:lstStyle/>
        <a:p>
          <a:endParaRPr lang="ru-RU"/>
        </a:p>
      </dgm:t>
    </dgm:pt>
    <dgm:pt modelId="{37F5F53F-BC01-406C-80ED-207229F86178}" type="pres">
      <dgm:prSet presAssocID="{36248489-4F8B-443A-A304-9AF5051CA5E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BA849C6-416A-4E1C-91C3-93994374DA39}" type="pres">
      <dgm:prSet presAssocID="{51B29E07-ABAD-40D0-85AE-7519807DDAB1}" presName="parentLin" presStyleCnt="0"/>
      <dgm:spPr/>
    </dgm:pt>
    <dgm:pt modelId="{EFE38C11-C9F9-45EF-AFEE-8D59A1D2C48C}" type="pres">
      <dgm:prSet presAssocID="{51B29E07-ABAD-40D0-85AE-7519807DDAB1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F0A6C451-ADC5-4883-9E6B-80C06D095374}" type="pres">
      <dgm:prSet presAssocID="{51B29E07-ABAD-40D0-85AE-7519807DDAB1}" presName="parentText" presStyleLbl="node1" presStyleIdx="0" presStyleCnt="5" custScaleX="140000" custScaleY="7059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6E6E91-8164-42A4-90F7-92BAD74662FF}" type="pres">
      <dgm:prSet presAssocID="{51B29E07-ABAD-40D0-85AE-7519807DDAB1}" presName="negativeSpace" presStyleCnt="0"/>
      <dgm:spPr/>
    </dgm:pt>
    <dgm:pt modelId="{E2DCBA58-F71D-4B91-9030-C2BCE37177AC}" type="pres">
      <dgm:prSet presAssocID="{51B29E07-ABAD-40D0-85AE-7519807DDAB1}" presName="childText" presStyleLbl="conFgAcc1" presStyleIdx="0" presStyleCnt="5">
        <dgm:presLayoutVars>
          <dgm:bulletEnabled val="1"/>
        </dgm:presLayoutVars>
      </dgm:prSet>
      <dgm:spPr/>
    </dgm:pt>
    <dgm:pt modelId="{48222926-F82F-470B-A1A0-C24031216589}" type="pres">
      <dgm:prSet presAssocID="{C4E4084E-FA03-4075-BECC-D79A665F268F}" presName="spaceBetweenRectangles" presStyleCnt="0"/>
      <dgm:spPr/>
    </dgm:pt>
    <dgm:pt modelId="{1F7A9025-5DCD-4899-A5E3-E6AD5B10881F}" type="pres">
      <dgm:prSet presAssocID="{5066F973-FD1A-468F-8552-88CE00575291}" presName="parentLin" presStyleCnt="0"/>
      <dgm:spPr/>
    </dgm:pt>
    <dgm:pt modelId="{937BEA97-1019-48FD-B177-63A5AF2107A0}" type="pres">
      <dgm:prSet presAssocID="{5066F973-FD1A-468F-8552-88CE00575291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A356B298-CE9C-4D52-8B82-0FF5193CAE94}" type="pres">
      <dgm:prSet presAssocID="{5066F973-FD1A-468F-8552-88CE00575291}" presName="parentText" presStyleLbl="node1" presStyleIdx="1" presStyleCnt="5" custScaleX="142857" custScaleY="7280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D94B3E-9658-4562-B7EF-158CF39839D0}" type="pres">
      <dgm:prSet presAssocID="{5066F973-FD1A-468F-8552-88CE00575291}" presName="negativeSpace" presStyleCnt="0"/>
      <dgm:spPr/>
    </dgm:pt>
    <dgm:pt modelId="{87509A87-8011-4C22-ADFB-FC2EECF963C9}" type="pres">
      <dgm:prSet presAssocID="{5066F973-FD1A-468F-8552-88CE00575291}" presName="childText" presStyleLbl="conFgAcc1" presStyleIdx="1" presStyleCnt="5">
        <dgm:presLayoutVars>
          <dgm:bulletEnabled val="1"/>
        </dgm:presLayoutVars>
      </dgm:prSet>
      <dgm:spPr/>
    </dgm:pt>
    <dgm:pt modelId="{589A1437-2CAC-4576-9DC1-0D2D2D9054B0}" type="pres">
      <dgm:prSet presAssocID="{03BFB0A7-9EFE-4EE0-BEDC-6A1AA782ECD9}" presName="spaceBetweenRectangles" presStyleCnt="0"/>
      <dgm:spPr/>
    </dgm:pt>
    <dgm:pt modelId="{08E67985-8058-4A1B-A98D-2EFCFFAFF25C}" type="pres">
      <dgm:prSet presAssocID="{58BA523A-8919-48E6-82CF-0B589B896284}" presName="parentLin" presStyleCnt="0"/>
      <dgm:spPr/>
    </dgm:pt>
    <dgm:pt modelId="{35163FAB-8558-430E-A67B-E05F5A41B974}" type="pres">
      <dgm:prSet presAssocID="{58BA523A-8919-48E6-82CF-0B589B896284}" presName="parentLeftMargin" presStyleLbl="node1" presStyleIdx="1" presStyleCnt="5"/>
      <dgm:spPr/>
      <dgm:t>
        <a:bodyPr/>
        <a:lstStyle/>
        <a:p>
          <a:endParaRPr lang="ru-RU"/>
        </a:p>
      </dgm:t>
    </dgm:pt>
    <dgm:pt modelId="{0A3C9617-C6A8-4A32-8F77-6A4A3A6146C3}" type="pres">
      <dgm:prSet presAssocID="{58BA523A-8919-48E6-82CF-0B589B896284}" presName="parentText" presStyleLbl="node1" presStyleIdx="2" presStyleCnt="5" custScaleX="142857" custScaleY="7295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D6047C-B2A3-4B17-8461-A57AAC50C266}" type="pres">
      <dgm:prSet presAssocID="{58BA523A-8919-48E6-82CF-0B589B896284}" presName="negativeSpace" presStyleCnt="0"/>
      <dgm:spPr/>
    </dgm:pt>
    <dgm:pt modelId="{1E612919-6B27-4961-A5B3-884330FC1761}" type="pres">
      <dgm:prSet presAssocID="{58BA523A-8919-48E6-82CF-0B589B896284}" presName="childText" presStyleLbl="conFgAcc1" presStyleIdx="2" presStyleCnt="5">
        <dgm:presLayoutVars>
          <dgm:bulletEnabled val="1"/>
        </dgm:presLayoutVars>
      </dgm:prSet>
      <dgm:spPr/>
    </dgm:pt>
    <dgm:pt modelId="{97397ACB-3BD7-46F5-8120-F6C55BD11E92}" type="pres">
      <dgm:prSet presAssocID="{5C0359DC-6CBE-4373-945C-63A277DA0647}" presName="spaceBetweenRectangles" presStyleCnt="0"/>
      <dgm:spPr/>
    </dgm:pt>
    <dgm:pt modelId="{CA50A652-265F-4A06-AEC0-2FF63AEA3933}" type="pres">
      <dgm:prSet presAssocID="{E7E553CD-C924-4AD3-8BD2-23BE187A0DB3}" presName="parentLin" presStyleCnt="0"/>
      <dgm:spPr/>
    </dgm:pt>
    <dgm:pt modelId="{7E77FEA4-7AC1-45EA-9AE9-48BFDD494AB9}" type="pres">
      <dgm:prSet presAssocID="{E7E553CD-C924-4AD3-8BD2-23BE187A0DB3}" presName="parentLeftMargin" presStyleLbl="node1" presStyleIdx="2" presStyleCnt="5"/>
      <dgm:spPr/>
      <dgm:t>
        <a:bodyPr/>
        <a:lstStyle/>
        <a:p>
          <a:endParaRPr lang="ru-RU"/>
        </a:p>
      </dgm:t>
    </dgm:pt>
    <dgm:pt modelId="{734AFB31-597D-4432-81C3-0116D816A647}" type="pres">
      <dgm:prSet presAssocID="{E7E553CD-C924-4AD3-8BD2-23BE187A0DB3}" presName="parentText" presStyleLbl="node1" presStyleIdx="3" presStyleCnt="5" custScaleX="142857" custScaleY="7458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061C24-02B0-4B0D-932E-11D7D14FCCBB}" type="pres">
      <dgm:prSet presAssocID="{E7E553CD-C924-4AD3-8BD2-23BE187A0DB3}" presName="negativeSpace" presStyleCnt="0"/>
      <dgm:spPr/>
    </dgm:pt>
    <dgm:pt modelId="{A7B55C6E-AB6E-4B62-AE40-8A2838D74388}" type="pres">
      <dgm:prSet presAssocID="{E7E553CD-C924-4AD3-8BD2-23BE187A0DB3}" presName="childText" presStyleLbl="conFgAcc1" presStyleIdx="3" presStyleCnt="5">
        <dgm:presLayoutVars>
          <dgm:bulletEnabled val="1"/>
        </dgm:presLayoutVars>
      </dgm:prSet>
      <dgm:spPr/>
    </dgm:pt>
    <dgm:pt modelId="{14355ABF-3AA5-41C2-A396-FAF009DF9DDA}" type="pres">
      <dgm:prSet presAssocID="{F65165D9-8E54-4514-8E3F-9972FC3639E1}" presName="spaceBetweenRectangles" presStyleCnt="0"/>
      <dgm:spPr/>
    </dgm:pt>
    <dgm:pt modelId="{94795506-4676-43BD-890C-6B52D68CC15B}" type="pres">
      <dgm:prSet presAssocID="{EEDA2FEF-AF37-48FD-94F8-97BBFF4D5FDC}" presName="parentLin" presStyleCnt="0"/>
      <dgm:spPr/>
    </dgm:pt>
    <dgm:pt modelId="{722E82B1-A5F6-48ED-8DCC-4267078C6AFE}" type="pres">
      <dgm:prSet presAssocID="{EEDA2FEF-AF37-48FD-94F8-97BBFF4D5FDC}" presName="parentLeftMargin" presStyleLbl="node1" presStyleIdx="3" presStyleCnt="5"/>
      <dgm:spPr/>
      <dgm:t>
        <a:bodyPr/>
        <a:lstStyle/>
        <a:p>
          <a:endParaRPr lang="ru-RU"/>
        </a:p>
      </dgm:t>
    </dgm:pt>
    <dgm:pt modelId="{17A01DB3-B727-4F6B-97E5-A55ED4426944}" type="pres">
      <dgm:prSet presAssocID="{EEDA2FEF-AF37-48FD-94F8-97BBFF4D5FDC}" presName="parentText" presStyleLbl="node1" presStyleIdx="4" presStyleCnt="5" custScaleX="141070" custScaleY="8388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91F1C9-61ED-444F-B8D8-494C2BFCA19B}" type="pres">
      <dgm:prSet presAssocID="{EEDA2FEF-AF37-48FD-94F8-97BBFF4D5FDC}" presName="negativeSpace" presStyleCnt="0"/>
      <dgm:spPr/>
    </dgm:pt>
    <dgm:pt modelId="{8232DEF5-4D25-411D-8238-ADAE27645A17}" type="pres">
      <dgm:prSet presAssocID="{EEDA2FEF-AF37-48FD-94F8-97BBFF4D5FDC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820D4A2C-3E0C-4E83-BE6B-B09FE6959ACD}" srcId="{36248489-4F8B-443A-A304-9AF5051CA5EF}" destId="{E7E553CD-C924-4AD3-8BD2-23BE187A0DB3}" srcOrd="3" destOrd="0" parTransId="{72A3C0E0-8688-452A-9009-B4E9A0E4D070}" sibTransId="{F65165D9-8E54-4514-8E3F-9972FC3639E1}"/>
    <dgm:cxn modelId="{7F8452EF-CA32-49F7-ACCB-E9B985BD89C6}" type="presOf" srcId="{36248489-4F8B-443A-A304-9AF5051CA5EF}" destId="{37F5F53F-BC01-406C-80ED-207229F86178}" srcOrd="0" destOrd="0" presId="urn:microsoft.com/office/officeart/2005/8/layout/list1"/>
    <dgm:cxn modelId="{6703D7A4-341A-4A2C-9E29-C4D2D8D4FCAC}" srcId="{36248489-4F8B-443A-A304-9AF5051CA5EF}" destId="{EEDA2FEF-AF37-48FD-94F8-97BBFF4D5FDC}" srcOrd="4" destOrd="0" parTransId="{4C3202B3-9855-4B00-A6D2-B924D3DBFD10}" sibTransId="{E8C62DE9-F14D-4BD6-AED1-97D298898886}"/>
    <dgm:cxn modelId="{B3721A84-EDF7-46AB-BC20-9D9B48DB93C2}" type="presOf" srcId="{E7E553CD-C924-4AD3-8BD2-23BE187A0DB3}" destId="{734AFB31-597D-4432-81C3-0116D816A647}" srcOrd="1" destOrd="0" presId="urn:microsoft.com/office/officeart/2005/8/layout/list1"/>
    <dgm:cxn modelId="{6B56808F-99CC-4C44-8A50-03A0FBA761D2}" type="presOf" srcId="{EEDA2FEF-AF37-48FD-94F8-97BBFF4D5FDC}" destId="{722E82B1-A5F6-48ED-8DCC-4267078C6AFE}" srcOrd="0" destOrd="0" presId="urn:microsoft.com/office/officeart/2005/8/layout/list1"/>
    <dgm:cxn modelId="{0BCB948F-CBC9-4C0D-9790-D9D61C8379F6}" type="presOf" srcId="{51B29E07-ABAD-40D0-85AE-7519807DDAB1}" destId="{EFE38C11-C9F9-45EF-AFEE-8D59A1D2C48C}" srcOrd="0" destOrd="0" presId="urn:microsoft.com/office/officeart/2005/8/layout/list1"/>
    <dgm:cxn modelId="{2BC0E010-8CDD-42C8-8A23-C83074A0FF4D}" type="presOf" srcId="{58BA523A-8919-48E6-82CF-0B589B896284}" destId="{0A3C9617-C6A8-4A32-8F77-6A4A3A6146C3}" srcOrd="1" destOrd="0" presId="urn:microsoft.com/office/officeart/2005/8/layout/list1"/>
    <dgm:cxn modelId="{281A11DC-1A3D-42E0-9A4E-73BEF1FDB17C}" type="presOf" srcId="{5066F973-FD1A-468F-8552-88CE00575291}" destId="{A356B298-CE9C-4D52-8B82-0FF5193CAE94}" srcOrd="1" destOrd="0" presId="urn:microsoft.com/office/officeart/2005/8/layout/list1"/>
    <dgm:cxn modelId="{AE4BC191-0518-46B0-8A7E-BCBEBF485383}" srcId="{36248489-4F8B-443A-A304-9AF5051CA5EF}" destId="{58BA523A-8919-48E6-82CF-0B589B896284}" srcOrd="2" destOrd="0" parTransId="{BE39A963-6A5A-4F03-B2E7-3AB9A68FEC85}" sibTransId="{5C0359DC-6CBE-4373-945C-63A277DA0647}"/>
    <dgm:cxn modelId="{EC06668E-3EC1-4399-9FD2-9D4D519704B6}" type="presOf" srcId="{5066F973-FD1A-468F-8552-88CE00575291}" destId="{937BEA97-1019-48FD-B177-63A5AF2107A0}" srcOrd="0" destOrd="0" presId="urn:microsoft.com/office/officeart/2005/8/layout/list1"/>
    <dgm:cxn modelId="{F4A7FAAF-A34C-4B53-B69B-B8571F92E862}" type="presOf" srcId="{E7E553CD-C924-4AD3-8BD2-23BE187A0DB3}" destId="{7E77FEA4-7AC1-45EA-9AE9-48BFDD494AB9}" srcOrd="0" destOrd="0" presId="urn:microsoft.com/office/officeart/2005/8/layout/list1"/>
    <dgm:cxn modelId="{534C8370-8983-44F0-A3A1-252F34ADB520}" srcId="{36248489-4F8B-443A-A304-9AF5051CA5EF}" destId="{51B29E07-ABAD-40D0-85AE-7519807DDAB1}" srcOrd="0" destOrd="0" parTransId="{DECBB83B-ED1E-49E6-A122-5D51DECBF948}" sibTransId="{C4E4084E-FA03-4075-BECC-D79A665F268F}"/>
    <dgm:cxn modelId="{84632568-6D60-4EB2-9FB8-3576FC5EB6E2}" srcId="{36248489-4F8B-443A-A304-9AF5051CA5EF}" destId="{5066F973-FD1A-468F-8552-88CE00575291}" srcOrd="1" destOrd="0" parTransId="{C314BF23-98BD-4AA4-8CAC-3A317CB93725}" sibTransId="{03BFB0A7-9EFE-4EE0-BEDC-6A1AA782ECD9}"/>
    <dgm:cxn modelId="{2D0FF8CB-3B1B-44FA-98FA-24E60892C653}" type="presOf" srcId="{51B29E07-ABAD-40D0-85AE-7519807DDAB1}" destId="{F0A6C451-ADC5-4883-9E6B-80C06D095374}" srcOrd="1" destOrd="0" presId="urn:microsoft.com/office/officeart/2005/8/layout/list1"/>
    <dgm:cxn modelId="{39E87E94-4945-46D3-801B-7903973A0B2B}" type="presOf" srcId="{EEDA2FEF-AF37-48FD-94F8-97BBFF4D5FDC}" destId="{17A01DB3-B727-4F6B-97E5-A55ED4426944}" srcOrd="1" destOrd="0" presId="urn:microsoft.com/office/officeart/2005/8/layout/list1"/>
    <dgm:cxn modelId="{A5119EFD-1CD5-455A-8145-A461056A363F}" type="presOf" srcId="{58BA523A-8919-48E6-82CF-0B589B896284}" destId="{35163FAB-8558-430E-A67B-E05F5A41B974}" srcOrd="0" destOrd="0" presId="urn:microsoft.com/office/officeart/2005/8/layout/list1"/>
    <dgm:cxn modelId="{F566FCBC-0438-4124-A1FE-F16D692BE266}" type="presParOf" srcId="{37F5F53F-BC01-406C-80ED-207229F86178}" destId="{CBA849C6-416A-4E1C-91C3-93994374DA39}" srcOrd="0" destOrd="0" presId="urn:microsoft.com/office/officeart/2005/8/layout/list1"/>
    <dgm:cxn modelId="{6E9251D4-6C75-45D9-9D75-D6CD386F6F6E}" type="presParOf" srcId="{CBA849C6-416A-4E1C-91C3-93994374DA39}" destId="{EFE38C11-C9F9-45EF-AFEE-8D59A1D2C48C}" srcOrd="0" destOrd="0" presId="urn:microsoft.com/office/officeart/2005/8/layout/list1"/>
    <dgm:cxn modelId="{31F03178-56A6-4FB1-A931-EBE51EE1F8FD}" type="presParOf" srcId="{CBA849C6-416A-4E1C-91C3-93994374DA39}" destId="{F0A6C451-ADC5-4883-9E6B-80C06D095374}" srcOrd="1" destOrd="0" presId="urn:microsoft.com/office/officeart/2005/8/layout/list1"/>
    <dgm:cxn modelId="{7219499B-AC5C-4566-8B6B-7DCFB8C6E0F4}" type="presParOf" srcId="{37F5F53F-BC01-406C-80ED-207229F86178}" destId="{306E6E91-8164-42A4-90F7-92BAD74662FF}" srcOrd="1" destOrd="0" presId="urn:microsoft.com/office/officeart/2005/8/layout/list1"/>
    <dgm:cxn modelId="{0381803E-C6E2-4508-BF4D-C207FABF77F0}" type="presParOf" srcId="{37F5F53F-BC01-406C-80ED-207229F86178}" destId="{E2DCBA58-F71D-4B91-9030-C2BCE37177AC}" srcOrd="2" destOrd="0" presId="urn:microsoft.com/office/officeart/2005/8/layout/list1"/>
    <dgm:cxn modelId="{12A096FD-6563-454F-811E-99B72616D53D}" type="presParOf" srcId="{37F5F53F-BC01-406C-80ED-207229F86178}" destId="{48222926-F82F-470B-A1A0-C24031216589}" srcOrd="3" destOrd="0" presId="urn:microsoft.com/office/officeart/2005/8/layout/list1"/>
    <dgm:cxn modelId="{F33D8A4C-90B1-49FF-A67F-BD62A48C07B9}" type="presParOf" srcId="{37F5F53F-BC01-406C-80ED-207229F86178}" destId="{1F7A9025-5DCD-4899-A5E3-E6AD5B10881F}" srcOrd="4" destOrd="0" presId="urn:microsoft.com/office/officeart/2005/8/layout/list1"/>
    <dgm:cxn modelId="{B8A4CBF6-9C98-4516-BC04-3DA359D1CD2B}" type="presParOf" srcId="{1F7A9025-5DCD-4899-A5E3-E6AD5B10881F}" destId="{937BEA97-1019-48FD-B177-63A5AF2107A0}" srcOrd="0" destOrd="0" presId="urn:microsoft.com/office/officeart/2005/8/layout/list1"/>
    <dgm:cxn modelId="{672708A6-9F4B-43A9-9800-9499F5A8801E}" type="presParOf" srcId="{1F7A9025-5DCD-4899-A5E3-E6AD5B10881F}" destId="{A356B298-CE9C-4D52-8B82-0FF5193CAE94}" srcOrd="1" destOrd="0" presId="urn:microsoft.com/office/officeart/2005/8/layout/list1"/>
    <dgm:cxn modelId="{2B594241-6841-4D6A-A926-76180B2123FD}" type="presParOf" srcId="{37F5F53F-BC01-406C-80ED-207229F86178}" destId="{AED94B3E-9658-4562-B7EF-158CF39839D0}" srcOrd="5" destOrd="0" presId="urn:microsoft.com/office/officeart/2005/8/layout/list1"/>
    <dgm:cxn modelId="{913477F5-19AC-4481-B60F-95E4278C0B01}" type="presParOf" srcId="{37F5F53F-BC01-406C-80ED-207229F86178}" destId="{87509A87-8011-4C22-ADFB-FC2EECF963C9}" srcOrd="6" destOrd="0" presId="urn:microsoft.com/office/officeart/2005/8/layout/list1"/>
    <dgm:cxn modelId="{64C9158A-57AF-4999-A484-08EA3CDC093E}" type="presParOf" srcId="{37F5F53F-BC01-406C-80ED-207229F86178}" destId="{589A1437-2CAC-4576-9DC1-0D2D2D9054B0}" srcOrd="7" destOrd="0" presId="urn:microsoft.com/office/officeart/2005/8/layout/list1"/>
    <dgm:cxn modelId="{A88C0F3D-5606-4880-81B7-42F9B9B5CC81}" type="presParOf" srcId="{37F5F53F-BC01-406C-80ED-207229F86178}" destId="{08E67985-8058-4A1B-A98D-2EFCFFAFF25C}" srcOrd="8" destOrd="0" presId="urn:microsoft.com/office/officeart/2005/8/layout/list1"/>
    <dgm:cxn modelId="{30C38AC2-C977-45DD-A37D-38AF8A9664BC}" type="presParOf" srcId="{08E67985-8058-4A1B-A98D-2EFCFFAFF25C}" destId="{35163FAB-8558-430E-A67B-E05F5A41B974}" srcOrd="0" destOrd="0" presId="urn:microsoft.com/office/officeart/2005/8/layout/list1"/>
    <dgm:cxn modelId="{9ACDBAE8-5FCD-4E1C-B47E-0E7610B9FE15}" type="presParOf" srcId="{08E67985-8058-4A1B-A98D-2EFCFFAFF25C}" destId="{0A3C9617-C6A8-4A32-8F77-6A4A3A6146C3}" srcOrd="1" destOrd="0" presId="urn:microsoft.com/office/officeart/2005/8/layout/list1"/>
    <dgm:cxn modelId="{E6DC2AB0-F79A-4C92-BB02-C1B9A3153EDB}" type="presParOf" srcId="{37F5F53F-BC01-406C-80ED-207229F86178}" destId="{95D6047C-B2A3-4B17-8461-A57AAC50C266}" srcOrd="9" destOrd="0" presId="urn:microsoft.com/office/officeart/2005/8/layout/list1"/>
    <dgm:cxn modelId="{C8DF6A89-09DF-4818-A20A-BF7635391504}" type="presParOf" srcId="{37F5F53F-BC01-406C-80ED-207229F86178}" destId="{1E612919-6B27-4961-A5B3-884330FC1761}" srcOrd="10" destOrd="0" presId="urn:microsoft.com/office/officeart/2005/8/layout/list1"/>
    <dgm:cxn modelId="{EA7B91C7-DCE8-4985-9C66-CAC20B6C1EB1}" type="presParOf" srcId="{37F5F53F-BC01-406C-80ED-207229F86178}" destId="{97397ACB-3BD7-46F5-8120-F6C55BD11E92}" srcOrd="11" destOrd="0" presId="urn:microsoft.com/office/officeart/2005/8/layout/list1"/>
    <dgm:cxn modelId="{81B3ADA5-D599-4707-AB03-68F11606C6C4}" type="presParOf" srcId="{37F5F53F-BC01-406C-80ED-207229F86178}" destId="{CA50A652-265F-4A06-AEC0-2FF63AEA3933}" srcOrd="12" destOrd="0" presId="urn:microsoft.com/office/officeart/2005/8/layout/list1"/>
    <dgm:cxn modelId="{903702D2-159F-4A96-BBA1-19840623EF2B}" type="presParOf" srcId="{CA50A652-265F-4A06-AEC0-2FF63AEA3933}" destId="{7E77FEA4-7AC1-45EA-9AE9-48BFDD494AB9}" srcOrd="0" destOrd="0" presId="urn:microsoft.com/office/officeart/2005/8/layout/list1"/>
    <dgm:cxn modelId="{753E31C1-9BE8-45B2-A491-F5A881D4DB75}" type="presParOf" srcId="{CA50A652-265F-4A06-AEC0-2FF63AEA3933}" destId="{734AFB31-597D-4432-81C3-0116D816A647}" srcOrd="1" destOrd="0" presId="urn:microsoft.com/office/officeart/2005/8/layout/list1"/>
    <dgm:cxn modelId="{5491AD0B-8F78-4761-BB29-F335D0F54C56}" type="presParOf" srcId="{37F5F53F-BC01-406C-80ED-207229F86178}" destId="{D8061C24-02B0-4B0D-932E-11D7D14FCCBB}" srcOrd="13" destOrd="0" presId="urn:microsoft.com/office/officeart/2005/8/layout/list1"/>
    <dgm:cxn modelId="{3CC78721-4F30-40EF-9F4D-FE2175F0A9D0}" type="presParOf" srcId="{37F5F53F-BC01-406C-80ED-207229F86178}" destId="{A7B55C6E-AB6E-4B62-AE40-8A2838D74388}" srcOrd="14" destOrd="0" presId="urn:microsoft.com/office/officeart/2005/8/layout/list1"/>
    <dgm:cxn modelId="{EDB23C82-FDD1-4388-9952-4E6EA423C016}" type="presParOf" srcId="{37F5F53F-BC01-406C-80ED-207229F86178}" destId="{14355ABF-3AA5-41C2-A396-FAF009DF9DDA}" srcOrd="15" destOrd="0" presId="urn:microsoft.com/office/officeart/2005/8/layout/list1"/>
    <dgm:cxn modelId="{D3CBD071-F0B6-4918-9B1B-E5F316A4CD06}" type="presParOf" srcId="{37F5F53F-BC01-406C-80ED-207229F86178}" destId="{94795506-4676-43BD-890C-6B52D68CC15B}" srcOrd="16" destOrd="0" presId="urn:microsoft.com/office/officeart/2005/8/layout/list1"/>
    <dgm:cxn modelId="{9B71A8EF-5216-45D1-8348-D8F8C2FF70E9}" type="presParOf" srcId="{94795506-4676-43BD-890C-6B52D68CC15B}" destId="{722E82B1-A5F6-48ED-8DCC-4267078C6AFE}" srcOrd="0" destOrd="0" presId="urn:microsoft.com/office/officeart/2005/8/layout/list1"/>
    <dgm:cxn modelId="{0F797412-B291-48E9-82A3-DCDAFCED17AE}" type="presParOf" srcId="{94795506-4676-43BD-890C-6B52D68CC15B}" destId="{17A01DB3-B727-4F6B-97E5-A55ED4426944}" srcOrd="1" destOrd="0" presId="urn:microsoft.com/office/officeart/2005/8/layout/list1"/>
    <dgm:cxn modelId="{C52D56AC-9266-45AB-A631-571118EA4CE4}" type="presParOf" srcId="{37F5F53F-BC01-406C-80ED-207229F86178}" destId="{BC91F1C9-61ED-444F-B8D8-494C2BFCA19B}" srcOrd="17" destOrd="0" presId="urn:microsoft.com/office/officeart/2005/8/layout/list1"/>
    <dgm:cxn modelId="{69F5BA54-0624-4FA0-BE93-501B5CBEEC51}" type="presParOf" srcId="{37F5F53F-BC01-406C-80ED-207229F86178}" destId="{8232DEF5-4D25-411D-8238-ADAE27645A17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2DCBA58-F71D-4B91-9030-C2BCE37177AC}">
      <dsp:nvSpPr>
        <dsp:cNvPr id="0" name=""/>
        <dsp:cNvSpPr/>
      </dsp:nvSpPr>
      <dsp:spPr>
        <a:xfrm>
          <a:off x="0" y="194295"/>
          <a:ext cx="8229600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0A6C451-ADC5-4883-9E6B-80C06D095374}">
      <dsp:nvSpPr>
        <dsp:cNvPr id="0" name=""/>
        <dsp:cNvSpPr/>
      </dsp:nvSpPr>
      <dsp:spPr>
        <a:xfrm>
          <a:off x="399424" y="42311"/>
          <a:ext cx="7828728" cy="520983"/>
        </a:xfrm>
        <a:prstGeom prst="roundRect">
          <a:avLst/>
        </a:prstGeom>
        <a:solidFill>
          <a:schemeClr val="accent6">
            <a:lumMod val="60000"/>
            <a:lumOff val="4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1.  Ограничение роста муниципального долга Лужского муниципального района.</a:t>
          </a:r>
          <a:endParaRPr lang="ru-RU" sz="16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99424" y="42311"/>
        <a:ext cx="7828728" cy="520983"/>
      </dsp:txXfrm>
    </dsp:sp>
    <dsp:sp modelId="{87509A87-8011-4C22-ADFB-FC2EECF963C9}">
      <dsp:nvSpPr>
        <dsp:cNvPr id="0" name=""/>
        <dsp:cNvSpPr/>
      </dsp:nvSpPr>
      <dsp:spPr>
        <a:xfrm>
          <a:off x="0" y="1127626"/>
          <a:ext cx="8229600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356B298-CE9C-4D52-8B82-0FF5193CAE94}">
      <dsp:nvSpPr>
        <dsp:cNvPr id="0" name=""/>
        <dsp:cNvSpPr/>
      </dsp:nvSpPr>
      <dsp:spPr>
        <a:xfrm>
          <a:off x="391790" y="959295"/>
          <a:ext cx="7835792" cy="537330"/>
        </a:xfrm>
        <a:prstGeom prst="roundRect">
          <a:avLst/>
        </a:prstGeom>
        <a:solidFill>
          <a:schemeClr val="accent2">
            <a:lumMod val="40000"/>
            <a:lumOff val="6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2. Сохранение достигнутого уровня расходов, обеспечивающих развитие муниципального района.</a:t>
          </a:r>
          <a:endParaRPr lang="ru-RU" sz="16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91790" y="959295"/>
        <a:ext cx="7835792" cy="537330"/>
      </dsp:txXfrm>
    </dsp:sp>
    <dsp:sp modelId="{1E612919-6B27-4961-A5B3-884330FC1761}">
      <dsp:nvSpPr>
        <dsp:cNvPr id="0" name=""/>
        <dsp:cNvSpPr/>
      </dsp:nvSpPr>
      <dsp:spPr>
        <a:xfrm>
          <a:off x="0" y="2062011"/>
          <a:ext cx="8229600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A3C9617-C6A8-4A32-8F77-6A4A3A6146C3}">
      <dsp:nvSpPr>
        <dsp:cNvPr id="0" name=""/>
        <dsp:cNvSpPr/>
      </dsp:nvSpPr>
      <dsp:spPr>
        <a:xfrm>
          <a:off x="391790" y="1892626"/>
          <a:ext cx="7835792" cy="538385"/>
        </a:xfrm>
        <a:prstGeom prst="roundRect">
          <a:avLst/>
        </a:prstGeom>
        <a:solidFill>
          <a:schemeClr val="accent6">
            <a:lumMod val="60000"/>
            <a:lumOff val="4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3. Поддержание сбалансированности бюджетов муниципальных образований Лужского муниципального района.</a:t>
          </a:r>
          <a:endParaRPr lang="ru-RU" sz="16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91790" y="1892626"/>
        <a:ext cx="7835792" cy="538385"/>
      </dsp:txXfrm>
    </dsp:sp>
    <dsp:sp modelId="{A7B55C6E-AB6E-4B62-AE40-8A2838D74388}">
      <dsp:nvSpPr>
        <dsp:cNvPr id="0" name=""/>
        <dsp:cNvSpPr/>
      </dsp:nvSpPr>
      <dsp:spPr>
        <a:xfrm>
          <a:off x="0" y="3008471"/>
          <a:ext cx="8229600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34AFB31-597D-4432-81C3-0116D816A647}">
      <dsp:nvSpPr>
        <dsp:cNvPr id="0" name=""/>
        <dsp:cNvSpPr/>
      </dsp:nvSpPr>
      <dsp:spPr>
        <a:xfrm>
          <a:off x="391790" y="2827011"/>
          <a:ext cx="7835792" cy="550459"/>
        </a:xfrm>
        <a:prstGeom prst="roundRect">
          <a:avLst/>
        </a:prstGeom>
        <a:solidFill>
          <a:schemeClr val="accent2">
            <a:lumMod val="40000"/>
            <a:lumOff val="6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4. Исполнение Указов Президента Российской Федерации от 12 мая 2012 года.</a:t>
          </a:r>
          <a:endParaRPr lang="ru-RU" sz="16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91790" y="2827011"/>
        <a:ext cx="7835792" cy="550459"/>
      </dsp:txXfrm>
    </dsp:sp>
    <dsp:sp modelId="{8232DEF5-4D25-411D-8238-ADAE27645A17}">
      <dsp:nvSpPr>
        <dsp:cNvPr id="0" name=""/>
        <dsp:cNvSpPr/>
      </dsp:nvSpPr>
      <dsp:spPr>
        <a:xfrm>
          <a:off x="0" y="4023513"/>
          <a:ext cx="8229600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7A01DB3-B727-4F6B-97E5-A55ED4426944}">
      <dsp:nvSpPr>
        <dsp:cNvPr id="0" name=""/>
        <dsp:cNvSpPr/>
      </dsp:nvSpPr>
      <dsp:spPr>
        <a:xfrm>
          <a:off x="396210" y="3773471"/>
          <a:ext cx="7825072" cy="619041"/>
        </a:xfrm>
        <a:prstGeom prst="roundRect">
          <a:avLst/>
        </a:prstGeom>
        <a:solidFill>
          <a:schemeClr val="accent6">
            <a:lumMod val="60000"/>
            <a:lumOff val="4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5. Повышение эффективности управления бюджетными расходами.</a:t>
          </a:r>
          <a:endParaRPr lang="ru-RU" sz="16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96210" y="3773471"/>
        <a:ext cx="7825072" cy="6190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0.87624</cdr:x>
      <cdr:y>0</cdr:y>
    </cdr:from>
    <cdr:to>
      <cdr:x>0.98124</cdr:x>
      <cdr:y>0.05951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211144" y="0"/>
          <a:ext cx="864096" cy="30085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200" b="1" dirty="0">
              <a:latin typeface="Times New Roman" pitchFamily="18" charset="0"/>
              <a:cs typeface="Times New Roman" pitchFamily="18" charset="0"/>
            </a:rPr>
            <a:t>т</a:t>
          </a:r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ыс. руб</a:t>
          </a:r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.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0.71</cdr:x>
      <cdr:y>0.78082</cdr:y>
    </cdr:from>
    <cdr:to>
      <cdr:x>0.94624</cdr:x>
      <cdr:y>0.9589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842992" y="4104456"/>
          <a:ext cx="1944216" cy="9361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0.24561</cdr:x>
      <cdr:y>0.02597</cdr:y>
    </cdr:from>
    <cdr:to>
      <cdr:x>0.92982</cdr:x>
      <cdr:y>0.11688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008112" y="144016"/>
          <a:ext cx="2808312" cy="5040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b="1" dirty="0" smtClean="0"/>
            <a:t>За счет </a:t>
          </a:r>
          <a:r>
            <a:rPr lang="ru-RU" sz="1100" b="1" dirty="0" smtClean="0">
              <a:latin typeface="Times New Roman" pitchFamily="18" charset="0"/>
              <a:cs typeface="Times New Roman" pitchFamily="18" charset="0"/>
            </a:rPr>
            <a:t>собственных</a:t>
          </a:r>
          <a:r>
            <a:rPr lang="ru-RU" sz="1100" b="1" dirty="0" smtClean="0"/>
            <a:t> средств бюджета</a:t>
          </a:r>
          <a:endParaRPr lang="ru-RU" sz="1100" b="1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0.22034</cdr:x>
      <cdr:y>0.02667</cdr:y>
    </cdr:from>
    <cdr:to>
      <cdr:x>0.88136</cdr:x>
      <cdr:y>0.09333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936104" y="144016"/>
          <a:ext cx="2808325" cy="3600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b="1" dirty="0" smtClean="0">
              <a:latin typeface="Times New Roman" pitchFamily="18" charset="0"/>
              <a:cs typeface="Times New Roman" pitchFamily="18" charset="0"/>
            </a:rPr>
            <a:t>С учетом межбюджетных трансфертов</a:t>
          </a:r>
          <a:endParaRPr lang="ru-RU" sz="1100" b="1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FE4763-8A85-4610-8ACC-72D946520517}" type="datetimeFigureOut">
              <a:rPr lang="ru-RU" smtClean="0"/>
              <a:pPr/>
              <a:t>01.12.2016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03604C-AB59-4F0D-9D4B-FB1A79EEA0B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03604C-AB59-4F0D-9D4B-FB1A79EEA0BA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03604C-AB59-4F0D-9D4B-FB1A79EEA0BA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12/1/2016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01.12.2016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2345432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ПРОЕКТ БЮДЖЕТА </a:t>
            </a:r>
            <a:b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ЛУЖСКОГО МУНИЦИПАЛЬНОГО РАЙОНА ЛЕНИНРАДСКОЙ ОБЛАСТИ НА 2017 ГОД И НА ПЛАНОВЫЙ ПЕРИОД 2018-2019 ГОДОВ</a:t>
            </a:r>
            <a:endParaRPr lang="ru-RU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4653136"/>
            <a:ext cx="7854696" cy="1752600"/>
          </a:xfrm>
        </p:spPr>
        <p:txBody>
          <a:bodyPr>
            <a:norm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Кудрявцева Юлия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Болеславовна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Председатель комитета финансов 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Лужского муниципального района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360040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9. Расходы бюджета Лужского муниципального района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57200" y="1268761"/>
          <a:ext cx="8229600" cy="50558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36680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10. Расходы бюджета Лужского муниципального района по видам расходов (за счет собственных средств бюджета) 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323528" y="1340768"/>
          <a:ext cx="8229600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008112"/>
          </a:xfrm>
        </p:spPr>
        <p:txBody>
          <a:bodyPr>
            <a:normAutofit fontScale="90000"/>
          </a:bodyPr>
          <a:lstStyle/>
          <a:p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11.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Предоставление межбюджетных трансфертов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бюджетам поселений из бюджета Лужского муниципального района </a:t>
            </a:r>
            <a:endParaRPr lang="ru-RU" sz="2200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412776"/>
          <a:ext cx="8229600" cy="52565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36680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12. Расходы бюджета Лужского муниципального района по разделам классификации (за счет собственных средств бюджета) 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323528" y="1340768"/>
          <a:ext cx="8229600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36104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13. Расходная часть бюджета в разрезе программных и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непрограммных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расходов на 2017 год (за счет собственных средств бюджета)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1520" y="1124744"/>
          <a:ext cx="3888432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Содержимое 4"/>
          <p:cNvGraphicFramePr>
            <a:graphicFrameLocks/>
          </p:cNvGraphicFramePr>
          <p:nvPr/>
        </p:nvGraphicFramePr>
        <p:xfrm>
          <a:off x="179512" y="980728"/>
          <a:ext cx="8208912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648072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14. Расходы бюджета по муниципальным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программам,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без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непрограммных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расходов (за счет собственных средств бюджета)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251520" y="1268760"/>
          <a:ext cx="8640960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23528" y="1052736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тыс. руб.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648072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15. Структура муниципальной программы «Современное образование Лужского муниципального района» на 2017 год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23528" y="1052736"/>
          <a:ext cx="4104456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Содержимое 3"/>
          <p:cNvGraphicFramePr>
            <a:graphicFrameLocks/>
          </p:cNvGraphicFramePr>
          <p:nvPr/>
        </p:nvGraphicFramePr>
        <p:xfrm>
          <a:off x="4572000" y="1052736"/>
          <a:ext cx="4248472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16. Источники внутреннего финансирования дефицита бюджета на 2017 год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971600" y="1772816"/>
          <a:ext cx="7067128" cy="3870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36504"/>
                <a:gridCol w="2530624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 источников внутреннего финансирования</a:t>
                      </a:r>
                    </a:p>
                    <a:p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26 730,0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в том числе:</a:t>
                      </a:r>
                    </a:p>
                    <a:p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Кредиты кредитных организаций в валюте Российской Федерации, полученные муниципальными районами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30 000,0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Погашение кредита от других бюджетов бюджетной системы РФ</a:t>
                      </a:r>
                    </a:p>
                    <a:p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-8 942,9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Изменение прочих остатков денежных средств бюджета района</a:t>
                      </a:r>
                    </a:p>
                    <a:p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5 672,9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020272" y="1412776"/>
            <a:ext cx="10081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Тыс.руб.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570040" cy="4571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1. Основные параметры проекта бюджета Лужского муниципального района на 2017-2019 годы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67544" y="1772814"/>
          <a:ext cx="8295814" cy="42730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2089"/>
                <a:gridCol w="958151"/>
                <a:gridCol w="1224136"/>
                <a:gridCol w="864096"/>
                <a:gridCol w="1224136"/>
                <a:gridCol w="864096"/>
                <a:gridCol w="1080120"/>
                <a:gridCol w="878990"/>
              </a:tblGrid>
              <a:tr h="7131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Показатели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План 2016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Проект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2017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Темп роста, 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Проект 2018 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0" i="0" u="none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Темп роста, %</a:t>
                      </a:r>
                    </a:p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Проект 2019 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0" i="0" u="none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Темп роста, %</a:t>
                      </a:r>
                    </a:p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</a:tr>
              <a:tr h="47544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Доходы, всего в том числе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1 945 916,1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1 538 647,3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79,1%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1 561 920,4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101,5%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1 665 346,3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106,6%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47544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собственные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algn="ctr" fontAlgn="ctr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551 560,6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567 185,3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102,8%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573 729,6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101,2%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608 004,1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106,0%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</a:tr>
              <a:tr h="47544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 безвозмездные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1 394 355,5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971 462,0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69,7%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988 190,8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101,7%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057 342,2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107,0%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</a:tr>
              <a:tr h="52480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Расходы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ru-RU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2 045 032,4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algn="ctr" fontAlgn="ctr"/>
                      <a:endParaRPr lang="ru-RU" sz="1400" b="1" i="0" u="none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1 565 377,3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algn="ctr" fontAlgn="ctr"/>
                      <a:endParaRPr lang="ru-RU" sz="1400" b="1" i="0" u="none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76,5%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algn="ctr" fontAlgn="ctr"/>
                      <a:endParaRPr lang="ru-RU" sz="1400" b="1" i="0" u="none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1 585 465,8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algn="ctr" fontAlgn="ctr"/>
                      <a:endParaRPr lang="ru-RU" sz="1400" b="1" i="0" u="none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101,3%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algn="ctr" fontAlgn="ctr"/>
                      <a:endParaRPr lang="ru-RU" sz="1400" b="1" i="0" u="none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1 686 403,5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algn="ctr" fontAlgn="ctr"/>
                      <a:endParaRPr lang="ru-RU" sz="1400" b="1" i="0" u="none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106,4%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58694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Дефицит (-)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-99 116,3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algn="ctr" fontAlgn="ctr"/>
                      <a:endParaRPr lang="ru-RU" sz="1400" b="1" i="0" u="none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-26 730,0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algn="ctr" fontAlgn="ctr"/>
                      <a:endParaRPr lang="ru-RU" sz="1400" b="1" i="0" u="none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-23 545,4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algn="ctr" fontAlgn="ctr"/>
                      <a:endParaRPr lang="ru-RU" sz="1400" b="1" i="0" u="none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-21 057,2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</a:tr>
              <a:tr h="71316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% от собственных доходов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4,7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4,1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3,5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884368" y="1340768"/>
            <a:ext cx="8339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тыс.руб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504056"/>
          </a:xfrm>
        </p:spPr>
        <p:txBody>
          <a:bodyPr>
            <a:noAutofit/>
          </a:bodyPr>
          <a:lstStyle/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2. Основные параметры собственных доходов бюджета Лужского муниципального района на 2017-2019 годы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323528" y="946285"/>
          <a:ext cx="8640960" cy="53863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2101"/>
                <a:gridCol w="998015"/>
                <a:gridCol w="1275066"/>
                <a:gridCol w="900047"/>
                <a:gridCol w="1275066"/>
                <a:gridCol w="900047"/>
                <a:gridCol w="1125058"/>
                <a:gridCol w="915560"/>
              </a:tblGrid>
              <a:tr h="64373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Показатели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План 2016 </a:t>
                      </a:r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</a:p>
                  </a:txBody>
                  <a:tcPr marL="0" marR="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Проект</a:t>
                      </a:r>
                      <a:r>
                        <a:rPr lang="ru-RU" sz="1050" b="1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2017 </a:t>
                      </a:r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 </a:t>
                      </a:r>
                    </a:p>
                  </a:txBody>
                  <a:tcPr marL="0" marR="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Темп роста, %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Проект 2018 год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50" b="1" i="0" u="none" strike="noStrike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Темп роста, %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Проект 2019 год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50" b="1" i="0" u="none" strike="noStrike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Темп роста, %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81477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Налоговые доходы, в т.ч.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501 907,1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511 247,1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101,9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529 242,8</a:t>
                      </a:r>
                    </a:p>
                  </a:txBody>
                  <a:tcPr marL="0" marR="0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103,5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563 599,3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106,5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51130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НДФЛ по нормативу 15%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0" i="0" u="none" strike="noStrike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ctr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144 163,0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142 638,9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98,9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148 119,4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103,8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159 821,2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107,9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86290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НДФЛ по доп.нормативу 25,5%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245 077,2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244 511,1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99,8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253 973,9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103,9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274 037,8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107,9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84709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Акцизы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15 032,6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15 518,1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103,2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15 933,0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102,7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16 092,3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101,0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91355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Упрощенная система налогообложения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60 809,6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71 100,0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116,9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73 300,0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103,1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75 200,0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102,6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35352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Единый налог на вмененный доход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28 275,6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29 361,0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103,8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29 548,0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100,6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r>
                        <a:rPr lang="ru-RU" sz="1050" b="0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735,0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100,6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283906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Прочие налоговые (</a:t>
                      </a:r>
                      <a:r>
                        <a:rPr lang="ru-RU" sz="1050" b="0" i="0" u="none" strike="noStrike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гос</a:t>
                      </a:r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 пошлина, ЕСХН, патент)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8 549,1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8 118,0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95,0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8 368,5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103,1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8 713,0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104,1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51130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Неналоговые доходы, в т.ч.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49 653,5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55 938,2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112,7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44 486,8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79,5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44 404,8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99,8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273618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Аренда земли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18 052,0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0" i="0" u="none" strike="noStrike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ctr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17 038,0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94,4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0" i="0" u="none" strike="noStrike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ctr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18 242,0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107,1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0" i="0" u="none" strike="noStrike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ctr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18 356,0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100,6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10520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Аренда имущества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4 171,9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0" i="0" u="none" strike="noStrike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ctr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3 800,0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91,1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0" i="0" u="none" strike="noStrike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ctr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3 500,0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92,1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0" i="0" u="none" strike="noStrike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ctr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3 000,0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85,7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28086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Продажа земли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9 358,0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10 176,2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108,7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9 094,8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89,4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9 188,8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101,0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88777">
                <a:tc>
                  <a:txBody>
                    <a:bodyPr/>
                    <a:lstStyle/>
                    <a:p>
                      <a:pPr algn="l" fontAlgn="ctr"/>
                      <a:endParaRPr lang="ru-RU" sz="1050" b="0" i="0" u="none" strike="noStrike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 fontAlgn="ctr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Продажа имущества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7 500,0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9 809,0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130,8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0786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Прочие неналоговые (штрафы,</a:t>
                      </a:r>
                      <a:r>
                        <a:rPr lang="ru-RU" sz="1050" b="0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реклама, </a:t>
                      </a:r>
                      <a:r>
                        <a:rPr lang="ru-RU" sz="1050" b="0" i="0" u="none" strike="noStrike" baseline="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соц.найм</a:t>
                      </a:r>
                      <a:r>
                        <a:rPr lang="ru-RU" sz="1050" b="0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1050" b="0" i="0" u="none" strike="noStrike" baseline="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мупы</a:t>
                      </a:r>
                      <a:r>
                        <a:rPr lang="ru-RU" sz="1050" b="0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плата за негатив.)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10 571,6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15 115,0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143,0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13 650,0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93,0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13 860,0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101,5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100392" y="548680"/>
            <a:ext cx="8339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тыс.руб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3. Основные направления бюджетной политики Лужского муниципального района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628775"/>
          <a:ext cx="8229600" cy="46958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4. Принципы формирования расходов бюджета Лужского муниципального района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 useBgFill="1"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3888432"/>
          </a:xfrm>
          <a:ln>
            <a:solidFill>
              <a:schemeClr val="bg1"/>
            </a:solidFill>
          </a:ln>
        </p:spPr>
        <p:txBody>
          <a:bodyPr>
            <a:normAutofit lnSpcReduction="10000"/>
          </a:bodyPr>
          <a:lstStyle/>
          <a:p>
            <a:pPr>
              <a:buNone/>
            </a:pPr>
            <a:endParaRPr lang="ru-RU" sz="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endParaRPr lang="ru-RU" sz="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C00000"/>
              </a:buClr>
              <a:buSzPct val="100000"/>
              <a:buFont typeface="Wingdings" pitchFamily="2" charset="2"/>
              <a:buChar char="Ø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1. Исполнение действующих расходных обязательств </a:t>
            </a:r>
          </a:p>
          <a:p>
            <a:pPr>
              <a:buFont typeface="Wingdings" pitchFamily="2" charset="2"/>
              <a:buChar char="Ø"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C00000"/>
              </a:buClr>
              <a:buSzPct val="100000"/>
              <a:buFont typeface="Wingdings" pitchFamily="2" charset="2"/>
              <a:buChar char="Ø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2. Реализация Указов Президента Российской Федерации</a:t>
            </a:r>
          </a:p>
          <a:p>
            <a:pPr>
              <a:buFont typeface="Wingdings" pitchFamily="2" charset="2"/>
              <a:buChar char="Ø"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C00000"/>
              </a:buClr>
              <a:buSzPct val="100000"/>
              <a:buFont typeface="Wingdings" pitchFamily="2" charset="2"/>
              <a:buChar char="Ø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3. Индексация расчетной величины для должностных окладов работникам бюджетной сферы </a:t>
            </a:r>
          </a:p>
          <a:p>
            <a:pPr>
              <a:buNone/>
            </a:pP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с 01.01.2017  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→ 8 350 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руб.</a:t>
            </a:r>
          </a:p>
          <a:p>
            <a:pPr>
              <a:buNone/>
            </a:pP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с 01.04.2017  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→ 8 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500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руб.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∆ 1,8%</a:t>
            </a:r>
          </a:p>
          <a:p>
            <a:pPr>
              <a:buNone/>
            </a:pP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с 01.09.2017  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→ 8 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83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руб.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∆ 3,9%</a:t>
            </a:r>
          </a:p>
          <a:p>
            <a:pPr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C00000"/>
              </a:buClr>
              <a:buSzPct val="100000"/>
              <a:buFont typeface="Wingdings" pitchFamily="2" charset="2"/>
              <a:buChar char="Ø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4. Расходы на коммунальные услуги    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рост на 6% </a:t>
            </a:r>
          </a:p>
          <a:p>
            <a:pPr>
              <a:buNone/>
            </a:pPr>
            <a:endParaRPr lang="ru-RU" sz="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9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648072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5. Формирование доходной части и источников внутреннего финансирования дефицита бюджета 2017 года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39552" y="1340770"/>
          <a:ext cx="8229600" cy="421716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114800"/>
                <a:gridCol w="4114800"/>
              </a:tblGrid>
              <a:tr h="825691">
                <a:tc>
                  <a:txBody>
                    <a:bodyPr/>
                    <a:lstStyle/>
                    <a:p>
                      <a:pPr algn="ctr"/>
                      <a:endParaRPr lang="ru-RU" sz="1800" i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800" b="0" i="1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Налоговые и неналоговые доходы</a:t>
                      </a:r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b="0" dirty="0" smtClean="0">
                          <a:latin typeface="Times New Roman" pitchFamily="18" charset="0"/>
                          <a:cs typeface="Times New Roman" pitchFamily="18" charset="0"/>
                        </a:rPr>
                        <a:t>322 674,2</a:t>
                      </a:r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25691">
                <a:tc>
                  <a:txBody>
                    <a:bodyPr/>
                    <a:lstStyle/>
                    <a:p>
                      <a:pPr algn="ctr" eaLnBrk="1" hangingPunct="1"/>
                      <a:endParaRPr lang="ru-RU" sz="1800" i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eaLnBrk="1" hangingPunct="1"/>
                      <a:r>
                        <a:rPr lang="ru-RU" sz="18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Доп. норматив отчислений от НДФЛ </a:t>
                      </a:r>
                    </a:p>
                    <a:p>
                      <a:pPr algn="ctr" eaLnBrk="1" hangingPunct="1">
                        <a:buFont typeface="Wingdings 2" pitchFamily="18" charset="2"/>
                        <a:buNone/>
                      </a:pPr>
                      <a:r>
                        <a:rPr lang="ru-RU" sz="1800" i="1" dirty="0" smtClean="0">
                          <a:latin typeface="Times New Roman" pitchFamily="18" charset="0"/>
                          <a:cs typeface="Times New Roman" pitchFamily="18" charset="0"/>
                        </a:rPr>
                        <a:t>    в счет дотации на выравнивание 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244 511,1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25691">
                <a:tc>
                  <a:txBody>
                    <a:bodyPr/>
                    <a:lstStyle/>
                    <a:p>
                      <a:pPr algn="ctr"/>
                      <a:endParaRPr lang="ru-RU" sz="1800" i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8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Дотация на выравнивание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53 153,5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25691">
                <a:tc>
                  <a:txBody>
                    <a:bodyPr/>
                    <a:lstStyle/>
                    <a:p>
                      <a:pPr algn="ctr"/>
                      <a:endParaRPr lang="ru-RU" sz="1800" i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Кредиты кредитных организаций</a:t>
                      </a:r>
                      <a:endParaRPr lang="ru-RU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30 000,0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25691">
                <a:tc>
                  <a:txBody>
                    <a:bodyPr/>
                    <a:lstStyle/>
                    <a:p>
                      <a:pPr algn="ctr"/>
                      <a:endParaRPr lang="ru-RU" b="1" i="1" dirty="0" smtClean="0"/>
                    </a:p>
                    <a:p>
                      <a:pPr algn="ctr"/>
                      <a:r>
                        <a:rPr lang="ru-RU" b="1" i="1" dirty="0" smtClean="0"/>
                        <a:t>Всего</a:t>
                      </a:r>
                      <a:endParaRPr lang="ru-RU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650 338,8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812360" y="980728"/>
            <a:ext cx="9102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тыс.руб.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20656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6. Структура доходов бюджета Лужского муниципального района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395536" y="1268760"/>
          <a:ext cx="8229600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432048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7. Собственные доходы бюджета Лужского муниципального района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39552" y="1412776"/>
          <a:ext cx="7416824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020272" y="3284984"/>
            <a:ext cx="1008112" cy="490776"/>
          </a:xfrm>
          <a:prstGeom prst="downArrow">
            <a:avLst/>
          </a:prstGeom>
          <a:solidFill>
            <a:srgbClr val="FFC00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0,2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smtClean="0"/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360040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8. Показатели собственных доходов бюджета 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1124744"/>
          <a:ext cx="8229600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2941</TotalTime>
  <Words>1036</Words>
  <Application>Microsoft Office PowerPoint</Application>
  <PresentationFormat>Экран (4:3)</PresentationFormat>
  <Paragraphs>334</Paragraphs>
  <Slides>18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Поток</vt:lpstr>
      <vt:lpstr>ПРОЕКТ БЮДЖЕТА  ЛУЖСКОГО МУНИЦИПАЛЬНОГО РАЙОНА ЛЕНИНРАДСКОЙ ОБЛАСТИ НА 2017 ГОД И НА ПЛАНОВЫЙ ПЕРИОД 2018-2019 ГОДОВ</vt:lpstr>
      <vt:lpstr>1. Основные параметры проекта бюджета Лужского муниципального района на 2017-2019 годы</vt:lpstr>
      <vt:lpstr>2. Основные параметры собственных доходов бюджета Лужского муниципального района на 2017-2019 годы</vt:lpstr>
      <vt:lpstr>3. Основные направления бюджетной политики Лужского муниципального района</vt:lpstr>
      <vt:lpstr>4. Принципы формирования расходов бюджета Лужского муниципального района</vt:lpstr>
      <vt:lpstr>5. Формирование доходной части и источников внутреннего финансирования дефицита бюджета 2017 года</vt:lpstr>
      <vt:lpstr>6. Структура доходов бюджета Лужского муниципального района</vt:lpstr>
      <vt:lpstr>7. Собственные доходы бюджета Лужского муниципального района</vt:lpstr>
      <vt:lpstr>8. Показатели собственных доходов бюджета </vt:lpstr>
      <vt:lpstr>9. Расходы бюджета Лужского муниципального района</vt:lpstr>
      <vt:lpstr>10. Расходы бюджета Лужского муниципального района по видам расходов (за счет собственных средств бюджета) </vt:lpstr>
      <vt:lpstr>   11. Предоставление межбюджетных трансфертов бюджетам поселений из бюджета Лужского муниципального района </vt:lpstr>
      <vt:lpstr>12. Расходы бюджета Лужского муниципального района по разделам классификации (за счет собственных средств бюджета) </vt:lpstr>
      <vt:lpstr>13. Расходная часть бюджета в разрезе программных и непрограммных расходов на 2017 год (за счет собственных средств бюджета)</vt:lpstr>
      <vt:lpstr>14. Расходы бюджета по муниципальным программам, без непрограммных расходов (за счет собственных средств бюджета)</vt:lpstr>
      <vt:lpstr>15. Структура муниципальной программы «Современное образование Лужского муниципального района» на 2017 год</vt:lpstr>
      <vt:lpstr>16. Источники внутреннего финансирования дефицита бюджета на 2017 год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Olya81</cp:lastModifiedBy>
  <cp:revision>364</cp:revision>
  <dcterms:modified xsi:type="dcterms:W3CDTF">2016-12-01T12:03:56Z</dcterms:modified>
</cp:coreProperties>
</file>