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  <p:sldMasterId id="2147483963" r:id="rId2"/>
    <p:sldMasterId id="2147484141" r:id="rId3"/>
    <p:sldMasterId id="2147484300" r:id="rId4"/>
    <p:sldMasterId id="2147484430" r:id="rId5"/>
  </p:sldMasterIdLst>
  <p:notesMasterIdLst>
    <p:notesMasterId r:id="rId23"/>
  </p:notesMasterIdLst>
  <p:sldIdLst>
    <p:sldId id="263" r:id="rId6"/>
    <p:sldId id="321" r:id="rId7"/>
    <p:sldId id="332" r:id="rId8"/>
    <p:sldId id="322" r:id="rId9"/>
    <p:sldId id="324" r:id="rId10"/>
    <p:sldId id="329" r:id="rId11"/>
    <p:sldId id="323" r:id="rId12"/>
    <p:sldId id="308" r:id="rId13"/>
    <p:sldId id="309" r:id="rId14"/>
    <p:sldId id="326" r:id="rId15"/>
    <p:sldId id="259" r:id="rId16"/>
    <p:sldId id="311" r:id="rId17"/>
    <p:sldId id="312" r:id="rId18"/>
    <p:sldId id="314" r:id="rId19"/>
    <p:sldId id="330" r:id="rId20"/>
    <p:sldId id="333" r:id="rId21"/>
    <p:sldId id="317" r:id="rId22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54B5"/>
    <a:srgbClr val="339966"/>
    <a:srgbClr val="5A9EDC"/>
    <a:srgbClr val="FF7C80"/>
    <a:srgbClr val="FFFF66"/>
    <a:srgbClr val="A9CDED"/>
    <a:srgbClr val="AFE4FF"/>
    <a:srgbClr val="FF5050"/>
    <a:srgbClr val="CCE1F4"/>
    <a:srgbClr val="004F8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808" autoAdjust="0"/>
    <p:restoredTop sz="94660"/>
  </p:normalViewPr>
  <p:slideViewPr>
    <p:cSldViewPr>
      <p:cViewPr>
        <p:scale>
          <a:sx n="100" d="100"/>
          <a:sy n="100" d="100"/>
        </p:scale>
        <p:origin x="-213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2960171962896532"/>
          <c:y val="1.9617792395059189E-2"/>
          <c:w val="0.51690803362628912"/>
          <c:h val="0.92181052101122407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C1D6DF"/>
            </a:solidFill>
          </c:spPr>
          <c:dLbls>
            <c:dLbl>
              <c:idx val="0"/>
              <c:layout>
                <c:manualLayout>
                  <c:x val="2.498553401473921E-2"/>
                  <c:y val="-6.783434319263747E-3"/>
                </c:manualLayout>
              </c:layout>
              <c:showVal val="1"/>
            </c:dLbl>
            <c:dLbl>
              <c:idx val="1"/>
              <c:layout>
                <c:manualLayout>
                  <c:x val="2.2046161537607002E-2"/>
                  <c:y val="-1.1305723865439637E-2"/>
                </c:manualLayout>
              </c:layout>
              <c:showVal val="1"/>
            </c:dLbl>
            <c:dLbl>
              <c:idx val="2"/>
              <c:layout>
                <c:manualLayout>
                  <c:x val="2.4985649742621251E-2"/>
                  <c:y val="-1.3566868638527702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511</a:t>
                    </a:r>
                    <a:r>
                      <a:rPr lang="ru-RU" sz="1600" baseline="0" dirty="0" smtClean="0"/>
                      <a:t> 247,1</a:t>
                    </a:r>
                    <a:endParaRPr lang="en-US" dirty="0"/>
                  </a:p>
                </c:rich>
              </c:tx>
            </c:dLbl>
            <c:dLbl>
              <c:idx val="3"/>
              <c:layout>
                <c:manualLayout>
                  <c:x val="2.0576417435100056E-2"/>
                  <c:y val="2.0726920980813797E-17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Итоги исполнения доходной части - 101,69%</c:v>
                </c:pt>
                <c:pt idx="1">
                  <c:v>Безвозмездные поступления - 97,7%</c:v>
                </c:pt>
                <c:pt idx="2">
                  <c:v>Неналоговые доходы - 118,9%</c:v>
                </c:pt>
                <c:pt idx="3">
                  <c:v>Налоговые доходы - 109,3%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2084321.8</c:v>
                </c:pt>
                <c:pt idx="1">
                  <c:v>1457216.8</c:v>
                </c:pt>
                <c:pt idx="2">
                  <c:v>54283.8</c:v>
                </c:pt>
                <c:pt idx="3">
                  <c:v>572821.19999999704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Исполнение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2.3515905640114444E-2"/>
                  <c:y val="-1.8089158184703295E-2"/>
                </c:manualLayout>
              </c:layout>
              <c:showVal val="1"/>
            </c:dLbl>
            <c:dLbl>
              <c:idx val="1"/>
              <c:layout>
                <c:manualLayout>
                  <c:x val="2.0576417435100056E-2"/>
                  <c:y val="-2.0350302957791014E-2"/>
                </c:manualLayout>
              </c:layout>
              <c:showVal val="1"/>
            </c:dLbl>
            <c:dLbl>
              <c:idx val="2"/>
              <c:layout>
                <c:manualLayout>
                  <c:x val="2.3515905640114444E-2"/>
                  <c:y val="-2.2611447730879589E-2"/>
                </c:manualLayout>
              </c:layout>
              <c:showVal val="1"/>
            </c:dLbl>
            <c:dLbl>
              <c:idx val="3"/>
              <c:layout>
                <c:manualLayout>
                  <c:x val="1.4697441025071275E-2"/>
                  <c:y val="-4.5222895461757675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Итоги исполнения доходной части - 101,69%</c:v>
                </c:pt>
                <c:pt idx="1">
                  <c:v>Безвозмездные поступления - 97,7%</c:v>
                </c:pt>
                <c:pt idx="2">
                  <c:v>Неналоговые доходы - 118,9%</c:v>
                </c:pt>
                <c:pt idx="3">
                  <c:v>Налоговые доходы - 109,3%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2117606.7999999998</c:v>
                </c:pt>
                <c:pt idx="1">
                  <c:v>1427229.1</c:v>
                </c:pt>
                <c:pt idx="2">
                  <c:v>64560.6</c:v>
                </c:pt>
                <c:pt idx="3">
                  <c:v>625817.1</c:v>
                </c:pt>
              </c:numCache>
            </c:numRef>
          </c:val>
        </c:ser>
        <c:gapWidth val="91"/>
        <c:shape val="cylinder"/>
        <c:axId val="175296512"/>
        <c:axId val="175298048"/>
        <c:axId val="0"/>
      </c:bar3DChart>
      <c:catAx>
        <c:axId val="17529651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5298048"/>
        <c:crosses val="autoZero"/>
        <c:auto val="1"/>
        <c:lblAlgn val="ctr"/>
        <c:lblOffset val="100"/>
      </c:catAx>
      <c:valAx>
        <c:axId val="175298048"/>
        <c:scaling>
          <c:orientation val="minMax"/>
        </c:scaling>
        <c:delete val="1"/>
        <c:axPos val="b"/>
        <c:numFmt formatCode="#,##0.0" sourceLinked="1"/>
        <c:tickLblPos val="none"/>
        <c:crossAx val="175296512"/>
        <c:crosses val="autoZero"/>
        <c:crossBetween val="between"/>
      </c:valAx>
      <c:spPr>
        <a:noFill/>
        <a:ln w="25403">
          <a:noFill/>
        </a:ln>
      </c:spPr>
    </c:plotArea>
    <c:legend>
      <c:legendPos val="r"/>
      <c:layout>
        <c:manualLayout>
          <c:xMode val="edge"/>
          <c:yMode val="edge"/>
          <c:x val="0.77278210942822156"/>
          <c:y val="4.4822083484979992E-2"/>
          <c:w val="0.21825638964503191"/>
          <c:h val="0.2385784209406257"/>
        </c:manualLayout>
      </c:layout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spPr>
    <a:scene3d>
      <a:camera prst="orthographicFront"/>
      <a:lightRig rig="threePt" dir="t"/>
    </a:scene3d>
    <a:sp3d>
      <a:bevelT h="6350"/>
    </a:sp3d>
  </c:spPr>
  <c:txPr>
    <a:bodyPr/>
    <a:lstStyle/>
    <a:p>
      <a:pPr>
        <a:defRPr sz="1684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098">
                <a:latin typeface="Times New Roman" pitchFamily="18" charset="0"/>
                <a:cs typeface="Times New Roman" pitchFamily="18" charset="0"/>
              </a:defRPr>
            </a:pPr>
            <a:r>
              <a:rPr lang="ru-RU" dirty="0"/>
              <a:t>Общегосударственные </a:t>
            </a:r>
            <a:r>
              <a:rPr lang="ru-RU" dirty="0" smtClean="0"/>
              <a:t>вопросы (95,5%)</a:t>
            </a:r>
            <a:endParaRPr lang="ru-RU" dirty="0"/>
          </a:p>
        </c:rich>
      </c:tx>
      <c:layout>
        <c:manualLayout>
          <c:xMode val="edge"/>
          <c:yMode val="edge"/>
          <c:x val="0.10277418293010523"/>
          <c:y val="4.7626491943982378E-2"/>
        </c:manualLayout>
      </c:layout>
    </c:title>
    <c:view3D>
      <c:depthPercent val="100"/>
      <c:rAngAx val="1"/>
    </c:view3D>
    <c:floor>
      <c:spPr>
        <a:solidFill>
          <a:srgbClr val="676A55">
            <a:lumMod val="40000"/>
            <a:lumOff val="60000"/>
          </a:srgb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5700609985134068E-2"/>
          <c:y val="0.14785202655216054"/>
          <c:w val="0.83236221107707609"/>
          <c:h val="0.6059637403107355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dPt>
            <c:idx val="0"/>
            <c:spPr>
              <a:solidFill>
                <a:srgbClr val="C1D6DF"/>
              </a:solidFill>
            </c:spPr>
          </c:dPt>
          <c:dPt>
            <c:idx val="1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3.1391193813777814E-2"/>
                  <c:y val="-4.7625296837895424E-2"/>
                </c:manualLayout>
              </c:layout>
              <c:showVal val="1"/>
            </c:dLbl>
            <c:dLbl>
              <c:idx val="1"/>
              <c:layout>
                <c:manualLayout>
                  <c:x val="4.9328766639596122E-2"/>
                  <c:y val="-3.9692538432695913E-2"/>
                </c:manualLayout>
              </c:layout>
              <c:showVal val="1"/>
            </c:dLbl>
            <c:txPr>
              <a:bodyPr/>
              <a:lstStyle/>
              <a:p>
                <a:pPr>
                  <a:defRPr sz="998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153965.20000000001</c:v>
                </c:pt>
                <c:pt idx="1">
                  <c:v>147081</c:v>
                </c:pt>
              </c:numCache>
            </c:numRef>
          </c:val>
        </c:ser>
        <c:shape val="cylinder"/>
        <c:axId val="180399104"/>
        <c:axId val="180404992"/>
        <c:axId val="0"/>
      </c:bar3DChart>
      <c:catAx>
        <c:axId val="1803991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0404992"/>
        <c:crosses val="autoZero"/>
        <c:auto val="1"/>
        <c:lblAlgn val="ctr"/>
        <c:lblOffset val="100"/>
      </c:catAx>
      <c:valAx>
        <c:axId val="180404992"/>
        <c:scaling>
          <c:orientation val="minMax"/>
        </c:scaling>
        <c:delete val="1"/>
        <c:axPos val="l"/>
        <c:numFmt formatCode="#,##0.0" sourceLinked="1"/>
        <c:tickLblPos val="none"/>
        <c:crossAx val="180399104"/>
        <c:crosses val="autoZero"/>
        <c:crossBetween val="between"/>
      </c:valAx>
      <c:spPr>
        <a:noFill/>
        <a:ln w="25375">
          <a:noFill/>
        </a:ln>
      </c:spPr>
    </c:plotArea>
    <c:plotVisOnly val="1"/>
    <c:dispBlanksAs val="gap"/>
  </c:chart>
  <c:txPr>
    <a:bodyPr/>
    <a:lstStyle/>
    <a:p>
      <a:pPr>
        <a:defRPr sz="1798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094">
                <a:latin typeface="Times New Roman" pitchFamily="18" charset="0"/>
                <a:cs typeface="Times New Roman" pitchFamily="18" charset="0"/>
              </a:defRPr>
            </a:pPr>
            <a:r>
              <a:rPr lang="ru-RU" dirty="0"/>
              <a:t>Национальная безопасность и правоохранительная </a:t>
            </a:r>
            <a:r>
              <a:rPr lang="ru-RU" dirty="0" smtClean="0"/>
              <a:t>деятельность</a:t>
            </a:r>
          </a:p>
          <a:p>
            <a:pPr>
              <a:defRPr sz="1094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(97,1%)</a:t>
            </a:r>
            <a:endParaRPr lang="ru-RU" dirty="0"/>
          </a:p>
        </c:rich>
      </c:tx>
      <c:layout>
        <c:manualLayout>
          <c:xMode val="edge"/>
          <c:yMode val="edge"/>
          <c:x val="0.14465564376108875"/>
          <c:y val="3.9230936001954783E-3"/>
        </c:manualLayout>
      </c:layout>
    </c:title>
    <c:view3D>
      <c:depthPercent val="100"/>
      <c:rAngAx val="1"/>
    </c:view3D>
    <c:floor>
      <c:spPr>
        <a:solidFill>
          <a:srgbClr val="676A55">
            <a:lumMod val="40000"/>
            <a:lumOff val="60000"/>
          </a:srgb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54565874447"/>
          <c:y val="0.24717382401828017"/>
          <c:w val="0.75911693292849003"/>
          <c:h val="0.4031231036947053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dPt>
            <c:idx val="0"/>
            <c:spPr>
              <a:solidFill>
                <a:srgbClr val="C1D6DF"/>
              </a:solidFill>
            </c:spPr>
          </c:dPt>
          <c:dPt>
            <c:idx val="1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9.3766556442625743E-2"/>
                  <c:y val="-3.2324885851815491E-2"/>
                </c:manualLayout>
              </c:layout>
              <c:showVal val="1"/>
            </c:dLbl>
            <c:dLbl>
              <c:idx val="1"/>
              <c:layout>
                <c:manualLayout>
                  <c:x val="4.0360281606138318E-2"/>
                  <c:y val="-2.6433352602217495E-2"/>
                </c:manualLayout>
              </c:layout>
              <c:showVal val="1"/>
            </c:dLbl>
            <c:txPr>
              <a:bodyPr/>
              <a:lstStyle/>
              <a:p>
                <a:pPr>
                  <a:defRPr sz="994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3980</c:v>
                </c:pt>
                <c:pt idx="1">
                  <c:v>3865</c:v>
                </c:pt>
              </c:numCache>
            </c:numRef>
          </c:val>
        </c:ser>
        <c:shape val="cylinder"/>
        <c:axId val="180626560"/>
        <c:axId val="180628096"/>
        <c:axId val="0"/>
      </c:bar3DChart>
      <c:catAx>
        <c:axId val="1806265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0628096"/>
        <c:crosses val="autoZero"/>
        <c:auto val="1"/>
        <c:lblAlgn val="ctr"/>
        <c:lblOffset val="100"/>
      </c:catAx>
      <c:valAx>
        <c:axId val="180628096"/>
        <c:scaling>
          <c:orientation val="minMax"/>
        </c:scaling>
        <c:delete val="1"/>
        <c:axPos val="l"/>
        <c:numFmt formatCode="#,##0.0" sourceLinked="1"/>
        <c:tickLblPos val="none"/>
        <c:crossAx val="180626560"/>
        <c:crosses val="autoZero"/>
        <c:crossBetween val="between"/>
      </c:valAx>
      <c:spPr>
        <a:noFill/>
        <a:ln w="25330">
          <a:noFill/>
        </a:ln>
      </c:spPr>
    </c:plotArea>
    <c:plotVisOnly val="1"/>
    <c:dispBlanksAs val="gap"/>
  </c:chart>
  <c:txPr>
    <a:bodyPr/>
    <a:lstStyle/>
    <a:p>
      <a:pPr>
        <a:defRPr sz="1795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      Жилищно-коммунальное</a:t>
            </a:r>
          </a:p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     хозяйство</a:t>
            </a:r>
          </a:p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 (88,2%)</a:t>
            </a:r>
            <a:endParaRPr lang="ru-RU" dirty="0"/>
          </a:p>
        </c:rich>
      </c:tx>
      <c:layout>
        <c:manualLayout>
          <c:xMode val="edge"/>
          <c:yMode val="edge"/>
          <c:x val="0.38520945993080946"/>
          <c:y val="4.062317169534882E-2"/>
        </c:manualLayout>
      </c:layout>
    </c:title>
    <c:view3D>
      <c:depthPercent val="100"/>
      <c:rAngAx val="1"/>
    </c:view3D>
    <c:floor>
      <c:spPr>
        <a:solidFill>
          <a:srgbClr val="676A55">
            <a:lumMod val="40000"/>
            <a:lumOff val="60000"/>
          </a:srgb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1087062677790316E-2"/>
          <c:y val="0.18284664173866441"/>
          <c:w val="0.92891293732220959"/>
          <c:h val="0.610662162661421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dPt>
            <c:idx val="0"/>
            <c:spPr>
              <a:solidFill>
                <a:srgbClr val="C1D6DF"/>
              </a:solidFill>
            </c:spPr>
          </c:dPt>
          <c:dPt>
            <c:idx val="1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3.8523817378395601E-2"/>
                  <c:y val="-4.4964702467643732E-2"/>
                </c:manualLayout>
              </c:layout>
              <c:showVal val="1"/>
            </c:dLbl>
            <c:dLbl>
              <c:idx val="1"/>
              <c:layout>
                <c:manualLayout>
                  <c:x val="3.8316505916363541E-2"/>
                  <c:y val="-5.8203786676364465E-2"/>
                </c:manualLayout>
              </c:layout>
              <c:showVal val="1"/>
            </c:dLbl>
            <c:txPr>
              <a:bodyPr/>
              <a:lstStyle/>
              <a:p>
                <a:pPr>
                  <a:defRPr sz="9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143657.1</c:v>
                </c:pt>
                <c:pt idx="1">
                  <c:v>126761.1</c:v>
                </c:pt>
              </c:numCache>
            </c:numRef>
          </c:val>
        </c:ser>
        <c:shape val="cylinder"/>
        <c:axId val="180898432"/>
        <c:axId val="180904320"/>
        <c:axId val="0"/>
      </c:bar3DChart>
      <c:catAx>
        <c:axId val="1808984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0904320"/>
        <c:crosses val="autoZero"/>
        <c:auto val="1"/>
        <c:lblAlgn val="ctr"/>
        <c:lblOffset val="100"/>
      </c:catAx>
      <c:valAx>
        <c:axId val="180904320"/>
        <c:scaling>
          <c:orientation val="minMax"/>
        </c:scaling>
        <c:delete val="1"/>
        <c:axPos val="l"/>
        <c:numFmt formatCode="#,##0.0" sourceLinked="1"/>
        <c:tickLblPos val="none"/>
        <c:crossAx val="180898432"/>
        <c:crosses val="autoZero"/>
        <c:crossBetween val="between"/>
      </c:valAx>
      <c:spPr>
        <a:noFill/>
        <a:ln w="25372">
          <a:noFill/>
        </a:ln>
      </c:spPr>
    </c:plotArea>
    <c:plotVisOnly val="1"/>
    <c:dispBlanksAs val="gap"/>
  </c:chart>
  <c:txPr>
    <a:bodyPr/>
    <a:lstStyle/>
    <a:p>
      <a:pPr>
        <a:defRPr sz="1798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088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Культура</a:t>
            </a:r>
          </a:p>
          <a:p>
            <a:pPr>
              <a:defRPr sz="1088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(93,9%)</a:t>
            </a:r>
          </a:p>
        </c:rich>
      </c:tx>
      <c:layout>
        <c:manualLayout>
          <c:xMode val="edge"/>
          <c:yMode val="edge"/>
          <c:x val="0.49909278641886007"/>
          <c:y val="3.5495451552941802E-3"/>
        </c:manualLayout>
      </c:layout>
    </c:title>
    <c:view3D>
      <c:depthPercent val="100"/>
      <c:rAngAx val="1"/>
    </c:view3D>
    <c:floor>
      <c:spPr>
        <a:solidFill>
          <a:srgbClr val="676A55">
            <a:lumMod val="40000"/>
            <a:lumOff val="60000"/>
          </a:srgb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9279714025117119E-2"/>
          <c:y val="0.23284593100377421"/>
          <c:w val="0.90758186586037293"/>
          <c:h val="0.447775310885313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dPt>
            <c:idx val="0"/>
            <c:spPr>
              <a:solidFill>
                <a:srgbClr val="C1D6DF"/>
              </a:solidFill>
            </c:spPr>
          </c:dPt>
          <c:dPt>
            <c:idx val="1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2.9629422249596388E-2"/>
                  <c:y val="-2.4072209045337887E-2"/>
                </c:manualLayout>
              </c:layout>
              <c:showVal val="1"/>
            </c:dLbl>
            <c:dLbl>
              <c:idx val="1"/>
              <c:layout>
                <c:manualLayout>
                  <c:x val="4.656052067793718E-2"/>
                  <c:y val="-4.0120348408896465E-2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44565.599999999999</c:v>
                </c:pt>
                <c:pt idx="1">
                  <c:v>41826.400000000001</c:v>
                </c:pt>
              </c:numCache>
            </c:numRef>
          </c:val>
        </c:ser>
        <c:dLbls>
          <c:showVal val="1"/>
        </c:dLbls>
        <c:shape val="cylinder"/>
        <c:axId val="180858880"/>
        <c:axId val="180860416"/>
        <c:axId val="0"/>
      </c:bar3DChart>
      <c:catAx>
        <c:axId val="1808588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0860416"/>
        <c:crosses val="autoZero"/>
        <c:auto val="1"/>
        <c:lblAlgn val="ctr"/>
        <c:lblOffset val="100"/>
      </c:catAx>
      <c:valAx>
        <c:axId val="180860416"/>
        <c:scaling>
          <c:orientation val="minMax"/>
        </c:scaling>
        <c:delete val="1"/>
        <c:axPos val="l"/>
        <c:numFmt formatCode="#,##0.0" sourceLinked="1"/>
        <c:tickLblPos val="none"/>
        <c:crossAx val="180858880"/>
        <c:crosses val="autoZero"/>
        <c:crossBetween val="between"/>
      </c:valAx>
      <c:spPr>
        <a:noFill/>
        <a:ln w="25175">
          <a:noFill/>
        </a:ln>
      </c:spPr>
    </c:plotArea>
    <c:plotVisOnly val="1"/>
    <c:dispBlanksAs val="gap"/>
  </c:chart>
  <c:txPr>
    <a:bodyPr/>
    <a:lstStyle/>
    <a:p>
      <a:pPr>
        <a:defRPr sz="1784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102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Образование</a:t>
            </a:r>
          </a:p>
          <a:p>
            <a:pPr>
              <a:defRPr sz="1102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(94,7%)</a:t>
            </a:r>
            <a:endParaRPr lang="ru-RU" dirty="0"/>
          </a:p>
        </c:rich>
      </c:tx>
      <c:layout>
        <c:manualLayout>
          <c:xMode val="edge"/>
          <c:yMode val="edge"/>
          <c:x val="0.50755118928952536"/>
          <c:y val="0.1173389727940526"/>
        </c:manualLayout>
      </c:layout>
    </c:title>
    <c:view3D>
      <c:depthPercent val="100"/>
      <c:rAngAx val="1"/>
    </c:view3D>
    <c:floor>
      <c:spPr>
        <a:solidFill>
          <a:srgbClr val="676A55">
            <a:lumMod val="40000"/>
            <a:lumOff val="60000"/>
          </a:srgb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7.4756593668097504E-2"/>
          <c:w val="1"/>
          <c:h val="0.7638657081880587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 (Молодежная политика и оздоровление детей)</c:v>
                </c:pt>
              </c:strCache>
            </c:strRef>
          </c:tx>
          <c:dPt>
            <c:idx val="0"/>
            <c:spPr>
              <a:solidFill>
                <a:srgbClr val="C1D6DF"/>
              </a:solidFill>
            </c:spPr>
          </c:dPt>
          <c:dPt>
            <c:idx val="1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2.6907007686506609E-2"/>
                  <c:y val="-3.9688690660720012E-2"/>
                </c:manualLayout>
              </c:layout>
              <c:showVal val="1"/>
            </c:dLbl>
            <c:dLbl>
              <c:idx val="1"/>
              <c:layout>
                <c:manualLayout>
                  <c:x val="4.0360158419421713E-2"/>
                  <c:y val="-5.5565416962508912E-2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1363032.3</c:v>
                </c:pt>
                <c:pt idx="1">
                  <c:v>1290888.1000000001</c:v>
                </c:pt>
              </c:numCache>
            </c:numRef>
          </c:val>
        </c:ser>
        <c:shape val="cylinder"/>
        <c:axId val="181007488"/>
        <c:axId val="181009024"/>
        <c:axId val="0"/>
      </c:bar3DChart>
      <c:catAx>
        <c:axId val="1810074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2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1009024"/>
        <c:crosses val="autoZero"/>
        <c:auto val="1"/>
        <c:lblAlgn val="ctr"/>
        <c:lblOffset val="100"/>
      </c:catAx>
      <c:valAx>
        <c:axId val="181009024"/>
        <c:scaling>
          <c:orientation val="minMax"/>
        </c:scaling>
        <c:delete val="1"/>
        <c:axPos val="l"/>
        <c:numFmt formatCode="#,##0.0" sourceLinked="1"/>
        <c:tickLblPos val="none"/>
        <c:crossAx val="181007488"/>
        <c:crosses val="autoZero"/>
        <c:crossBetween val="between"/>
      </c:valAx>
      <c:spPr>
        <a:noFill/>
        <a:ln w="25372">
          <a:noFill/>
        </a:ln>
      </c:spPr>
    </c:plotArea>
    <c:plotVisOnly val="1"/>
    <c:dispBlanksAs val="gap"/>
  </c:chart>
  <c:txPr>
    <a:bodyPr/>
    <a:lstStyle/>
    <a:p>
      <a:pPr>
        <a:defRPr sz="1799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r>
              <a:rPr lang="ru-RU" dirty="0"/>
              <a:t>Физическая культура и </a:t>
            </a:r>
            <a:r>
              <a:rPr lang="ru-RU" dirty="0" smtClean="0"/>
              <a:t>спорт</a:t>
            </a:r>
          </a:p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(99,3%)</a:t>
            </a:r>
            <a:endParaRPr lang="ru-RU" dirty="0"/>
          </a:p>
        </c:rich>
      </c:tx>
      <c:layout>
        <c:manualLayout>
          <c:xMode val="edge"/>
          <c:yMode val="edge"/>
          <c:x val="0.1375564141438842"/>
          <c:y val="5.2484900954383837E-2"/>
        </c:manualLayout>
      </c:layout>
    </c:title>
    <c:view3D>
      <c:depthPercent val="100"/>
      <c:rAngAx val="1"/>
    </c:view3D>
    <c:floor>
      <c:spPr>
        <a:solidFill>
          <a:srgbClr val="676A55">
            <a:lumMod val="40000"/>
            <a:lumOff val="60000"/>
          </a:srgb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297451948941412E-2"/>
          <c:y val="0.16314143892871932"/>
          <c:w val="0.84692287377121334"/>
          <c:h val="0.6370951440028719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dPt>
            <c:idx val="0"/>
            <c:spPr>
              <a:solidFill>
                <a:srgbClr val="C1D6DF"/>
              </a:solidFill>
              <a:ln>
                <a:noFill/>
              </a:ln>
            </c:spPr>
          </c:dPt>
          <c:dPt>
            <c:idx val="1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4.1372101390606313E-2"/>
                  <c:y val="-9.7550071928713226E-3"/>
                </c:manualLayout>
              </c:layout>
              <c:showVal val="1"/>
            </c:dLbl>
            <c:dLbl>
              <c:idx val="1"/>
              <c:layout>
                <c:manualLayout>
                  <c:x val="6.0236122658580721E-2"/>
                  <c:y val="-3.5077195803186814E-2"/>
                </c:manualLayout>
              </c:layout>
              <c:showVal val="1"/>
            </c:dLbl>
            <c:txPr>
              <a:bodyPr/>
              <a:lstStyle/>
              <a:p>
                <a:pPr>
                  <a:defRPr sz="95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29643</c:v>
                </c:pt>
                <c:pt idx="1">
                  <c:v>29443</c:v>
                </c:pt>
              </c:numCache>
            </c:numRef>
          </c:val>
        </c:ser>
        <c:shape val="cylinder"/>
        <c:axId val="181055872"/>
        <c:axId val="181057408"/>
        <c:axId val="0"/>
      </c:bar3DChart>
      <c:catAx>
        <c:axId val="1810558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1057408"/>
        <c:crosses val="autoZero"/>
        <c:auto val="1"/>
        <c:lblAlgn val="ctr"/>
        <c:lblOffset val="100"/>
      </c:catAx>
      <c:valAx>
        <c:axId val="181057408"/>
        <c:scaling>
          <c:orientation val="minMax"/>
        </c:scaling>
        <c:delete val="1"/>
        <c:axPos val="l"/>
        <c:numFmt formatCode="#,##0.0" sourceLinked="1"/>
        <c:tickLblPos val="none"/>
        <c:crossAx val="181055872"/>
        <c:crosses val="autoZero"/>
        <c:crossBetween val="between"/>
      </c:valAx>
      <c:spPr>
        <a:noFill/>
        <a:ln w="25347">
          <a:noFill/>
        </a:ln>
      </c:spPr>
    </c:plotArea>
    <c:plotVisOnly val="1"/>
    <c:dispBlanksAs val="gap"/>
  </c:chart>
  <c:spPr>
    <a:noFill/>
  </c:spPr>
  <c:txPr>
    <a:bodyPr/>
    <a:lstStyle/>
    <a:p>
      <a:pPr>
        <a:defRPr sz="1799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076">
                <a:latin typeface="Times New Roman" pitchFamily="18" charset="0"/>
                <a:cs typeface="Times New Roman" pitchFamily="18" charset="0"/>
              </a:defRPr>
            </a:pPr>
            <a:r>
              <a:rPr lang="ru-RU" dirty="0"/>
              <a:t>Социальная </a:t>
            </a:r>
            <a:r>
              <a:rPr lang="ru-RU" dirty="0" smtClean="0"/>
              <a:t>политика</a:t>
            </a:r>
          </a:p>
          <a:p>
            <a:pPr>
              <a:defRPr sz="1076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(93,8%)</a:t>
            </a:r>
            <a:endParaRPr lang="ru-RU" dirty="0"/>
          </a:p>
        </c:rich>
      </c:tx>
      <c:layout>
        <c:manualLayout>
          <c:xMode val="edge"/>
          <c:yMode val="edge"/>
          <c:x val="0.28627558939997805"/>
          <c:y val="0.29899195839378678"/>
        </c:manualLayout>
      </c:layout>
    </c:title>
    <c:view3D>
      <c:depthPercent val="100"/>
      <c:rAngAx val="1"/>
    </c:view3D>
    <c:floor>
      <c:spPr>
        <a:solidFill>
          <a:srgbClr val="676A55">
            <a:lumMod val="40000"/>
            <a:lumOff val="60000"/>
          </a:srgb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2658070937170685"/>
          <c:y val="0.35381132280552091"/>
          <c:w val="0.80716644491337497"/>
          <c:h val="0.4802471768741653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политика (пенсионное обеспечение)</c:v>
                </c:pt>
              </c:strCache>
            </c:strRef>
          </c:tx>
          <c:dPt>
            <c:idx val="0"/>
            <c:spPr>
              <a:solidFill>
                <a:srgbClr val="C1D6DF"/>
              </a:solidFill>
            </c:spPr>
          </c:dPt>
          <c:dPt>
            <c:idx val="1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8.6201231591247467E-3"/>
                  <c:y val="-2.3903546497589672E-2"/>
                </c:manualLayout>
              </c:layout>
              <c:showVal val="1"/>
            </c:dLbl>
            <c:dLbl>
              <c:idx val="1"/>
              <c:layout>
                <c:manualLayout>
                  <c:x val="9.2801516616144039E-2"/>
                  <c:y val="-4.1552590954474493E-2"/>
                </c:manualLayout>
              </c:layout>
              <c:showVal val="1"/>
            </c:dLbl>
            <c:txPr>
              <a:bodyPr/>
              <a:lstStyle/>
              <a:p>
                <a:pPr>
                  <a:defRPr sz="978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257603.5</c:v>
                </c:pt>
                <c:pt idx="1">
                  <c:v>241578.6</c:v>
                </c:pt>
              </c:numCache>
            </c:numRef>
          </c:val>
        </c:ser>
        <c:shape val="cylinder"/>
        <c:axId val="181230592"/>
        <c:axId val="181236864"/>
        <c:axId val="0"/>
      </c:bar3DChart>
      <c:catAx>
        <c:axId val="1812305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788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1236864"/>
        <c:crosses val="autoZero"/>
        <c:auto val="1"/>
        <c:lblAlgn val="ctr"/>
        <c:lblOffset val="100"/>
      </c:catAx>
      <c:valAx>
        <c:axId val="181236864"/>
        <c:scaling>
          <c:orientation val="minMax"/>
        </c:scaling>
        <c:delete val="1"/>
        <c:axPos val="l"/>
        <c:numFmt formatCode="#,##0.0" sourceLinked="1"/>
        <c:tickLblPos val="none"/>
        <c:crossAx val="181230592"/>
        <c:crosses val="autoZero"/>
        <c:crossBetween val="between"/>
      </c:valAx>
      <c:spPr>
        <a:noFill/>
        <a:ln w="24875">
          <a:noFill/>
        </a:ln>
      </c:spPr>
    </c:plotArea>
    <c:plotVisOnly val="1"/>
    <c:dispBlanksAs val="gap"/>
  </c:chart>
  <c:txPr>
    <a:bodyPr/>
    <a:lstStyle/>
    <a:p>
      <a:pPr>
        <a:defRPr sz="1761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094">
                <a:latin typeface="Times New Roman" pitchFamily="18" charset="0"/>
                <a:cs typeface="Times New Roman" pitchFamily="18" charset="0"/>
              </a:defRPr>
            </a:pPr>
            <a:r>
              <a:rPr lang="ru-RU" dirty="0"/>
              <a:t>Обслуживание государственного и муниципального </a:t>
            </a:r>
            <a:r>
              <a:rPr lang="ru-RU" dirty="0" smtClean="0"/>
              <a:t>долга</a:t>
            </a:r>
          </a:p>
          <a:p>
            <a:pPr>
              <a:defRPr sz="1094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(79,4%)</a:t>
            </a:r>
            <a:endParaRPr lang="ru-RU" dirty="0"/>
          </a:p>
        </c:rich>
      </c:tx>
      <c:layout>
        <c:manualLayout>
          <c:xMode val="edge"/>
          <c:yMode val="edge"/>
          <c:x val="0.12640854292900838"/>
          <c:y val="0.15111705254906396"/>
        </c:manualLayout>
      </c:layout>
    </c:title>
    <c:view3D>
      <c:depthPercent val="100"/>
      <c:rAngAx val="1"/>
    </c:view3D>
    <c:floor>
      <c:spPr>
        <a:solidFill>
          <a:srgbClr val="676A55">
            <a:lumMod val="40000"/>
            <a:lumOff val="60000"/>
          </a:srgb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8367086196771783E-2"/>
          <c:y val="0.27137625525738357"/>
          <c:w val="0.83562938695002664"/>
          <c:h val="0.5674172547685244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Обслуживание государственного и муниципального долга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spPr>
              <a:solidFill>
                <a:srgbClr val="C1D6DF"/>
              </a:solidFill>
            </c:spPr>
          </c:dPt>
          <c:dPt>
            <c:idx val="1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1.6236013338815563E-2"/>
                  <c:y val="3.0747479794205651E-3"/>
                </c:manualLayout>
              </c:layout>
              <c:showVal val="1"/>
            </c:dLbl>
            <c:dLbl>
              <c:idx val="1"/>
              <c:layout>
                <c:manualLayout>
                  <c:x val="4.0360218182222324E-2"/>
                  <c:y val="-2.0291352469830416E-2"/>
                </c:manualLayout>
              </c:layout>
              <c:showVal val="1"/>
            </c:dLbl>
            <c:txPr>
              <a:bodyPr/>
              <a:lstStyle/>
              <a:p>
                <a:pPr>
                  <a:defRPr sz="994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253.4</c:v>
                </c:pt>
                <c:pt idx="1">
                  <c:v>201.2</c:v>
                </c:pt>
              </c:numCache>
            </c:numRef>
          </c:val>
        </c:ser>
        <c:shape val="cylinder"/>
        <c:axId val="181271552"/>
        <c:axId val="181342976"/>
        <c:axId val="0"/>
      </c:bar3DChart>
      <c:catAx>
        <c:axId val="1812715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1342976"/>
        <c:crosses val="autoZero"/>
        <c:auto val="1"/>
        <c:lblAlgn val="ctr"/>
        <c:lblOffset val="100"/>
      </c:catAx>
      <c:valAx>
        <c:axId val="181342976"/>
        <c:scaling>
          <c:orientation val="minMax"/>
        </c:scaling>
        <c:delete val="1"/>
        <c:axPos val="l"/>
        <c:numFmt formatCode="#,##0.0" sourceLinked="1"/>
        <c:tickLblPos val="none"/>
        <c:crossAx val="181271552"/>
        <c:crosses val="autoZero"/>
        <c:crossBetween val="between"/>
      </c:valAx>
      <c:spPr>
        <a:noFill/>
        <a:ln w="25214">
          <a:noFill/>
        </a:ln>
      </c:spPr>
    </c:plotArea>
    <c:plotVisOnly val="1"/>
    <c:dispBlanksAs val="gap"/>
  </c:chart>
  <c:txPr>
    <a:bodyPr/>
    <a:lstStyle/>
    <a:p>
      <a:pPr>
        <a:defRPr sz="1789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>
              <a:defRPr sz="1096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Национальная экономика</a:t>
            </a:r>
          </a:p>
          <a:p>
            <a:pPr algn="ctr">
              <a:defRPr sz="1096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 (64,1%)</a:t>
            </a:r>
            <a:endParaRPr lang="ru-RU" dirty="0"/>
          </a:p>
        </c:rich>
      </c:tx>
      <c:layout>
        <c:manualLayout>
          <c:xMode val="edge"/>
          <c:yMode val="edge"/>
          <c:x val="0.1666129832007775"/>
          <c:y val="7.9127735227069632E-2"/>
        </c:manualLayout>
      </c:layout>
    </c:title>
    <c:view3D>
      <c:depthPercent val="100"/>
      <c:rAngAx val="1"/>
    </c:view3D>
    <c:floor>
      <c:spPr>
        <a:solidFill>
          <a:srgbClr val="676A55">
            <a:lumMod val="40000"/>
            <a:lumOff val="60000"/>
          </a:srgb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4704596314695182E-2"/>
          <c:y val="0.41646310389886104"/>
          <c:w val="0.89406600324831631"/>
          <c:h val="0.4103385784367883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dPt>
            <c:idx val="0"/>
            <c:spPr>
              <a:solidFill>
                <a:srgbClr val="C1D6DF"/>
              </a:solidFill>
            </c:spPr>
          </c:dPt>
          <c:dPt>
            <c:idx val="1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2.7835002460044955E-2"/>
                  <c:y val="-5.5853169092323074E-2"/>
                </c:manualLayout>
              </c:layout>
              <c:showVal val="1"/>
            </c:dLbl>
            <c:dLbl>
              <c:idx val="1"/>
              <c:layout>
                <c:manualLayout>
                  <c:x val="3.826717666291049E-2"/>
                  <c:y val="-7.7918425730474403E-2"/>
                </c:manualLayout>
              </c:layout>
              <c:showVal val="1"/>
            </c:dLbl>
            <c:txPr>
              <a:bodyPr/>
              <a:lstStyle/>
              <a:p>
                <a:pPr>
                  <a:defRPr sz="998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99250.9</c:v>
                </c:pt>
                <c:pt idx="1">
                  <c:v>63654.1</c:v>
                </c:pt>
              </c:numCache>
            </c:numRef>
          </c:val>
        </c:ser>
        <c:shape val="cylinder"/>
        <c:axId val="181405184"/>
        <c:axId val="181406720"/>
        <c:axId val="0"/>
      </c:bar3DChart>
      <c:catAx>
        <c:axId val="1814051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1406720"/>
        <c:crosses val="autoZero"/>
        <c:auto val="1"/>
        <c:lblAlgn val="ctr"/>
        <c:lblOffset val="100"/>
      </c:catAx>
      <c:valAx>
        <c:axId val="181406720"/>
        <c:scaling>
          <c:orientation val="minMax"/>
        </c:scaling>
        <c:delete val="1"/>
        <c:axPos val="l"/>
        <c:numFmt formatCode="#,##0.0" sourceLinked="1"/>
        <c:tickLblPos val="none"/>
        <c:crossAx val="181405184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ctr">
              <a:defRPr sz="1096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Межбюджетные трансферты общего характера бюджетам РФ и муниципальных образований</a:t>
            </a:r>
          </a:p>
          <a:p>
            <a:pPr algn="ctr">
              <a:defRPr sz="1096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 (100,0%)</a:t>
            </a:r>
            <a:endParaRPr lang="ru-RU" dirty="0"/>
          </a:p>
        </c:rich>
      </c:tx>
      <c:layout>
        <c:manualLayout>
          <c:xMode val="edge"/>
          <c:yMode val="edge"/>
          <c:x val="9.2783941319181579E-2"/>
          <c:y val="3.9946186484528613E-2"/>
        </c:manualLayout>
      </c:layout>
    </c:title>
    <c:view3D>
      <c:depthPercent val="100"/>
      <c:rAngAx val="1"/>
    </c:view3D>
    <c:floor>
      <c:spPr>
        <a:solidFill>
          <a:srgbClr val="676A55">
            <a:lumMod val="40000"/>
            <a:lumOff val="60000"/>
          </a:srgb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3.7082519931647818E-3"/>
          <c:y val="0.32634037622911616"/>
          <c:w val="0.91506221530941012"/>
          <c:h val="0.5499162882683441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Межбюджетные трансферты общего характера бюджетам РФ и муниципальных образований</c:v>
                </c:pt>
              </c:strCache>
            </c:strRef>
          </c:tx>
          <c:dPt>
            <c:idx val="0"/>
            <c:spPr>
              <a:solidFill>
                <a:srgbClr val="C1D6DF"/>
              </a:solidFill>
            </c:spPr>
          </c:dPt>
          <c:dPt>
            <c:idx val="1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2.7835002460044986E-2"/>
                  <c:y val="-5.5853169092323074E-2"/>
                </c:manualLayout>
              </c:layout>
              <c:showVal val="1"/>
            </c:dLbl>
            <c:dLbl>
              <c:idx val="1"/>
              <c:layout>
                <c:manualLayout>
                  <c:x val="3.826717666291049E-2"/>
                  <c:y val="-7.7918425730474403E-2"/>
                </c:manualLayout>
              </c:layout>
              <c:showVal val="1"/>
            </c:dLbl>
            <c:txPr>
              <a:bodyPr/>
              <a:lstStyle/>
              <a:p>
                <a:pPr>
                  <a:defRPr sz="998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Исполнение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129973.6</c:v>
                </c:pt>
                <c:pt idx="1">
                  <c:v>129973.6</c:v>
                </c:pt>
              </c:numCache>
            </c:numRef>
          </c:val>
        </c:ser>
        <c:shape val="cylinder"/>
        <c:axId val="181481472"/>
        <c:axId val="181483008"/>
        <c:axId val="0"/>
      </c:bar3DChart>
      <c:catAx>
        <c:axId val="1814814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1483008"/>
        <c:crosses val="autoZero"/>
        <c:auto val="1"/>
        <c:lblAlgn val="ctr"/>
        <c:lblOffset val="100"/>
      </c:catAx>
      <c:valAx>
        <c:axId val="181483008"/>
        <c:scaling>
          <c:orientation val="minMax"/>
        </c:scaling>
        <c:delete val="1"/>
        <c:axPos val="l"/>
        <c:numFmt formatCode="#,##0.0" sourceLinked="1"/>
        <c:tickLblPos val="none"/>
        <c:crossAx val="181481472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0072813721922062"/>
          <c:y val="0.15186765043983891"/>
          <c:w val="0.80072930373190743"/>
          <c:h val="0.707775740268951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9"/>
            <c:spPr>
              <a:solidFill>
                <a:srgbClr val="A9CDED"/>
              </a:solidFill>
            </c:spPr>
          </c:dPt>
          <c:dPt>
            <c:idx val="1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2"/>
            <c:explosion val="3"/>
            <c:spPr>
              <a:solidFill>
                <a:schemeClr val="accent4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1.3594676090991284E-2"/>
                  <c:y val="-4.0634636228017912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Налоговые доходы </a:t>
                    </a:r>
                    <a:r>
                      <a:rPr lang="ru-RU" sz="1400"/>
                      <a:t>
</a:t>
                    </a:r>
                    <a:r>
                      <a:rPr lang="ru-RU" sz="1400" smtClean="0"/>
                      <a:t>29,5%</a:t>
                    </a:r>
                    <a:endParaRPr lang="ru-RU" sz="1400" dirty="0"/>
                  </a:p>
                </c:rich>
              </c:tx>
              <c:dLblPos val="outEnd"/>
              <c:showCatName val="1"/>
              <c:showPercent val="1"/>
            </c:dLbl>
            <c:dLbl>
              <c:idx val="1"/>
              <c:layout>
                <c:manualLayout>
                  <c:x val="1.5976727435614863E-2"/>
                  <c:y val="7.4873005652142804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/>
                      <a:t>Неналоговые доходы</a:t>
                    </a:r>
                    <a:r>
                      <a:rPr lang="ru-RU" sz="1400"/>
                      <a:t>
</a:t>
                    </a:r>
                    <a:r>
                      <a:rPr lang="ru-RU" sz="1400" smtClean="0"/>
                      <a:t>3,1%</a:t>
                    </a:r>
                    <a:endParaRPr lang="ru-RU" sz="1400" dirty="0"/>
                  </a:p>
                </c:rich>
              </c:tx>
              <c:dLblPos val="outEnd"/>
              <c:showCatName val="1"/>
              <c:showPercent val="1"/>
            </c:dLbl>
            <c:dLbl>
              <c:idx val="2"/>
              <c:layout>
                <c:manualLayout>
                  <c:x val="-1.5686164720374561E-2"/>
                  <c:y val="-0.1066659200985472"/>
                </c:manualLayout>
              </c:layout>
              <c:dLblPos val="outEnd"/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CatName val="1"/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Налоговые доходы 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625817.1</c:v>
                </c:pt>
                <c:pt idx="1">
                  <c:v>64560.6</c:v>
                </c:pt>
                <c:pt idx="2">
                  <c:v>1427229.1</c:v>
                </c:pt>
              </c:numCache>
            </c:numRef>
          </c:val>
        </c:ser>
        <c:dLbls>
          <c:showVal val="1"/>
          <c:showCatName val="1"/>
        </c:dLbls>
      </c:pie3DChart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perspective val="10"/>
    </c:view3D>
    <c:plotArea>
      <c:layout>
        <c:manualLayout>
          <c:layoutTarget val="inner"/>
          <c:xMode val="edge"/>
          <c:yMode val="edge"/>
          <c:x val="0.2762468230905849"/>
          <c:y val="0.16828378654017698"/>
          <c:w val="0.64582373756801292"/>
          <c:h val="0.684232081365258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1"/>
            <c:spPr>
              <a:solidFill>
                <a:srgbClr val="A9CDED"/>
              </a:solidFill>
            </c:spPr>
          </c:dPt>
          <c:dPt>
            <c:idx val="2"/>
            <c:spPr>
              <a:solidFill>
                <a:srgbClr val="CC54B5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Pt>
            <c:idx val="4"/>
            <c:spPr>
              <a:solidFill>
                <a:srgbClr val="FFFF66"/>
              </a:solidFill>
            </c:spPr>
          </c:dPt>
          <c:dPt>
            <c:idx val="5"/>
            <c:spPr>
              <a:solidFill>
                <a:srgbClr val="FFC000"/>
              </a:solidFill>
            </c:spPr>
          </c:dPt>
          <c:dPt>
            <c:idx val="6"/>
            <c:spPr>
              <a:solidFill>
                <a:srgbClr val="FF7C80"/>
              </a:solidFill>
            </c:spPr>
          </c:dPt>
          <c:dPt>
            <c:idx val="7"/>
            <c:spPr>
              <a:solidFill>
                <a:schemeClr val="bg1">
                  <a:lumMod val="75000"/>
                </a:schemeClr>
              </a:solidFill>
            </c:spPr>
          </c:dPt>
          <c:dPt>
            <c:idx val="8"/>
            <c:spPr>
              <a:solidFill>
                <a:srgbClr val="5A9EDC"/>
              </a:solidFill>
            </c:spPr>
          </c:dPt>
          <c:dPt>
            <c:idx val="9"/>
            <c:spPr>
              <a:solidFill>
                <a:srgbClr val="339966"/>
              </a:solidFill>
            </c:spPr>
          </c:dPt>
          <c:dPt>
            <c:idx val="1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11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2.5592649167570182E-2"/>
                  <c:y val="-6.9951166446029125E-2"/>
                </c:manualLayout>
              </c:layout>
              <c:showVal val="1"/>
            </c:dLbl>
            <c:dLbl>
              <c:idx val="1"/>
              <c:layout>
                <c:manualLayout>
                  <c:x val="0.13110496811681133"/>
                  <c:y val="0.13077073826254917"/>
                </c:manualLayout>
              </c:layout>
              <c:showVal val="1"/>
            </c:dLbl>
            <c:dLbl>
              <c:idx val="2"/>
              <c:layout>
                <c:manualLayout>
                  <c:x val="1.6562115170660554E-2"/>
                  <c:y val="0.12357648790359672"/>
                </c:manualLayout>
              </c:layout>
              <c:showVal val="1"/>
            </c:dLbl>
            <c:dLbl>
              <c:idx val="3"/>
              <c:layout>
                <c:manualLayout>
                  <c:x val="-7.7615919082242801E-2"/>
                  <c:y val="0.13217175332856035"/>
                </c:manualLayout>
              </c:layout>
              <c:showVal val="1"/>
            </c:dLbl>
            <c:dLbl>
              <c:idx val="4"/>
              <c:layout>
                <c:manualLayout>
                  <c:x val="-3.9836440220027997E-2"/>
                  <c:y val="8.0401786964120689E-2"/>
                </c:manualLayout>
              </c:layout>
              <c:showVal val="1"/>
            </c:dLbl>
            <c:dLbl>
              <c:idx val="5"/>
              <c:layout>
                <c:manualLayout>
                  <c:x val="-4.3532144167928763E-2"/>
                  <c:y val="3.7713821775525652E-2"/>
                </c:manualLayout>
              </c:layout>
              <c:showVal val="1"/>
            </c:dLbl>
            <c:dLbl>
              <c:idx val="6"/>
              <c:layout>
                <c:manualLayout>
                  <c:x val="-9.3965760903122433E-2"/>
                  <c:y val="-3.8118968296184906E-2"/>
                </c:manualLayout>
              </c:layout>
              <c:showVal val="1"/>
            </c:dLbl>
            <c:dLbl>
              <c:idx val="7"/>
              <c:layout>
                <c:manualLayout>
                  <c:x val="-6.6791512287501353E-2"/>
                  <c:y val="-0.1401874952506269"/>
                </c:manualLayout>
              </c:layout>
              <c:showVal val="1"/>
            </c:dLbl>
            <c:dLbl>
              <c:idx val="8"/>
              <c:layout>
                <c:manualLayout>
                  <c:x val="-3.3664213858017315E-2"/>
                  <c:y val="-0.17714821643543058"/>
                </c:manualLayout>
              </c:layout>
              <c:showVal val="1"/>
            </c:dLbl>
            <c:dLbl>
              <c:idx val="9"/>
              <c:layout>
                <c:manualLayout>
                  <c:x val="-1.442998565285273E-2"/>
                  <c:y val="-0.12698323821255592"/>
                </c:manualLayout>
              </c:layout>
              <c:showVal val="1"/>
            </c:dLbl>
            <c:dLbl>
              <c:idx val="10"/>
              <c:layout>
                <c:manualLayout>
                  <c:x val="0.10349179113836425"/>
                  <c:y val="-0.1269832382125559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0</a:t>
                    </a:r>
                    <a:r>
                      <a:rPr lang="en-US" sz="1200" dirty="0" smtClean="0"/>
                      <a:t>,0</a:t>
                    </a:r>
                    <a:r>
                      <a:rPr lang="ru-RU" sz="1200" dirty="0" smtClean="0"/>
                      <a:t>1</a:t>
                    </a:r>
                    <a:r>
                      <a:rPr lang="en-US" sz="1200" dirty="0" smtClean="0"/>
                      <a:t>%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11"/>
              <c:layout>
                <c:manualLayout>
                  <c:x val="0.15888554765565466"/>
                  <c:y val="-6.1532277739338427E-2"/>
                </c:manualLayout>
              </c:layout>
              <c:showVal val="1"/>
            </c:dLbl>
            <c:numFmt formatCode="0.00%" sourceLinked="0"/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Лист1!$A$2:$A$13</c:f>
              <c:strCache>
                <c:ptCount val="12"/>
                <c:pt idx="0">
                  <c:v>Современное образование  </c:v>
                </c:pt>
                <c:pt idx="1">
                  <c:v>Развитие физической культуры и спорта </c:v>
                </c:pt>
                <c:pt idx="2">
                  <c:v>Развитие культуры </c:v>
                </c:pt>
                <c:pt idx="3">
                  <c:v>Развитие молодежного потенциала </c:v>
                </c:pt>
                <c:pt idx="4">
                  <c:v>Социальная поддержка отдельных категорий граждан </c:v>
                </c:pt>
                <c:pt idx="5">
                  <c:v>Развитие сельского хозяйства </c:v>
                </c:pt>
                <c:pt idx="6">
                  <c:v>Предоставление муниципальной поддержки гражданам, нуждающимся в улучшении жилищных условий, в т. ч. молодежи </c:v>
                </c:pt>
                <c:pt idx="7">
                  <c:v>Стимулирование экономической активности</c:v>
                </c:pt>
                <c:pt idx="8">
                  <c:v>Развитие жилищно-коммунального и дорожного хозяйства </c:v>
                </c:pt>
                <c:pt idx="9">
                  <c:v>Управление муниципальными финансами и муниципальным долгом </c:v>
                </c:pt>
                <c:pt idx="10">
                  <c:v>Развитие системы защиты прав потребителей </c:v>
                </c:pt>
                <c:pt idx="11">
                  <c:v>Непрограммные расходы </c:v>
                </c:pt>
              </c:strCache>
            </c:strRef>
          </c:cat>
          <c:val>
            <c:numRef>
              <c:f>Лист1!$B$2:$B$13</c:f>
              <c:numCache>
                <c:formatCode>0.0%</c:formatCode>
                <c:ptCount val="12"/>
                <c:pt idx="0">
                  <c:v>0.64327766946801934</c:v>
                </c:pt>
                <c:pt idx="1">
                  <c:v>1.3561113263171621E-2</c:v>
                </c:pt>
                <c:pt idx="2">
                  <c:v>7.3262682035767912E-3</c:v>
                </c:pt>
                <c:pt idx="3">
                  <c:v>1.0905076013887573E-3</c:v>
                </c:pt>
                <c:pt idx="4">
                  <c:v>3.2126245035530535E-2</c:v>
                </c:pt>
                <c:pt idx="5">
                  <c:v>1.2367486653918781E-2</c:v>
                </c:pt>
                <c:pt idx="6">
                  <c:v>1.6198839660592004E-3</c:v>
                </c:pt>
                <c:pt idx="7">
                  <c:v>1.8120997241759323E-3</c:v>
                </c:pt>
                <c:pt idx="8">
                  <c:v>4.6968925183353057E-2</c:v>
                </c:pt>
                <c:pt idx="9">
                  <c:v>6.3029807031087626E-2</c:v>
                </c:pt>
                <c:pt idx="10">
                  <c:v>4.7367282584293566E-5</c:v>
                </c:pt>
                <c:pt idx="11">
                  <c:v>0.17677257840068267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6532286642480343E-2"/>
          <c:y val="0"/>
          <c:w val="0.61383397534373574"/>
          <c:h val="0.999798570454712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3">
                  <a:lumMod val="90000"/>
                </a:schemeClr>
              </a:solidFill>
            </c:spPr>
          </c:dPt>
          <c:dPt>
            <c:idx val="1"/>
            <c:spPr>
              <a:solidFill>
                <a:srgbClr val="CCE1F4"/>
              </a:solidFill>
            </c:spPr>
          </c:dPt>
          <c:dPt>
            <c:idx val="2"/>
            <c:spPr>
              <a:solidFill>
                <a:srgbClr val="FFFF99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Pt>
            <c:idx val="4"/>
            <c:spPr>
              <a:solidFill>
                <a:srgbClr val="FF7C80"/>
              </a:solidFill>
            </c:spPr>
          </c:dPt>
          <c:dLbls>
            <c:dLbl>
              <c:idx val="0"/>
              <c:layout>
                <c:manualLayout>
                  <c:x val="1.6724554551410174E-2"/>
                  <c:y val="4.7052225825725047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Percent val="1"/>
            </c:dLbl>
            <c:dLbl>
              <c:idx val="1"/>
              <c:layout>
                <c:manualLayout>
                  <c:x val="2.2806254285922256E-2"/>
                  <c:y val="1.4858597629176202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54,</a:t>
                    </a:r>
                    <a:r>
                      <a:rPr lang="ru-RU" dirty="0" smtClean="0"/>
                      <a:t>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%" sourceLinked="0"/>
              <c:spPr/>
              <c:showPercent val="1"/>
            </c:dLbl>
            <c:dLbl>
              <c:idx val="2"/>
              <c:layout>
                <c:manualLayout>
                  <c:x val="4.5611550823855098E-3"/>
                  <c:y val="1.7335030567372237E-2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12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Percent val="1"/>
            </c:dLbl>
            <c:dLbl>
              <c:idx val="3"/>
              <c:layout>
                <c:manualLayout>
                  <c:x val="3.0408498672561432E-3"/>
                  <c:y val="0"/>
                </c:manualLayout>
              </c:layout>
              <c:showPercent val="1"/>
            </c:dLbl>
            <c:dLbl>
              <c:idx val="4"/>
              <c:layout>
                <c:manualLayout>
                  <c:x val="3.0408498672561892E-3"/>
                  <c:y val="-6.1910823454900892E-2"/>
                </c:manualLayout>
              </c:layout>
              <c:showPercent val="1"/>
            </c:dLbl>
            <c:dLbl>
              <c:idx val="5"/>
              <c:layout>
                <c:manualLayout>
                  <c:x val="-2.68037746763773E-2"/>
                  <c:y val="-6.6863884326012493E-2"/>
                </c:manualLayout>
              </c:layout>
              <c:showPercent val="1"/>
            </c:dLbl>
            <c:dLbl>
              <c:idx val="6"/>
              <c:layout>
                <c:manualLayout>
                  <c:x val="-1.7376900650885537E-2"/>
                  <c:y val="-7.4292988145881769E-2"/>
                </c:manualLayout>
              </c:layout>
              <c:showPercent val="1"/>
            </c:dLbl>
            <c:dLbl>
              <c:idx val="7"/>
              <c:layout>
                <c:manualLayout>
                  <c:x val="-6.0816997345123592E-3"/>
                  <c:y val="-6.6863689331292914E-2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Подпрограмма "Развитие дошкольного образования детей"
(416 056,0 тыс. руб.)</c:v>
                </c:pt>
                <c:pt idx="1">
                  <c:v>Подпрограмма "Развитие начального общего, основного общего и среднего общего образования детей"
(732 226,4 тыс. руб.)</c:v>
                </c:pt>
                <c:pt idx="2">
                  <c:v>Подпрограмма "Развитие дополнительного образования детей"
(144 735,2 тыс. руб.)</c:v>
                </c:pt>
                <c:pt idx="3">
                  <c:v>Подпрограмма "Развитие системы отдыха, оздоровления, занятости детей, подростков и молодежи"
(15 152,0 тыс. руб.)</c:v>
                </c:pt>
                <c:pt idx="4">
                  <c:v>Подпрограмма "Обеспечение реализации муниципальной программы Лужского муниципального района"
(26 806,6 тыс. руб.)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416056</c:v>
                </c:pt>
                <c:pt idx="1">
                  <c:v>732226.4</c:v>
                </c:pt>
                <c:pt idx="2">
                  <c:v>144735.20000000001</c:v>
                </c:pt>
                <c:pt idx="3">
                  <c:v>15152</c:v>
                </c:pt>
                <c:pt idx="4">
                  <c:v>26806.6</c:v>
                </c:pt>
              </c:numCache>
            </c:numRef>
          </c:val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5298005249344737"/>
          <c:y val="1.2903775565757825E-2"/>
          <c:w val="0.33701994750656367"/>
          <c:h val="0.96883087405993062"/>
        </c:manualLayout>
      </c:layout>
      <c:spPr>
        <a:ln>
          <a:noFill/>
        </a:ln>
      </c:spPr>
      <c:txPr>
        <a:bodyPr/>
        <a:lstStyle/>
        <a:p>
          <a:pPr>
            <a:defRPr sz="13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rotY val="90"/>
      <c:depthPercent val="100"/>
      <c:rAngAx val="1"/>
    </c:view3D>
    <c:floor>
      <c:spPr>
        <a:solidFill>
          <a:srgbClr val="A28E6A">
            <a:lumMod val="20000"/>
            <a:lumOff val="80000"/>
            <a:alpha val="45000"/>
          </a:srgbClr>
        </a:solidFill>
        <a:ln w="12700"/>
        <a:scene3d>
          <a:camera prst="orthographicFront"/>
          <a:lightRig rig="threePt" dir="t"/>
        </a:scene3d>
        <a:sp3d>
          <a:bevelT w="44450"/>
          <a:bevelB w="6350"/>
          <a:contourClr>
            <a:srgbClr val="000000"/>
          </a:contourClr>
        </a:sp3d>
      </c:spPr>
    </c:floor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2.027131665505185E-3"/>
          <c:w val="0.97438756715795616"/>
          <c:h val="0.6163204088434618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dLbl>
              <c:idx val="0"/>
              <c:layout>
                <c:manualLayout>
                  <c:x val="-9.2489509917364921E-3"/>
                  <c:y val="-9.9850929266377848E-3"/>
                </c:manualLayout>
              </c:layout>
              <c:showVal val="1"/>
            </c:dLbl>
            <c:dLbl>
              <c:idx val="1"/>
              <c:layout>
                <c:manualLayout>
                  <c:x val="-6.1849605136536723E-3"/>
                  <c:y val="-1.4904388785063944E-2"/>
                </c:manualLayout>
              </c:layout>
              <c:showVal val="1"/>
            </c:dLbl>
            <c:dLbl>
              <c:idx val="2"/>
              <c:layout>
                <c:manualLayout>
                  <c:x val="-1.085217067763793E-2"/>
                  <c:y val="-1.9921288198177053E-2"/>
                </c:manualLayout>
              </c:layout>
              <c:showVal val="1"/>
            </c:dLbl>
            <c:dLbl>
              <c:idx val="3"/>
              <c:layout>
                <c:manualLayout>
                  <c:x val="-6.0994911774216887E-3"/>
                  <c:y val="-9.9363870270494248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педагогические работники дошкольного образования</c:v>
                </c:pt>
                <c:pt idx="1">
                  <c:v>педагогические работники общего образования </c:v>
                </c:pt>
                <c:pt idx="2">
                  <c:v>педагогические работники дополнительного образования</c:v>
                </c:pt>
                <c:pt idx="3">
                  <c:v>работники культуры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33.6</c:v>
                </c:pt>
                <c:pt idx="1">
                  <c:v>36.800000000000004</c:v>
                </c:pt>
                <c:pt idx="2">
                  <c:v>33.700000000000003</c:v>
                </c:pt>
                <c:pt idx="3">
                  <c:v>26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 </c:v>
                </c:pt>
              </c:strCache>
            </c:strRef>
          </c:tx>
          <c:spPr>
            <a:solidFill>
              <a:srgbClr val="CCE1F4"/>
            </a:solidFill>
          </c:spPr>
          <c:dLbls>
            <c:dLbl>
              <c:idx val="0"/>
              <c:layout>
                <c:manualLayout>
                  <c:x val="-4.4677817127762804E-3"/>
                  <c:y val="-7.4521943925319719E-3"/>
                </c:manualLayout>
              </c:layout>
              <c:showVal val="1"/>
            </c:dLbl>
            <c:dLbl>
              <c:idx val="1"/>
              <c:layout>
                <c:manualLayout>
                  <c:x val="-1.4037912346934391E-3"/>
                  <c:y val="-1.9726272844313327E-2"/>
                </c:manualLayout>
              </c:layout>
              <c:showVal val="1"/>
            </c:dLbl>
            <c:dLbl>
              <c:idx val="2"/>
              <c:layout>
                <c:manualLayout>
                  <c:x val="-6.0710013986776954E-3"/>
                  <c:y val="-1.2469093805645048E-2"/>
                </c:manualLayout>
              </c:layout>
              <c:showVal val="1"/>
            </c:dLbl>
            <c:dLbl>
              <c:idx val="3"/>
              <c:layout>
                <c:manualLayout>
                  <c:x val="-1.3183218984614544E-3"/>
                  <c:y val="-2.2356583177595878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педагогические работники дошкольного образования</c:v>
                </c:pt>
                <c:pt idx="1">
                  <c:v>педагогические работники общего образования </c:v>
                </c:pt>
                <c:pt idx="2">
                  <c:v>педагогические работники дополнительного образования</c:v>
                </c:pt>
                <c:pt idx="3">
                  <c:v>работники культуры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36.4</c:v>
                </c:pt>
                <c:pt idx="1">
                  <c:v>38.700000000000003</c:v>
                </c:pt>
                <c:pt idx="2">
                  <c:v>38.5</c:v>
                </c:pt>
                <c:pt idx="3">
                  <c:v>31.1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год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0"/>
                  <c:y val="-9.7411799176755319E-3"/>
                </c:manualLayout>
              </c:layout>
              <c:showVal val="1"/>
            </c:dLbl>
            <c:dLbl>
              <c:idx val="1"/>
              <c:layout>
                <c:manualLayout>
                  <c:x val="4.6387203852403143E-3"/>
                  <c:y val="-4.8705899588377625E-3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2.4352949794188786E-3"/>
                </c:manualLayout>
              </c:layout>
              <c:showVal val="1"/>
            </c:dLbl>
            <c:dLbl>
              <c:idx val="3"/>
              <c:layout>
                <c:manualLayout>
                  <c:x val="-3.092480256826837E-3"/>
                  <c:y val="-4.8707817143479534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педагогические работники дошкольного образования</c:v>
                </c:pt>
                <c:pt idx="1">
                  <c:v>педагогические работники общего образования </c:v>
                </c:pt>
                <c:pt idx="2">
                  <c:v>педагогические работники дополнительного образования</c:v>
                </c:pt>
                <c:pt idx="3">
                  <c:v>работники культуры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0.0">
                  <c:v>39.200000000000003</c:v>
                </c:pt>
                <c:pt idx="1">
                  <c:v>41.1</c:v>
                </c:pt>
                <c:pt idx="2">
                  <c:v>42.7</c:v>
                </c:pt>
                <c:pt idx="3">
                  <c:v>38.700000000000003</c:v>
                </c:pt>
              </c:numCache>
            </c:numRef>
          </c:val>
        </c:ser>
        <c:dLbls>
          <c:showVal val="1"/>
        </c:dLbls>
        <c:shape val="cylinder"/>
        <c:axId val="161671424"/>
        <c:axId val="64634880"/>
        <c:axId val="0"/>
      </c:bar3DChart>
      <c:catAx>
        <c:axId val="16167142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4634880"/>
        <c:crosses val="autoZero"/>
        <c:auto val="1"/>
        <c:lblAlgn val="ctr"/>
        <c:lblOffset val="100"/>
      </c:catAx>
      <c:valAx>
        <c:axId val="64634880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161671424"/>
        <c:crosses val="autoZero"/>
        <c:crossBetween val="between"/>
      </c:valAx>
      <c:spPr>
        <a:noFill/>
        <a:ln w="25402">
          <a:noFill/>
        </a:ln>
      </c:spPr>
    </c:plotArea>
    <c:legend>
      <c:legendPos val="t"/>
      <c:layout>
        <c:manualLayout>
          <c:xMode val="edge"/>
          <c:yMode val="edge"/>
          <c:x val="0.61637502386323362"/>
          <c:y val="0.88991546266577815"/>
          <c:w val="0.36507009459580597"/>
          <c:h val="5.7333363502866934E-2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49009622180168588"/>
          <c:y val="2.6949045855238676E-2"/>
          <c:w val="0.50990377819831412"/>
          <c:h val="0.946101908289527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C6D9C8">
                <a:lumMod val="75000"/>
              </a:srgbClr>
            </a:solidFill>
            <a:ln w="9525"/>
          </c:spPr>
          <c:dLbls>
            <c:dLbl>
              <c:idx val="18"/>
              <c:layout>
                <c:manualLayout>
                  <c:x val="-2.9643064869541891E-3"/>
                  <c:y val="-3.7478474613931792E-2"/>
                </c:manualLayout>
              </c:layout>
              <c:showVal val="1"/>
            </c:dLbl>
            <c:numFmt formatCode="0.0%" sourceLinked="0"/>
            <c:txPr>
              <a:bodyPr/>
              <a:lstStyle/>
              <a:p>
                <a:pPr>
                  <a:defRPr sz="1300" b="0">
                    <a:solidFill>
                      <a:srgbClr val="040508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Лист1!$A$2:$A$20</c:f>
              <c:strCache>
                <c:ptCount val="19"/>
                <c:pt idx="0">
                  <c:v>Добыча полезных ископаемых</c:v>
                </c:pt>
                <c:pt idx="1">
                  <c:v>Предоставление прочих видов услуг</c:v>
                </c:pt>
                <c:pt idx="2">
                  <c:v>Административная деятельность и сопутствующие услуги</c:v>
                </c:pt>
                <c:pt idx="3">
                  <c:v>Деятельность в области информации и связи</c:v>
                </c:pt>
                <c:pt idx="4">
                  <c:v>Строительство</c:v>
                </c:pt>
                <c:pt idx="5">
                  <c:v>Культура, спорт, организация досуга и развлечений</c:v>
                </c:pt>
                <c:pt idx="6">
                  <c:v>Профессиональная, научная и техническая деятельность</c:v>
                </c:pt>
                <c:pt idx="7">
                  <c:v>Водоснабжение, водоотведение, сбор и утилизация отходов</c:v>
                </c:pt>
                <c:pt idx="8">
                  <c:v>Гостиницы и предприятия общественного питания</c:v>
                </c:pt>
                <c:pt idx="9">
                  <c:v>Операции с недвижимым имуществом</c:v>
                </c:pt>
                <c:pt idx="10">
                  <c:v>Обеспечение электроэнергией, газом и паром, кондиционирование</c:v>
                </c:pt>
                <c:pt idx="11">
                  <c:v>Финансовая и страховая деятельность</c:v>
                </c:pt>
                <c:pt idx="12">
                  <c:v>Транспортировка и хранение</c:v>
                </c:pt>
                <c:pt idx="13">
                  <c:v>Сельское, лесное хозяйство, охота и рыболовство</c:v>
                </c:pt>
                <c:pt idx="14">
                  <c:v>Здравоохранение и социальные услуги</c:v>
                </c:pt>
                <c:pt idx="15">
                  <c:v>Оптовая и розничная торговля, ремонт автотранспортных средств</c:v>
                </c:pt>
                <c:pt idx="16">
                  <c:v>Образование</c:v>
                </c:pt>
                <c:pt idx="17">
                  <c:v>Гос. управление, военная безопасность, соц. обеспечение</c:v>
                </c:pt>
                <c:pt idx="18">
                  <c:v>Обрабатывающие производства</c:v>
                </c:pt>
              </c:strCache>
            </c:strRef>
          </c:cat>
          <c:val>
            <c:numRef>
              <c:f>Лист1!$B$2:$B$20</c:f>
              <c:numCache>
                <c:formatCode>0.0%</c:formatCode>
                <c:ptCount val="19"/>
                <c:pt idx="0">
                  <c:v>1.7000000000000045E-3</c:v>
                </c:pt>
                <c:pt idx="1">
                  <c:v>3.4000000000000085E-3</c:v>
                </c:pt>
                <c:pt idx="2">
                  <c:v>9.3000000000000339E-3</c:v>
                </c:pt>
                <c:pt idx="3">
                  <c:v>7.0000000000000114E-3</c:v>
                </c:pt>
                <c:pt idx="4">
                  <c:v>1.2500000000000001E-2</c:v>
                </c:pt>
                <c:pt idx="5">
                  <c:v>1.3700000000000045E-2</c:v>
                </c:pt>
                <c:pt idx="6">
                  <c:v>1.7999999999999999E-2</c:v>
                </c:pt>
                <c:pt idx="7">
                  <c:v>1.8700000000000053E-2</c:v>
                </c:pt>
                <c:pt idx="8">
                  <c:v>2.1100000000000001E-2</c:v>
                </c:pt>
                <c:pt idx="9">
                  <c:v>2.9700000000000001E-2</c:v>
                </c:pt>
                <c:pt idx="10">
                  <c:v>3.1000000000000052E-2</c:v>
                </c:pt>
                <c:pt idx="11">
                  <c:v>2.9100000000000001E-2</c:v>
                </c:pt>
                <c:pt idx="12">
                  <c:v>5.3000000000000012E-2</c:v>
                </c:pt>
                <c:pt idx="13">
                  <c:v>6.5299999999999997E-2</c:v>
                </c:pt>
                <c:pt idx="14">
                  <c:v>8.72E-2</c:v>
                </c:pt>
                <c:pt idx="15">
                  <c:v>8.7100000000000025E-2</c:v>
                </c:pt>
                <c:pt idx="16">
                  <c:v>8.9400000000000021E-2</c:v>
                </c:pt>
                <c:pt idx="17">
                  <c:v>0.17419999999999999</c:v>
                </c:pt>
                <c:pt idx="18">
                  <c:v>0.19420000000000001</c:v>
                </c:pt>
              </c:numCache>
            </c:numRef>
          </c:val>
        </c:ser>
        <c:dLbls>
          <c:showVal val="1"/>
        </c:dLbls>
        <c:gapWidth val="49"/>
        <c:gapDepth val="47"/>
        <c:shape val="cylinder"/>
        <c:axId val="175825664"/>
        <c:axId val="175827200"/>
        <c:axId val="0"/>
      </c:bar3DChart>
      <c:catAx>
        <c:axId val="17582566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050" baseline="0">
                <a:solidFill>
                  <a:srgbClr val="040508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5827200"/>
        <c:crosses val="autoZero"/>
        <c:auto val="1"/>
        <c:lblAlgn val="ctr"/>
        <c:lblOffset val="100"/>
      </c:catAx>
      <c:valAx>
        <c:axId val="175827200"/>
        <c:scaling>
          <c:orientation val="minMax"/>
        </c:scaling>
        <c:delete val="1"/>
        <c:axPos val="b"/>
        <c:numFmt formatCode="0.0%" sourceLinked="1"/>
        <c:tickLblPos val="none"/>
        <c:crossAx val="1758256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perspective val="20"/>
    </c:view3D>
    <c:plotArea>
      <c:layout>
        <c:manualLayout>
          <c:layoutTarget val="inner"/>
          <c:xMode val="edge"/>
          <c:yMode val="edge"/>
          <c:x val="9.5966467678965193E-3"/>
          <c:y val="0.43264562433952231"/>
          <c:w val="0.35257702444653588"/>
          <c:h val="0.480315282092293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ЕНВД</c:v>
                </c:pt>
              </c:strCache>
            </c:strRef>
          </c:tx>
          <c:dPt>
            <c:idx val="0"/>
            <c:spPr>
              <a:solidFill>
                <a:srgbClr val="FFCCCC"/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rgbClr val="CC54B5"/>
              </a:solidFill>
            </c:spPr>
          </c:dPt>
          <c:dPt>
            <c:idx val="3"/>
            <c:spPr>
              <a:solidFill>
                <a:schemeClr val="accent3">
                  <a:lumMod val="20000"/>
                  <a:lumOff val="80000"/>
                </a:schemeClr>
              </a:solidFill>
            </c:spPr>
          </c:dPt>
          <c:dPt>
            <c:idx val="4"/>
            <c:spPr>
              <a:solidFill>
                <a:srgbClr val="AFE4FF"/>
              </a:solidFill>
            </c:spPr>
          </c:dPt>
          <c:dPt>
            <c:idx val="5"/>
            <c:spPr>
              <a:solidFill>
                <a:srgbClr val="00B050"/>
              </a:solidFill>
            </c:spPr>
          </c:dPt>
          <c:dPt>
            <c:idx val="6"/>
            <c:spPr>
              <a:solidFill>
                <a:srgbClr val="FF7C80"/>
              </a:solidFill>
            </c:spPr>
          </c:dPt>
          <c:dPt>
            <c:idx val="7"/>
            <c:spPr>
              <a:solidFill>
                <a:srgbClr val="00B0F0"/>
              </a:solidFill>
            </c:spPr>
          </c:dPt>
          <c:dPt>
            <c:idx val="8"/>
            <c:spPr>
              <a:solidFill>
                <a:srgbClr val="FFFF66"/>
              </a:solidFill>
            </c:spPr>
          </c:dPt>
          <c:dPt>
            <c:idx val="9"/>
            <c:spPr>
              <a:solidFill>
                <a:srgbClr val="002060"/>
              </a:solidFill>
            </c:spPr>
          </c:dPt>
          <c:dPt>
            <c:idx val="10"/>
            <c:spPr>
              <a:solidFill>
                <a:srgbClr val="FF5050"/>
              </a:solidFill>
            </c:spPr>
          </c:dPt>
          <c:dPt>
            <c:idx val="11"/>
            <c:spPr>
              <a:solidFill>
                <a:srgbClr val="A9CDED"/>
              </a:solidFill>
            </c:spPr>
          </c:dPt>
          <c:dPt>
            <c:idx val="12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3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9.3691734788361028E-2"/>
                  <c:y val="-2.0079870567343217E-2"/>
                </c:manualLayout>
              </c:layout>
              <c:showPercent val="1"/>
            </c:dLbl>
            <c:dLbl>
              <c:idx val="1"/>
              <c:layout>
                <c:manualLayout>
                  <c:x val="-5.4527182628746583E-2"/>
                  <c:y val="-3.2882010305554543E-2"/>
                </c:manualLayout>
              </c:layout>
              <c:showPercent val="1"/>
            </c:dLbl>
            <c:dLbl>
              <c:idx val="2"/>
              <c:layout>
                <c:manualLayout>
                  <c:x val="-2.7932287120767223E-2"/>
                  <c:y val="-5.6886022314700822E-2"/>
                </c:manualLayout>
              </c:layout>
              <c:showPercent val="1"/>
            </c:dLbl>
            <c:dLbl>
              <c:idx val="3"/>
              <c:layout>
                <c:manualLayout>
                  <c:x val="1.740608006748541E-2"/>
                  <c:y val="-7.9985484188013489E-2"/>
                </c:manualLayout>
              </c:layout>
              <c:showPercent val="1"/>
            </c:dLbl>
            <c:dLbl>
              <c:idx val="4"/>
              <c:layout>
                <c:manualLayout>
                  <c:x val="-1.7397225834719381E-3"/>
                  <c:y val="-3.6683338569554212E-2"/>
                </c:manualLayout>
              </c:layout>
              <c:showPercent val="1"/>
            </c:dLbl>
            <c:dLbl>
              <c:idx val="5"/>
              <c:layout>
                <c:manualLayout>
                  <c:x val="4.0584717433259879E-2"/>
                  <c:y val="-4.9347544492475803E-2"/>
                </c:manualLayout>
              </c:layout>
              <c:showPercent val="1"/>
            </c:dLbl>
            <c:dLbl>
              <c:idx val="6"/>
              <c:layout>
                <c:manualLayout>
                  <c:x val="7.5662102086084069E-3"/>
                  <c:y val="-2.1297753913305011E-2"/>
                </c:manualLayout>
              </c:layout>
              <c:showPercent val="1"/>
            </c:dLbl>
            <c:dLbl>
              <c:idx val="7"/>
              <c:layout>
                <c:manualLayout>
                  <c:x val="5.9327384183281671E-3"/>
                  <c:y val="-1.2272917426198666E-2"/>
                </c:manualLayout>
              </c:layout>
              <c:showPercent val="1"/>
            </c:dLbl>
            <c:dLbl>
              <c:idx val="8"/>
              <c:layout>
                <c:manualLayout>
                  <c:x val="3.9389127699769655E-2"/>
                  <c:y val="-5.8666393375144772E-3"/>
                </c:manualLayout>
              </c:layout>
              <c:showPercent val="1"/>
            </c:dLbl>
            <c:dLbl>
              <c:idx val="9"/>
              <c:layout>
                <c:manualLayout>
                  <c:x val="6.2495455497955394E-3"/>
                  <c:y val="-8.8210438952106267E-3"/>
                </c:manualLayout>
              </c:layout>
              <c:showPercent val="1"/>
            </c:dLbl>
            <c:dLbl>
              <c:idx val="10"/>
              <c:layout>
                <c:manualLayout>
                  <c:x val="2.5631662307075052E-3"/>
                  <c:y val="-2.1630911959248201E-2"/>
                </c:manualLayout>
              </c:layout>
              <c:showPercent val="1"/>
            </c:dLbl>
            <c:dLbl>
              <c:idx val="11"/>
              <c:layout>
                <c:manualLayout>
                  <c:x val="1.0337450909316289E-2"/>
                  <c:y val="2.5057584427759492E-2"/>
                </c:manualLayout>
              </c:layout>
              <c:showPercent val="1"/>
            </c:dLbl>
            <c:dLbl>
              <c:idx val="12"/>
              <c:layout>
                <c:manualLayout>
                  <c:x val="5.0534728581543863E-2"/>
                  <c:y val="4.3993830779905693E-2"/>
                </c:manualLayout>
              </c:layout>
              <c:showPercent val="1"/>
            </c:dLbl>
            <c:dLbl>
              <c:idx val="13"/>
              <c:layout>
                <c:manualLayout>
                  <c:x val="-9.8332425998066852E-2"/>
                  <c:y val="2.3238739745267659E-3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Лист1!$A$2:$A$15</c:f>
              <c:strCache>
                <c:ptCount val="14"/>
                <c:pt idx="0">
                  <c:v>Предоставление прочих видов услуг</c:v>
                </c:pt>
                <c:pt idx="1">
                  <c:v>Административная деятельность и сопутствующие услуги</c:v>
                </c:pt>
                <c:pt idx="2">
                  <c:v>Деятельность в области информации и связи</c:v>
                </c:pt>
                <c:pt idx="3">
                  <c:v>Строительство</c:v>
                </c:pt>
                <c:pt idx="4">
                  <c:v>Профессиональная, научная и техническая деятельность</c:v>
                </c:pt>
                <c:pt idx="5">
                  <c:v>Водоснабжение, водоотведение, сбор и утилизация отходов</c:v>
                </c:pt>
                <c:pt idx="6">
                  <c:v>Гостиницы и предприятия общественного питания</c:v>
                </c:pt>
                <c:pt idx="7">
                  <c:v>Операции с недвижимым имуществом</c:v>
                </c:pt>
                <c:pt idx="8">
                  <c:v>Обеспечение электроэнергией, газом и паром, кондиционирование</c:v>
                </c:pt>
                <c:pt idx="9">
                  <c:v>Транспортировка и хранение</c:v>
                </c:pt>
                <c:pt idx="10">
                  <c:v>Растениеводство и животноводство, охота и предоставление соответствующих услуг в этих областях</c:v>
                </c:pt>
                <c:pt idx="11">
                  <c:v>Здравоохранение и социальные услуги</c:v>
                </c:pt>
                <c:pt idx="12">
                  <c:v>Оптовая и розничная торговля, ремонт автотранспортных средств</c:v>
                </c:pt>
                <c:pt idx="13">
                  <c:v>Обрабатывающие производства</c:v>
                </c:pt>
              </c:strCache>
            </c:strRef>
          </c:cat>
          <c:val>
            <c:numRef>
              <c:f>Лист1!$B$2:$B$15</c:f>
              <c:numCache>
                <c:formatCode>0.0%</c:formatCode>
                <c:ptCount val="14"/>
                <c:pt idx="0">
                  <c:v>2.0000000000000011E-2</c:v>
                </c:pt>
                <c:pt idx="1">
                  <c:v>1.0000000000000033E-3</c:v>
                </c:pt>
                <c:pt idx="2">
                  <c:v>2.0000000000000052E-3</c:v>
                </c:pt>
                <c:pt idx="3">
                  <c:v>1.4E-2</c:v>
                </c:pt>
                <c:pt idx="4">
                  <c:v>1.0000000000000005E-2</c:v>
                </c:pt>
                <c:pt idx="5">
                  <c:v>4.0000000000000114E-3</c:v>
                </c:pt>
                <c:pt idx="6">
                  <c:v>4.3999999999999997E-2</c:v>
                </c:pt>
                <c:pt idx="7">
                  <c:v>1.6000000000000021E-2</c:v>
                </c:pt>
                <c:pt idx="8">
                  <c:v>1.0000000000000033E-3</c:v>
                </c:pt>
                <c:pt idx="9">
                  <c:v>0.10800000000000012</c:v>
                </c:pt>
                <c:pt idx="10">
                  <c:v>2.0000000000000052E-3</c:v>
                </c:pt>
                <c:pt idx="11">
                  <c:v>4.0000000000000114E-3</c:v>
                </c:pt>
                <c:pt idx="12">
                  <c:v>0.75300000000000178</c:v>
                </c:pt>
                <c:pt idx="13">
                  <c:v>2.1000000000000012E-2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41016160048038225"/>
          <c:y val="1.3928627230924065E-2"/>
          <c:w val="0.32623353548709416"/>
          <c:h val="0.98607137276907664"/>
        </c:manualLayout>
      </c:layout>
      <c:txPr>
        <a:bodyPr/>
        <a:lstStyle/>
        <a:p>
          <a:pPr algn="l">
            <a:defRPr sz="1100" kern="1200" spc="-1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perspective val="30"/>
    </c:view3D>
    <c:plotArea>
      <c:layout>
        <c:manualLayout>
          <c:layoutTarget val="inner"/>
          <c:xMode val="edge"/>
          <c:yMode val="edge"/>
          <c:x val="4.6419225024379986E-2"/>
          <c:y val="6.6138484612820819E-2"/>
          <c:w val="0.76121659392648089"/>
          <c:h val="0.933861515387179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УСН</c:v>
                </c:pt>
              </c:strCache>
            </c:strRef>
          </c:tx>
          <c:explosion val="2"/>
          <c:dPt>
            <c:idx val="0"/>
            <c:spPr>
              <a:solidFill>
                <a:srgbClr val="7030A0"/>
              </a:solidFill>
            </c:spPr>
          </c:dPt>
          <c:dPt>
            <c:idx val="1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spPr>
              <a:solidFill>
                <a:schemeClr val="accent1"/>
              </a:solidFill>
            </c:spPr>
          </c:dPt>
          <c:dPt>
            <c:idx val="3"/>
            <c:spPr>
              <a:solidFill>
                <a:schemeClr val="accent3">
                  <a:lumMod val="20000"/>
                  <a:lumOff val="80000"/>
                </a:schemeClr>
              </a:solidFill>
            </c:spPr>
          </c:dPt>
          <c:dPt>
            <c:idx val="4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5"/>
            <c:spPr>
              <a:solidFill>
                <a:srgbClr val="AFE4FF"/>
              </a:solidFill>
            </c:spPr>
          </c:dPt>
          <c:dPt>
            <c:idx val="6"/>
            <c:spPr>
              <a:solidFill>
                <a:srgbClr val="00B050"/>
              </a:solidFill>
            </c:spPr>
          </c:dPt>
          <c:dPt>
            <c:idx val="7"/>
            <c:spPr>
              <a:solidFill>
                <a:srgbClr val="FF7C80"/>
              </a:solidFill>
            </c:spPr>
          </c:dPt>
          <c:dPt>
            <c:idx val="8"/>
            <c:spPr>
              <a:solidFill>
                <a:srgbClr val="00B0F0"/>
              </a:solidFill>
            </c:spPr>
          </c:dPt>
          <c:dPt>
            <c:idx val="9"/>
            <c:spPr>
              <a:solidFill>
                <a:srgbClr val="FFFF66"/>
              </a:solidFill>
            </c:spPr>
          </c:dPt>
          <c:dPt>
            <c:idx val="10"/>
            <c:spPr>
              <a:solidFill>
                <a:srgbClr val="66FF33"/>
              </a:solidFill>
            </c:spPr>
          </c:dPt>
          <c:dPt>
            <c:idx val="11"/>
            <c:spPr>
              <a:solidFill>
                <a:srgbClr val="002060"/>
              </a:solidFill>
            </c:spPr>
          </c:dPt>
          <c:dPt>
            <c:idx val="12"/>
            <c:spPr>
              <a:solidFill>
                <a:schemeClr val="bg2">
                  <a:lumMod val="90000"/>
                </a:schemeClr>
              </a:solidFill>
            </c:spPr>
          </c:dPt>
          <c:dPt>
            <c:idx val="13"/>
            <c:spPr>
              <a:solidFill>
                <a:srgbClr val="FF5050"/>
              </a:solidFill>
            </c:spPr>
          </c:dPt>
          <c:dPt>
            <c:idx val="14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15"/>
            <c:spPr>
              <a:solidFill>
                <a:srgbClr val="CC54B5"/>
              </a:solidFill>
            </c:spPr>
          </c:dPt>
          <c:dPt>
            <c:idx val="16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3.4299045542932262E-2"/>
                  <c:y val="-7.5481004382273967E-2"/>
                </c:manualLayout>
              </c:layout>
              <c:showPercent val="1"/>
            </c:dLbl>
            <c:dLbl>
              <c:idx val="1"/>
              <c:layout>
                <c:manualLayout>
                  <c:x val="1.9555546018488346E-3"/>
                  <c:y val="-3.6342187360189106E-2"/>
                </c:manualLayout>
              </c:layout>
              <c:showPercent val="1"/>
            </c:dLbl>
            <c:dLbl>
              <c:idx val="2"/>
              <c:layout>
                <c:manualLayout>
                  <c:x val="1.781552212392732E-2"/>
                  <c:y val="-9.3532975746806694E-3"/>
                </c:manualLayout>
              </c:layout>
              <c:showPercent val="1"/>
            </c:dLbl>
            <c:dLbl>
              <c:idx val="3"/>
              <c:layout>
                <c:manualLayout>
                  <c:x val="-6.2876271489168975E-3"/>
                  <c:y val="-5.2613362449681803E-2"/>
                </c:manualLayout>
              </c:layout>
              <c:showPercent val="1"/>
            </c:dLbl>
            <c:dLbl>
              <c:idx val="4"/>
              <c:layout>
                <c:manualLayout>
                  <c:x val="1.3058699456786879E-2"/>
                  <c:y val="-2.1224083348292188E-2"/>
                </c:manualLayout>
              </c:layout>
              <c:showPercent val="1"/>
            </c:dLbl>
            <c:dLbl>
              <c:idx val="5"/>
              <c:layout>
                <c:manualLayout>
                  <c:x val="2.8922769320292464E-2"/>
                  <c:y val="1.1222200447175311E-2"/>
                </c:manualLayout>
              </c:layout>
              <c:showPercent val="1"/>
            </c:dLbl>
            <c:dLbl>
              <c:idx val="6"/>
              <c:layout>
                <c:manualLayout>
                  <c:x val="3.0551714431595385E-2"/>
                  <c:y val="2.2319514595777298E-2"/>
                </c:manualLayout>
              </c:layout>
              <c:showPercent val="1"/>
            </c:dLbl>
            <c:dLbl>
              <c:idx val="7"/>
              <c:layout>
                <c:manualLayout>
                  <c:x val="-2.5617544388912072E-2"/>
                  <c:y val="0.10198873882404846"/>
                </c:manualLayout>
              </c:layout>
              <c:showPercent val="1"/>
            </c:dLbl>
            <c:dLbl>
              <c:idx val="8"/>
              <c:layout>
                <c:manualLayout>
                  <c:x val="-4.7274120347550366E-2"/>
                  <c:y val="4.9598799334891398E-2"/>
                </c:manualLayout>
              </c:layout>
              <c:showPercent val="1"/>
            </c:dLbl>
            <c:dLbl>
              <c:idx val="10"/>
              <c:layout>
                <c:manualLayout>
                  <c:x val="2.2429709535293111E-2"/>
                  <c:y val="8.8833682740494066E-2"/>
                </c:manualLayout>
              </c:layout>
              <c:showPercent val="1"/>
            </c:dLbl>
            <c:dLbl>
              <c:idx val="11"/>
              <c:layout>
                <c:manualLayout>
                  <c:x val="-7.140440032967113E-2"/>
                  <c:y val="5.8089969736344435E-2"/>
                </c:manualLayout>
              </c:layout>
              <c:showPercent val="1"/>
            </c:dLbl>
            <c:dLbl>
              <c:idx val="12"/>
              <c:layout>
                <c:manualLayout>
                  <c:x val="-2.781166592298584E-2"/>
                  <c:y val="1.3111963448662401E-2"/>
                </c:manualLayout>
              </c:layout>
              <c:showPercent val="1"/>
            </c:dLbl>
            <c:dLbl>
              <c:idx val="13"/>
              <c:layout>
                <c:manualLayout>
                  <c:x val="-1.801779911275822E-2"/>
                  <c:y val="1.7538976876547017E-4"/>
                </c:manualLayout>
              </c:layout>
              <c:showPercent val="1"/>
            </c:dLbl>
            <c:dLbl>
              <c:idx val="14"/>
              <c:layout>
                <c:manualLayout>
                  <c:x val="2.1341380798573544E-2"/>
                  <c:y val="-9.894837502339944E-2"/>
                </c:manualLayout>
              </c:layout>
              <c:showPercent val="1"/>
            </c:dLbl>
            <c:dLbl>
              <c:idx val="15"/>
              <c:layout>
                <c:manualLayout>
                  <c:x val="-6.5484413942659414E-2"/>
                  <c:y val="-2.852540297103132E-2"/>
                </c:manualLayout>
              </c:layout>
              <c:showPercent val="1"/>
            </c:dLbl>
            <c:dLbl>
              <c:idx val="16"/>
              <c:layout>
                <c:manualLayout>
                  <c:x val="-3.1340237392293441E-2"/>
                  <c:y val="-6.2485967446122032E-2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Лист1!$A$2:$A$18</c:f>
              <c:strCache>
                <c:ptCount val="17"/>
                <c:pt idx="0">
                  <c:v>Предоставление прочих видов услуг</c:v>
                </c:pt>
                <c:pt idx="1">
                  <c:v>Административная деятельность и сопутствующие услуги</c:v>
                </c:pt>
                <c:pt idx="2">
                  <c:v>Деятельность в области информации и связи</c:v>
                </c:pt>
                <c:pt idx="3">
                  <c:v>Строительство</c:v>
                </c:pt>
                <c:pt idx="4">
                  <c:v>Культура, спорт, организация досуга и развлечений</c:v>
                </c:pt>
                <c:pt idx="5">
                  <c:v>Профессиональная, научная и техническая деятельность</c:v>
                </c:pt>
                <c:pt idx="6">
                  <c:v>Водоснабжение, водоотведение, сбор и утилизация отходов</c:v>
                </c:pt>
                <c:pt idx="7">
                  <c:v>Гостиницы и предприятия общественного питания</c:v>
                </c:pt>
                <c:pt idx="8">
                  <c:v>Операции с недвижимым имуществом</c:v>
                </c:pt>
                <c:pt idx="9">
                  <c:v>Обеспечение электроэнергией, газом и паром, кондиционирование</c:v>
                </c:pt>
                <c:pt idx="10">
                  <c:v>Финансовая и страховая деятельность</c:v>
                </c:pt>
                <c:pt idx="11">
                  <c:v>Транспортировка и хранение</c:v>
                </c:pt>
                <c:pt idx="12">
                  <c:v>Сельское, лесное хозяйство, охота и рыболовство</c:v>
                </c:pt>
                <c:pt idx="13">
                  <c:v>Здравоохранение и социальные услуги</c:v>
                </c:pt>
                <c:pt idx="14">
                  <c:v>Оптовая и розничная торговля, ремонт автотранспортных средств</c:v>
                </c:pt>
                <c:pt idx="15">
                  <c:v>Образование</c:v>
                </c:pt>
                <c:pt idx="16">
                  <c:v>Обрабатывающие производства</c:v>
                </c:pt>
              </c:strCache>
            </c:strRef>
          </c:cat>
          <c:val>
            <c:numRef>
              <c:f>Лист1!$B$2:$B$18</c:f>
              <c:numCache>
                <c:formatCode>0.0%</c:formatCode>
                <c:ptCount val="17"/>
                <c:pt idx="0">
                  <c:v>1.2E-2</c:v>
                </c:pt>
                <c:pt idx="1">
                  <c:v>3.6999999999999998E-2</c:v>
                </c:pt>
                <c:pt idx="2">
                  <c:v>3.5999999999999997E-2</c:v>
                </c:pt>
                <c:pt idx="3">
                  <c:v>0.10199999999999998</c:v>
                </c:pt>
                <c:pt idx="4">
                  <c:v>1.2E-2</c:v>
                </c:pt>
                <c:pt idx="5">
                  <c:v>6.2000000000000034E-2</c:v>
                </c:pt>
                <c:pt idx="6">
                  <c:v>3.500000000000001E-2</c:v>
                </c:pt>
                <c:pt idx="7">
                  <c:v>2.0000000000000011E-2</c:v>
                </c:pt>
                <c:pt idx="8">
                  <c:v>0.17500000000000004</c:v>
                </c:pt>
                <c:pt idx="9">
                  <c:v>1.0000000000000033E-3</c:v>
                </c:pt>
                <c:pt idx="10">
                  <c:v>2.0000000000000011E-2</c:v>
                </c:pt>
                <c:pt idx="11">
                  <c:v>3.0000000000000002E-2</c:v>
                </c:pt>
                <c:pt idx="12">
                  <c:v>6.5000000000000002E-2</c:v>
                </c:pt>
                <c:pt idx="13">
                  <c:v>5.3000000000000012E-2</c:v>
                </c:pt>
                <c:pt idx="14">
                  <c:v>0.27</c:v>
                </c:pt>
                <c:pt idx="15">
                  <c:v>7.0000000000000114E-3</c:v>
                </c:pt>
                <c:pt idx="16">
                  <c:v>6.3E-2</c:v>
                </c:pt>
              </c:numCache>
            </c:numRef>
          </c:val>
        </c:ser>
        <c:dLbls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10"/>
      <c:rotY val="10"/>
      <c:depthPercent val="100"/>
      <c:perspective val="10"/>
    </c:view3D>
    <c:plotArea>
      <c:layout>
        <c:manualLayout>
          <c:layoutTarget val="inner"/>
          <c:xMode val="edge"/>
          <c:yMode val="edge"/>
          <c:x val="5.2278039528188283E-2"/>
          <c:y val="4.2093024146743131E-4"/>
          <c:w val="0.775402846734628"/>
          <c:h val="0.59659878148915757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прочие дотации</c:v>
                </c:pt>
              </c:strCache>
            </c:strRef>
          </c:tx>
          <c:spPr>
            <a:solidFill>
              <a:schemeClr val="tx1"/>
            </a:solidFill>
          </c:spPr>
          <c:dLbls>
            <c:dLbl>
              <c:idx val="0"/>
              <c:layout>
                <c:manualLayout>
                  <c:x val="-1.5973754238947122E-2"/>
                  <c:y val="-2.0272332448374574E-3"/>
                </c:manualLayout>
              </c:layout>
              <c:showVal val="1"/>
              <c:separator> </c:separator>
            </c:dLbl>
            <c:dLbl>
              <c:idx val="1"/>
              <c:layout>
                <c:manualLayout>
                  <c:x val="-5.9465796586268813E-2"/>
                  <c:y val="4.0544664896748602E-3"/>
                </c:manualLayout>
              </c:layout>
              <c:showVal val="1"/>
              <c:separator> </c:separator>
            </c:dLbl>
            <c:txPr>
              <a:bodyPr/>
              <a:lstStyle/>
              <a:p>
                <a:pPr>
                  <a:defRPr sz="10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eparator> </c:separator>
          </c:dLbls>
          <c:cat>
            <c:strRef>
              <c:f>Лист1!$A$2:$A$3</c:f>
              <c:strCache>
                <c:ptCount val="2"/>
                <c:pt idx="0">
                  <c:v>2017 год
1 452 745,5</c:v>
                </c:pt>
                <c:pt idx="1">
                  <c:v>2018 год
1 424 105,3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1">
                  <c:v>4525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дотация на выравнивание бюджетной обеспеченности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-1.529036546314522E-2"/>
                  <c:y val="-3.5545220390582398E-3"/>
                </c:manualLayout>
              </c:layout>
              <c:showVal val="1"/>
              <c:separator> </c:separator>
            </c:dLbl>
            <c:dLbl>
              <c:idx val="1"/>
              <c:layout>
                <c:manualLayout>
                  <c:x val="4.487063552102015E-2"/>
                  <c:y val="1.5474015020042473E-3"/>
                </c:manualLayout>
              </c:layout>
              <c:showVal val="1"/>
              <c:separator> </c:separator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eparator> </c:separator>
          </c:dLbls>
          <c:cat>
            <c:strRef>
              <c:f>Лист1!$A$2:$A$3</c:f>
              <c:strCache>
                <c:ptCount val="2"/>
                <c:pt idx="0">
                  <c:v>2017 год
1 452 745,5</c:v>
                </c:pt>
                <c:pt idx="1">
                  <c:v>2018 год
1 424 105,3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53153.5</c:v>
                </c:pt>
                <c:pt idx="1">
                  <c:v>47088.5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дотация на сбалансированность</c:v>
                </c:pt>
              </c:strCache>
            </c:strRef>
          </c:tx>
          <c:spPr>
            <a:solidFill>
              <a:srgbClr val="A9CDED"/>
            </a:solidFill>
          </c:spPr>
          <c:dLbls>
            <c:dLbl>
              <c:idx val="0"/>
              <c:layout>
                <c:manualLayout>
                  <c:x val="-2.2951614324745296E-7"/>
                  <c:y val="-4.0546261143397924E-3"/>
                </c:manualLayout>
              </c:layout>
              <c:showVal val="1"/>
            </c:dLbl>
            <c:dLbl>
              <c:idx val="1"/>
              <c:layout>
                <c:manualLayout>
                  <c:x val="-2.9148550192426336E-3"/>
                  <c:y val="-2.0272332448374383E-3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год
1 452 745,5</c:v>
                </c:pt>
                <c:pt idx="1">
                  <c:v>2018 год
1 424 105,3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54346</c:v>
                </c:pt>
                <c:pt idx="1">
                  <c:v>50835.5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dLbl>
              <c:idx val="0"/>
              <c:layout>
                <c:manualLayout>
                  <c:x val="2.799512576204072E-3"/>
                  <c:y val="2.0272332448374574E-3"/>
                </c:manualLayout>
              </c:layout>
              <c:tx>
                <c:rich>
                  <a:bodyPr/>
                  <a:lstStyle/>
                  <a:p>
                    <a:pPr>
                      <a:defRPr sz="1000" b="1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/>
                      <a:t>73 </a:t>
                    </a:r>
                    <a:r>
                      <a:rPr lang="en-US" dirty="0" smtClean="0"/>
                      <a:t>709,0</a:t>
                    </a:r>
                    <a:endParaRPr lang="en-US" dirty="0"/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-6.5433646702394814E-3"/>
                  <c:y val="3.4751885805791695E-3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год
1 452 745,5</c:v>
                </c:pt>
                <c:pt idx="1">
                  <c:v>2018 год
1 424 105,3</c:v>
                </c:pt>
              </c:strCache>
            </c:strRef>
          </c:cat>
          <c:val>
            <c:numRef>
              <c:f>Лист1!$E$2:$E$3</c:f>
              <c:numCache>
                <c:formatCode>#,##0.00</c:formatCode>
                <c:ptCount val="2"/>
                <c:pt idx="0">
                  <c:v>244910.2</c:v>
                </c:pt>
                <c:pt idx="1">
                  <c:v>219890.9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5A9EDC"/>
            </a:solidFill>
          </c:spPr>
          <c:dLbls>
            <c:dLbl>
              <c:idx val="0"/>
              <c:layout>
                <c:manualLayout>
                  <c:x val="0"/>
                  <c:y val="4.0544664896748836E-3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год
1 452 745,5</c:v>
                </c:pt>
                <c:pt idx="1">
                  <c:v>2018 год
1 424 105,3</c:v>
                </c:pt>
              </c:strCache>
            </c:strRef>
          </c:cat>
          <c:val>
            <c:numRef>
              <c:f>Лист1!$F$2:$F$3</c:f>
              <c:numCache>
                <c:formatCode>#,##0.0</c:formatCode>
                <c:ptCount val="2"/>
                <c:pt idx="0">
                  <c:v>110583.3</c:v>
                </c:pt>
                <c:pt idx="1">
                  <c:v>60008.1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год
1 452 745,5</c:v>
                </c:pt>
                <c:pt idx="1">
                  <c:v>2018 год
1 424 105,3</c:v>
                </c:pt>
              </c:strCache>
            </c:strRef>
          </c:cat>
          <c:val>
            <c:numRef>
              <c:f>Лист1!$G$2:$G$3</c:f>
              <c:numCache>
                <c:formatCode>#,##0.0</c:formatCode>
                <c:ptCount val="2"/>
                <c:pt idx="0">
                  <c:v>989752.5</c:v>
                </c:pt>
                <c:pt idx="1">
                  <c:v>1041757.3</c:v>
                </c:pt>
              </c:numCache>
            </c:numRef>
          </c:val>
        </c:ser>
        <c:dLbls>
          <c:showVal val="1"/>
        </c:dLbls>
        <c:gapWidth val="95"/>
        <c:shape val="box"/>
        <c:axId val="176814720"/>
        <c:axId val="176701824"/>
        <c:axId val="0"/>
      </c:bar3DChart>
      <c:catAx>
        <c:axId val="17681472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6701824"/>
        <c:crosses val="autoZero"/>
        <c:auto val="1"/>
        <c:lblAlgn val="ctr"/>
        <c:lblOffset val="100"/>
      </c:catAx>
      <c:valAx>
        <c:axId val="176701824"/>
        <c:scaling>
          <c:orientation val="minMax"/>
        </c:scaling>
        <c:delete val="1"/>
        <c:axPos val="l"/>
        <c:numFmt formatCode="General" sourceLinked="1"/>
        <c:tickLblPos val="none"/>
        <c:crossAx val="1768147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9122862745674086E-2"/>
          <c:y val="0.69972860614465782"/>
          <c:w val="0.8750862980698616"/>
          <c:h val="0.3002713938553454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539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0"/>
      <c:rotY val="10"/>
      <c:perspective val="30"/>
    </c:view3D>
    <c:plotArea>
      <c:layout>
        <c:manualLayout>
          <c:layoutTarget val="inner"/>
          <c:xMode val="edge"/>
          <c:yMode val="edge"/>
          <c:x val="0.40514312043573358"/>
          <c:y val="0.40378582273927238"/>
          <c:w val="0.51754052347450663"/>
          <c:h val="0.48351373656895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0"/>
          <c:dPt>
            <c:idx val="0"/>
            <c:spPr>
              <a:solidFill>
                <a:schemeClr val="tx1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A9CDED"/>
              </a:solidFill>
            </c:spPr>
          </c:dPt>
          <c:dPt>
            <c:idx val="3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rgbClr val="5A9EDC"/>
              </a:solidFill>
            </c:spPr>
          </c:dPt>
          <c:dPt>
            <c:idx val="5"/>
            <c:spPr>
              <a:solidFill>
                <a:schemeClr val="bg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16706869539996291"/>
                  <c:y val="3.6823289475772625E-2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7.866128911241238E-2"/>
                  <c:y val="-2.8294144565947699E-2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4.9762254317329585E-2"/>
                  <c:y val="7.0656170478412481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2.7671111379876868E-2"/>
                  <c:y val="6.6965112342014896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1.5971963255245698E-4"/>
                  <c:y val="5.5998076933250825E-2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1.9898462548056557E-3"/>
                  <c:y val="4.1768837853995183E-2"/>
                </c:manualLayout>
              </c:layout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105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Лист1!$A$2:$A$7</c:f>
              <c:strCache>
                <c:ptCount val="6"/>
                <c:pt idx="0">
                  <c:v>прочие дотации</c:v>
                </c:pt>
                <c:pt idx="1">
                  <c:v>дотация на выравнивание бюджетной обеспеченности</c:v>
                </c:pt>
                <c:pt idx="2">
                  <c:v>дотация на сбалансированность</c:v>
                </c:pt>
                <c:pt idx="3">
                  <c:v>субсидии</c:v>
                </c:pt>
                <c:pt idx="4">
                  <c:v>иные межбюджетные трансферты</c:v>
                </c:pt>
                <c:pt idx="5">
                  <c:v>субвенции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0.30000000000000032</c:v>
                </c:pt>
                <c:pt idx="1">
                  <c:v>3.3</c:v>
                </c:pt>
                <c:pt idx="2">
                  <c:v>3.6</c:v>
                </c:pt>
                <c:pt idx="3">
                  <c:v>15.4</c:v>
                </c:pt>
                <c:pt idx="4">
                  <c:v>4.2</c:v>
                </c:pt>
                <c:pt idx="5">
                  <c:v>73.2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8.4771514808017492E-2"/>
          <c:y val="2.1703198555280401E-2"/>
          <c:w val="0.89540870488322544"/>
          <c:h val="0.61258978703220957"/>
        </c:manualLayout>
      </c:layout>
      <c:bar3DChart>
        <c:barDir val="bar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на выравнивание бюджетной обеспеченности, тыс. руб.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год 
107 499,5</c:v>
                </c:pt>
                <c:pt idx="1">
                  <c:v>2018 год 
102 449,0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53153.5</c:v>
                </c:pt>
                <c:pt idx="1">
                  <c:v>47088.5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Дотация на поддержку мер по обеспечению сбалансированности бюджетов, тыс. руб.</c:v>
                </c:pt>
              </c:strCache>
            </c:strRef>
          </c:tx>
          <c:spPr>
            <a:solidFill>
              <a:srgbClr val="CCE1F4"/>
            </a:solidFill>
          </c:spPr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год 
107 499,5</c:v>
                </c:pt>
                <c:pt idx="1">
                  <c:v>2018 год 
102 449,0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54346</c:v>
                </c:pt>
                <c:pt idx="1">
                  <c:v>50835.5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дотации, тыс. руб.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</c:spPr>
          <c:dLbls>
            <c:numFmt formatCode="#,##0.0" sourceLinked="0"/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год 
107 499,5</c:v>
                </c:pt>
                <c:pt idx="1">
                  <c:v>2018 год 
102 449,0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1">
                  <c:v>4525</c:v>
                </c:pt>
              </c:numCache>
            </c:numRef>
          </c:val>
        </c:ser>
        <c:dLbls>
          <c:showVal val="1"/>
        </c:dLbls>
        <c:gapWidth val="95"/>
        <c:gapDepth val="95"/>
        <c:shape val="box"/>
        <c:axId val="177079424"/>
        <c:axId val="177080960"/>
        <c:axId val="0"/>
      </c:bar3DChart>
      <c:catAx>
        <c:axId val="17707942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7080960"/>
        <c:crosses val="autoZero"/>
        <c:auto val="1"/>
        <c:lblAlgn val="ctr"/>
        <c:lblOffset val="100"/>
      </c:catAx>
      <c:valAx>
        <c:axId val="177080960"/>
        <c:scaling>
          <c:orientation val="minMax"/>
        </c:scaling>
        <c:delete val="1"/>
        <c:axPos val="b"/>
        <c:numFmt formatCode="#,##0.0" sourceLinked="1"/>
        <c:majorTickMark val="none"/>
        <c:tickLblPos val="none"/>
        <c:crossAx val="177079424"/>
        <c:crosses val="autoZero"/>
        <c:crossBetween val="between"/>
      </c:valAx>
      <c:spPr>
        <a:noFill/>
        <a:ln w="25387">
          <a:noFill/>
        </a:ln>
      </c:spPr>
    </c:plotArea>
    <c:legend>
      <c:legendPos val="t"/>
      <c:layout>
        <c:manualLayout>
          <c:xMode val="edge"/>
          <c:yMode val="edge"/>
          <c:x val="0.23150032386915689"/>
          <c:y val="0.61283016197417561"/>
          <c:w val="0.73970725826765982"/>
          <c:h val="0.27066052925354162"/>
        </c:manualLayout>
      </c:layout>
      <c:txPr>
        <a:bodyPr/>
        <a:lstStyle/>
        <a:p>
          <a:pPr>
            <a:defRPr sz="1300">
              <a:latin typeface="Bahnschrift SemiCondensed" pitchFamily="34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54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1208654878802662"/>
          <c:y val="0.2906436887593099"/>
          <c:w val="0.69244231147806201"/>
          <c:h val="0.6732475209444659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5A9EDC"/>
              </a:solidFill>
            </c:spPr>
          </c:dPt>
          <c:dPt>
            <c:idx val="1"/>
            <c:spPr>
              <a:solidFill>
                <a:srgbClr val="FF7C80"/>
              </a:solidFill>
            </c:spPr>
          </c:dPt>
          <c:dPt>
            <c:idx val="3"/>
            <c:spPr>
              <a:solidFill>
                <a:srgbClr val="E8D8F4"/>
              </a:solidFill>
            </c:spPr>
          </c:dPt>
          <c:dPt>
            <c:idx val="4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5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6"/>
            <c:spPr>
              <a:solidFill>
                <a:srgbClr val="AFE4FF"/>
              </a:solidFill>
            </c:spPr>
          </c:dPt>
          <c:dPt>
            <c:idx val="7"/>
            <c:spPr>
              <a:solidFill>
                <a:srgbClr val="0070C0"/>
              </a:solidFill>
            </c:spPr>
          </c:dPt>
          <c:dPt>
            <c:idx val="9"/>
            <c:spPr>
              <a:solidFill>
                <a:srgbClr val="FFCCCC"/>
              </a:solidFill>
            </c:spPr>
          </c:dPt>
          <c:dLbls>
            <c:dLbl>
              <c:idx val="0"/>
              <c:layout>
                <c:manualLayout>
                  <c:x val="9.6325382610471036E-2"/>
                  <c:y val="-9.903155295676061E-2"/>
                </c:manualLayout>
              </c:layout>
              <c:showVal val="1"/>
              <c:showCatName val="1"/>
              <c:showPercent val="1"/>
            </c:dLbl>
            <c:dLbl>
              <c:idx val="1"/>
              <c:layout>
                <c:manualLayout>
                  <c:x val="0.2159356103205759"/>
                  <c:y val="3.2576678701064281E-2"/>
                </c:manualLayout>
              </c:layout>
              <c:showVal val="1"/>
              <c:showCatName val="1"/>
              <c:showPercent val="1"/>
            </c:dLbl>
            <c:dLbl>
              <c:idx val="2"/>
              <c:layout>
                <c:manualLayout>
                  <c:x val="0.24422086853641037"/>
                  <c:y val="0.23345709986169144"/>
                </c:manualLayout>
              </c:layout>
              <c:showVal val="1"/>
              <c:showCatName val="1"/>
              <c:showPercent val="1"/>
            </c:dLbl>
            <c:dLbl>
              <c:idx val="3"/>
              <c:layout>
                <c:manualLayout>
                  <c:x val="9.1416080618341736E-2"/>
                  <c:y val="0.38111372018726991"/>
                </c:manualLayout>
              </c:layout>
              <c:showVal val="1"/>
              <c:showCatName val="1"/>
              <c:showPercent val="1"/>
            </c:dLbl>
            <c:dLbl>
              <c:idx val="4"/>
              <c:layout>
                <c:manualLayout>
                  <c:x val="0.1596443740970912"/>
                  <c:y val="0"/>
                </c:manualLayout>
              </c:layout>
              <c:showVal val="1"/>
              <c:showCatName val="1"/>
              <c:showPercent val="1"/>
            </c:dLbl>
            <c:dLbl>
              <c:idx val="5"/>
              <c:layout>
                <c:manualLayout>
                  <c:x val="0"/>
                  <c:y val="0.12728465516905516"/>
                </c:manualLayout>
              </c:layout>
              <c:showVal val="1"/>
              <c:showCatName val="1"/>
              <c:showPercent val="1"/>
            </c:dLbl>
            <c:dLbl>
              <c:idx val="6"/>
              <c:layout>
                <c:manualLayout>
                  <c:x val="-4.5386106594905086E-2"/>
                  <c:y val="1.9346416952916501E-2"/>
                </c:manualLayout>
              </c:layout>
              <c:showVal val="1"/>
              <c:showCatName val="1"/>
              <c:showPercent val="1"/>
            </c:dLbl>
            <c:dLbl>
              <c:idx val="7"/>
              <c:layout>
                <c:manualLayout>
                  <c:x val="-0.13862301883468453"/>
                  <c:y val="-5.3955320675571253E-2"/>
                </c:manualLayout>
              </c:layout>
              <c:showVal val="1"/>
              <c:showCatName val="1"/>
              <c:showPercent val="1"/>
            </c:dLbl>
            <c:dLbl>
              <c:idx val="8"/>
              <c:layout>
                <c:manualLayout>
                  <c:x val="5.1591840283586661E-2"/>
                  <c:y val="-9.6834355499568231E-2"/>
                </c:manualLayout>
              </c:layout>
              <c:showVal val="1"/>
              <c:showCatName val="1"/>
              <c:showPercent val="1"/>
            </c:dLbl>
            <c:dLbl>
              <c:idx val="9"/>
              <c:layout>
                <c:manualLayout>
                  <c:x val="0.16630134903493551"/>
                  <c:y val="-7.215768523989792E-2"/>
                </c:manualLayout>
              </c:layout>
              <c:showVal val="1"/>
              <c:showCatName val="1"/>
              <c:showPercent val="1"/>
            </c:dLbl>
            <c:numFmt formatCode="0.00%" sourceLinked="0"/>
            <c:txPr>
              <a:bodyPr/>
              <a:lstStyle/>
              <a:p>
                <a:pPr>
                  <a:defRPr sz="135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howPercent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Обслуживание государственного и муниципального долга</c:v>
                </c:pt>
                <c:pt idx="9">
                  <c:v>Межбюджетные трансферты общего характера </c:v>
                </c:pt>
              </c:strCache>
            </c:strRef>
          </c:cat>
          <c:val>
            <c:numRef>
              <c:f>Лист1!$B$2:$B$11</c:f>
              <c:numCache>
                <c:formatCode>#,##0.0</c:formatCode>
                <c:ptCount val="10"/>
                <c:pt idx="0">
                  <c:v>147081</c:v>
                </c:pt>
                <c:pt idx="1">
                  <c:v>3865</c:v>
                </c:pt>
                <c:pt idx="2">
                  <c:v>63654.1</c:v>
                </c:pt>
                <c:pt idx="3">
                  <c:v>126761.1</c:v>
                </c:pt>
                <c:pt idx="4">
                  <c:v>1290888.1000000001</c:v>
                </c:pt>
                <c:pt idx="5">
                  <c:v>41826.400000000001</c:v>
                </c:pt>
                <c:pt idx="6">
                  <c:v>241578.6</c:v>
                </c:pt>
                <c:pt idx="7">
                  <c:v>29443</c:v>
                </c:pt>
                <c:pt idx="8">
                  <c:v>201.2</c:v>
                </c:pt>
                <c:pt idx="9">
                  <c:v>129973.6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0.86608</cdr:y>
    </cdr:from>
    <cdr:to>
      <cdr:x>0.9818</cdr:x>
      <cdr:y>0.9875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4069710"/>
          <a:ext cx="7200800" cy="570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0.93271</cdr:x>
      <cdr:y>0.09638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0" y="0"/>
          <a:ext cx="6773597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0.86608</cdr:y>
    </cdr:from>
    <cdr:to>
      <cdr:x>0.9818</cdr:x>
      <cdr:y>0.9875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4069710"/>
          <a:ext cx="7200800" cy="570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0.93271</cdr:x>
      <cdr:y>0.09638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-72008" y="0"/>
          <a:ext cx="8294105" cy="3608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4095144-3BD5-4C4C-A365-117C3C2CE556}" type="datetimeFigureOut">
              <a:rPr lang="ru-RU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4677C3-DDAE-4AFD-8BB6-9D9F6BDC4D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959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23470-E516-480E-9607-2C26354B13B1}" type="datetimeFigureOut">
              <a:rPr lang="ru-RU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799D3-04E8-449E-8901-6FA8FD2215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26A06-82EC-4077-9EA1-48A0FB5D957E}" type="datetimeFigureOut">
              <a:rPr lang="ru-RU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C1A88-0607-41DB-9F4B-E1CD2D0595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58213-0EB3-4275-90EC-DC1B3E36624F}" type="datetimeFigureOut">
              <a:rPr lang="ru-RU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6593B-0D30-45E9-8652-72814BE872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29FEA-7C5F-4D45-AA95-EA56A8E93C96}" type="datetimeFigureOut">
              <a:rPr lang="ru-RU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B60E9-B033-40CA-9D59-D201A08E60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CC9AF-ACF3-407C-AB2B-2D4C2B1577AA}" type="datetimeFigureOut">
              <a:rPr lang="ru-RU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692F5-D35C-407B-A701-6659F17C61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D0643-80EA-4C82-9BA2-32B5F6F98DF0}" type="datetimeFigureOut">
              <a:rPr lang="ru-RU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2E902-561F-4E45-AE1C-FA27A4F5D1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8EA12-DE66-4248-91CF-20C5440B57CD}" type="datetimeFigureOut">
              <a:rPr lang="ru-RU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1F9E3-8912-4758-95E5-030C6D02C5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490BE-05CE-4A5A-B525-81725E3248E8}" type="datetimeFigureOut">
              <a:rPr lang="ru-RU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B49C6-D4D5-4970-B39E-78A9AAB6C0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5712C-5645-4C17-A2C0-3CF4C8109096}" type="datetimeFigureOut">
              <a:rPr lang="ru-RU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B9106-3596-4C14-9676-F689DD062D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3BD56-DFF4-4CA3-9A4B-5577C748BE7C}" type="datetimeFigureOut">
              <a:rPr lang="ru-RU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815C6-90BF-4E0C-9B66-8F1060E8C8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FBEC6-138C-4F50-BB10-52ADBC58594F}" type="datetimeFigureOut">
              <a:rPr lang="ru-RU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EEA0C-B1A2-4001-95AC-BA7D9AC312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07321-0D11-41F2-B923-DF449F42145C}" type="datetimeFigureOut">
              <a:rPr lang="ru-RU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9077E-56FC-48B5-9120-E84754311D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D2F69-923F-44CE-9FA9-30810A995D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5CC40-5F34-46FF-8573-0B1F7B7DBC60}" type="datetimeFigureOut">
              <a:rPr lang="ru-RU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B7EBF-A682-4B2D-9002-0B763BE885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6A90C-35D1-49A5-81EB-952BC1E90C5C}" type="datetimeFigureOut">
              <a:rPr lang="ru-RU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E2DFA-DF3C-4117-A5BE-4FFD019986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43C1A-D3ED-4D86-8E65-5364846A6A1C}" type="datetimeFigureOut">
              <a:rPr lang="ru-RU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DADCD-7069-43FD-882D-A2F2958EB9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6A706-7B69-4697-A101-C4F8C0C5E4CD}" type="datetimeFigureOut">
              <a:rPr lang="ru-RU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BFAE0-C676-4735-961E-BF473FC5D1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688F6-230F-4E50-9E09-90BFF78B2F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0AB73-134D-4519-AF3C-E6DD039AAA3D}" type="datetimeFigureOut">
              <a:rPr lang="ru-RU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DF18B-60E6-445B-978F-D5EDD07C3F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30F29-3842-4D61-98B7-D633B09ECFC3}" type="datetimeFigureOut">
              <a:rPr lang="ru-RU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87422-08F6-4085-84C4-3CA8AEBC38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8A83D-B9C7-47D2-843B-3A28A3354A2A}" type="datetimeFigureOut">
              <a:rPr lang="ru-RU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CE054-493B-477C-88B0-19509CBCEC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3A732EA2-9C6D-4536-AAC9-0A0F8AFB17C9}" type="datetimeFigureOut">
              <a:rPr lang="en-US"/>
              <a:pPr>
                <a:defRPr/>
              </a:pPr>
              <a:t>5/24/2019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25C3EE5-5B71-479A-9A5B-D35B0940E6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7ADBD-1AC4-46B4-A251-1E97991596D0}" type="datetimeFigureOut">
              <a:rPr lang="ru-RU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FA84C-5080-4727-8585-DE5848D4C4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4347F-53B7-4F09-BCF4-5BCBFBBDF8C1}" type="datetimeFigureOut">
              <a:rPr lang="ru-RU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160C2-0ACD-41B9-B450-F0A6526A71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748C2-295A-4695-B311-216BE08D0642}" type="datetimeFigureOut">
              <a:rPr lang="ru-RU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DB033-587C-43D5-AF7C-0E7D2A549D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E3D5D-0445-4B4D-AD68-BBD17F988EE8}" type="datetimeFigureOut">
              <a:rPr lang="ru-RU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3ABB1-5357-4F1B-A13A-127A04D54F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DE4CF-9CA2-4BA6-9CA6-8C2D6796CD9C}" type="datetimeFigureOut">
              <a:rPr lang="ru-RU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D256B-68FF-4887-977C-9EAAB0611A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FE970D-47FA-4065-95D6-3949EBC32B51}" type="datetimeFigureOut">
              <a:rPr lang="en-US"/>
              <a:pPr>
                <a:defRPr/>
              </a:pPr>
              <a:t>5/24/2019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21A192-3389-4BD1-BB6D-5C645BA1B88D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976C5-9CE6-4F92-ADDD-F3A06CD34A76}" type="datetimeFigureOut">
              <a:rPr lang="ru-RU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93DF6-5D8B-4018-BC78-530936BEF6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EA9025-B4C1-4DE1-AFEF-492822CBF0DA}" type="datetimeFigureOut">
              <a:rPr lang="en-US"/>
              <a:pPr>
                <a:defRPr/>
              </a:pPr>
              <a:t>5/24/2019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94158B-28EB-4CB5-8E9E-25ED66BAF6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82DCA-45E5-40D3-9374-309574DCCB03}" type="datetimeFigureOut">
              <a:rPr lang="ru-RU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4E687-5DD1-4D6E-94EF-DAA498091A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740FD-CE1E-4328-A336-E4F267E24FBE}" type="datetimeFigureOut">
              <a:rPr lang="ru-RU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BF13E-A354-4BF1-B0BA-09DCE27875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14D19-F93A-4E67-BAFC-C57C4CA1B57A}" type="datetimeFigureOut">
              <a:rPr lang="ru-RU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7B377-ACB7-44C5-AA1D-913DA1CB85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FA0A4-55C8-4CFD-8DF6-8A44ADC3F916}" type="datetimeFigureOut">
              <a:rPr lang="ru-RU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0AB58-4BDE-464F-88C8-6F8685FB58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33E0F5-198F-486E-AE13-9AF8D0429E50}" type="datetimeFigureOut">
              <a:rPr lang="en-US"/>
              <a:pPr>
                <a:defRPr/>
              </a:pPr>
              <a:t>5/24/2019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3F14F78-55C6-49E9-A368-C6939CEE08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55B47-7F05-4571-BC28-162F1E78C89C}" type="datetimeFigureOut">
              <a:rPr lang="ru-RU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60332-4CB2-4447-9A86-CF4A2615D6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BF64-A7DF-4FAB-81B0-118F15388E03}" type="datetimeFigureOut">
              <a:rPr lang="ru-RU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D5C18-70DB-49BA-A8B7-0A901B630E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E2E91-BB2E-4193-AD3A-0CFF12F04E30}" type="datetimeFigureOut">
              <a:rPr lang="ru-RU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7A90A-681D-4B94-88C4-05C7F280FC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8F1FA-07F3-41A4-8689-8AD5D86F2E8C}" type="datetimeFigureOut">
              <a:rPr lang="ru-RU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14D8A-9D3B-415F-A2A0-D6FF558612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5/24/2019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22041F-EF4A-4131-ABFE-E3429E7BE567}" type="datetimeFigureOut">
              <a:rPr lang="ru-RU" smtClean="0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7AE16D-87AE-4D19-84EF-BE278205C12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2BCBC6-15A7-4E64-9553-8C4223752106}" type="datetimeFigureOut">
              <a:rPr lang="ru-RU" smtClean="0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B48301-CBE7-4C86-85A9-3B7CE4851F1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BA1747-FB4C-4743-B6D0-C9EADACAE1A2}" type="datetimeFigureOut">
              <a:rPr lang="ru-RU" smtClean="0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606F6E-7BEA-4938-9BC9-B9963006A80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755FB-F93B-4F3E-84D5-35A2E2478118}" type="datetimeFigureOut">
              <a:rPr lang="ru-RU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94AE0-D7CB-4F57-9FF8-62340E6D9D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74AB3-821A-49B3-96D5-C96A2EED0DB2}" type="datetimeFigureOut">
              <a:rPr lang="ru-RU" smtClean="0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15F4C-5ACE-4252-9A4B-6CA11D4770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5/24/2019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8E71F7-C586-435E-A5C0-7B5684FBB620}" type="datetimeFigureOut">
              <a:rPr lang="ru-RU" smtClean="0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81CDC-5C3B-4E26-826C-3600018F31C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450D4E-6CC5-4F0D-826E-F17772F97CDC}" type="datetimeFigureOut">
              <a:rPr lang="ru-RU" smtClean="0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A3B42452-8962-4BE0-B703-F8B1D40934D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3C5B7B-A2C6-4554-86AC-A8381AF2CD93}" type="datetimeFigureOut">
              <a:rPr lang="ru-RU" smtClean="0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89FA4-88C9-4F8F-B801-4158EE7449D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3C5B7B-A2C6-4554-86AC-A8381AF2CD93}" type="datetimeFigureOut">
              <a:rPr lang="ru-RU" smtClean="0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89FA4-88C9-4F8F-B801-4158EE7449D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2018B-E3CC-4DC3-A051-2C34BC8B75B9}" type="datetimeFigureOut">
              <a:rPr lang="ru-RU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B635E-482B-43C1-B159-7CCED92B14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8CF8A-D29C-4067-B667-BB7AA3322E69}" type="datetimeFigureOut">
              <a:rPr lang="ru-RU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4F701-AF15-432A-A793-6B2F596577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E09D9-D01B-4A6D-AFB5-65DDFD9B8193}" type="datetimeFigureOut">
              <a:rPr lang="ru-RU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6606C-BB81-45E3-99BB-895E1EE014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8C226-5E63-47E4-A8E9-D3AEE7B67A2B}" type="datetimeFigureOut">
              <a:rPr lang="ru-RU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11C19-71CC-4731-98B9-A9598E3F12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3C5B7B-A2C6-4554-86AC-A8381AF2CD93}" type="datetimeFigureOut">
              <a:rPr lang="ru-RU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989FA4-88C9-4F8F-B801-4158EE7449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4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036E03-3C10-4464-AED1-BBF2F9074278}" type="datetimeFigureOut">
              <a:rPr lang="ru-RU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992037-2B88-4388-9B86-80D3E37DFF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75" r:id="rId9"/>
    <p:sldLayoutId id="2147484350" r:id="rId10"/>
    <p:sldLayoutId id="214748435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3A7768-83EF-4837-B3F1-F74CE08DC86E}" type="datetimeFigureOut">
              <a:rPr lang="ru-RU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DAB042-E804-499D-881E-4F635B92E9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4353" r:id="rId2"/>
    <p:sldLayoutId id="2147484376" r:id="rId3"/>
    <p:sldLayoutId id="2147484354" r:id="rId4"/>
    <p:sldLayoutId id="2147484355" r:id="rId5"/>
    <p:sldLayoutId id="2147484356" r:id="rId6"/>
    <p:sldLayoutId id="2147484377" r:id="rId7"/>
    <p:sldLayoutId id="2147484357" r:id="rId8"/>
    <p:sldLayoutId id="2147484358" r:id="rId9"/>
    <p:sldLayoutId id="2147484359" r:id="rId10"/>
    <p:sldLayoutId id="2147484360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fld id="{559C6343-6676-41EC-AE79-52C087F51403}" type="datetimeFigureOut">
              <a:rPr lang="ru-RU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732E31F-8E8A-46B2-AA84-9C19684089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  <p:sldLayoutId id="2147484361" r:id="rId2"/>
    <p:sldLayoutId id="2147484379" r:id="rId3"/>
    <p:sldLayoutId id="2147484362" r:id="rId4"/>
    <p:sldLayoutId id="2147484363" r:id="rId5"/>
    <p:sldLayoutId id="2147484364" r:id="rId6"/>
    <p:sldLayoutId id="2147484380" r:id="rId7"/>
    <p:sldLayoutId id="2147484365" r:id="rId8"/>
    <p:sldLayoutId id="2147484366" r:id="rId9"/>
    <p:sldLayoutId id="2147484367" r:id="rId10"/>
    <p:sldLayoutId id="2147484368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43C5B7B-A2C6-4554-86AC-A8381AF2CD93}" type="datetimeFigureOut">
              <a:rPr lang="ru-RU" smtClean="0"/>
              <a:pPr>
                <a:defRPr/>
              </a:pPr>
              <a:t>24.05.2019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30989FA4-88C9-4F8F-B801-4158EE7449D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  <p:sldLayoutId id="2147484438" r:id="rId8"/>
    <p:sldLayoutId id="2147484439" r:id="rId9"/>
    <p:sldLayoutId id="2147484440" r:id="rId10"/>
    <p:sldLayoutId id="214748444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chart" Target="../charts/chart11.xml"/><Relationship Id="rId7" Type="http://schemas.openxmlformats.org/officeDocument/2006/relationships/chart" Target="../charts/chart15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0.xml"/><Relationship Id="rId6" Type="http://schemas.openxmlformats.org/officeDocument/2006/relationships/chart" Target="../charts/chart14.xml"/><Relationship Id="rId11" Type="http://schemas.openxmlformats.org/officeDocument/2006/relationships/chart" Target="../charts/chart19.xml"/><Relationship Id="rId5" Type="http://schemas.openxmlformats.org/officeDocument/2006/relationships/chart" Target="../charts/chart13.xml"/><Relationship Id="rId10" Type="http://schemas.openxmlformats.org/officeDocument/2006/relationships/chart" Target="../charts/chart18.xml"/><Relationship Id="rId4" Type="http://schemas.openxmlformats.org/officeDocument/2006/relationships/chart" Target="../charts/chart12.xml"/><Relationship Id="rId9" Type="http://schemas.openxmlformats.org/officeDocument/2006/relationships/chart" Target="../charts/char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Прямоугольник 5"/>
          <p:cNvSpPr>
            <a:spLocks noChangeArrowheads="1"/>
          </p:cNvSpPr>
          <p:nvPr/>
        </p:nvSpPr>
        <p:spPr bwMode="auto">
          <a:xfrm>
            <a:off x="0" y="2571744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>
                <a:latin typeface="Monotype Corsiva" pitchFamily="66" charset="0"/>
                <a:cs typeface="BrowalliaUPC" pitchFamily="34" charset="-34"/>
              </a:rPr>
              <a:t>Отчет об исполнении бюджета </a:t>
            </a:r>
            <a:br>
              <a:rPr lang="ru-RU" sz="5400" b="1" dirty="0">
                <a:latin typeface="Monotype Corsiva" pitchFamily="66" charset="0"/>
                <a:cs typeface="BrowalliaUPC" pitchFamily="34" charset="-34"/>
              </a:rPr>
            </a:br>
            <a:r>
              <a:rPr lang="ru-RU" sz="5400" b="1" dirty="0">
                <a:latin typeface="Monotype Corsiva" pitchFamily="66" charset="0"/>
                <a:cs typeface="BrowalliaUPC" pitchFamily="34" charset="-34"/>
              </a:rPr>
              <a:t>Лужского </a:t>
            </a:r>
            <a:r>
              <a:rPr lang="ru-RU" sz="5400" b="1" dirty="0" smtClean="0">
                <a:latin typeface="Monotype Corsiva" pitchFamily="66" charset="0"/>
                <a:cs typeface="BrowalliaUPC" pitchFamily="34" charset="-34"/>
              </a:rPr>
              <a:t>муниципального района за 2018 </a:t>
            </a:r>
            <a:r>
              <a:rPr lang="ru-RU" sz="5400" b="1" dirty="0">
                <a:latin typeface="Monotype Corsiva" pitchFamily="66" charset="0"/>
                <a:cs typeface="BrowalliaUPC" pitchFamily="34" charset="-34"/>
              </a:rPr>
              <a:t>год</a:t>
            </a:r>
          </a:p>
        </p:txBody>
      </p:sp>
      <p:pic>
        <p:nvPicPr>
          <p:cNvPr id="5" name="Picture 2" descr="Z:\Общие Документы БЮДЖЕТНОГО ОТДЕЛА\ПРЕЗЕНТАЦИИ\гер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857232"/>
            <a:ext cx="758204" cy="117099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3"/>
          <p:cNvGraphicFramePr>
            <a:graphicFrameLocks/>
          </p:cNvGraphicFramePr>
          <p:nvPr/>
        </p:nvGraphicFramePr>
        <p:xfrm>
          <a:off x="142844" y="500042"/>
          <a:ext cx="8892480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87072" cy="428628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Дотации бюджетам бюджетной системы РФ</a:t>
            </a:r>
            <a:endParaRPr lang="ru-RU" sz="2700" b="1" dirty="0">
              <a:solidFill>
                <a:schemeClr val="tx2">
                  <a:satMod val="130000"/>
                </a:schemeClr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3000372"/>
            <a:ext cx="8572560" cy="364333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357422" y="3286124"/>
            <a:ext cx="428628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SemiCondensed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SemiCondensed" pitchFamily="34" charset="0"/>
                <a:ea typeface="Calibri" pitchFamily="34" charset="0"/>
                <a:cs typeface="Times New Roman" pitchFamily="18" charset="0"/>
              </a:rPr>
              <a:t>В 2018 году  за счет средств</a:t>
            </a:r>
            <a:r>
              <a:rPr kumimoji="0" lang="ru-RU" sz="14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SemiCondensed" pitchFamily="34" charset="0"/>
                <a:ea typeface="Calibri" pitchFamily="34" charset="0"/>
                <a:cs typeface="Times New Roman" pitchFamily="18" charset="0"/>
              </a:rPr>
              <a:t> г</a:t>
            </a:r>
            <a:r>
              <a:rPr lang="ru-RU" sz="1400" i="1" dirty="0" smtClean="0">
                <a:latin typeface="Bahnschrift SemiCondensed" pitchFamily="34" charset="0"/>
                <a:ea typeface="Calibri" pitchFamily="34" charset="0"/>
                <a:cs typeface="Times New Roman" pitchFamily="18" charset="0"/>
              </a:rPr>
              <a:t>ранта, полученного в </a:t>
            </a: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SemiCondensed" pitchFamily="34" charset="0"/>
                <a:ea typeface="Calibri" pitchFamily="34" charset="0"/>
                <a:cs typeface="Times New Roman" pitchFamily="18" charset="0"/>
              </a:rPr>
              <a:t>форме дотации за достижение наилучших значений показателей эффективности деятельности органов местного самоуправления  осуществлено  финансирование мероприятий</a:t>
            </a:r>
            <a:r>
              <a:rPr lang="ru-RU" sz="1400" i="1" dirty="0" smtClean="0">
                <a:latin typeface="Bahnschrift SemiCondensed" pitchFamily="34" charset="0"/>
                <a:ea typeface="Calibri" pitchFamily="34" charset="0"/>
                <a:cs typeface="Times New Roman" pitchFamily="18" charset="0"/>
              </a:rPr>
              <a:t>  по поставке новогодней атрибутики для нужд Лужского муниципального района  и организовано проведение районных мероприятий в области  культуры.</a:t>
            </a:r>
            <a:endParaRPr kumimoji="0" lang="ru-RU" sz="14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SemiCondensed" pitchFamily="34" charset="0"/>
            </a:endParaRPr>
          </a:p>
        </p:txBody>
      </p:sp>
      <p:pic>
        <p:nvPicPr>
          <p:cNvPr id="1026" name="Picture 2" descr="C:\Users\guseva\Desktop\Ел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407" y="3143248"/>
            <a:ext cx="1384794" cy="2071702"/>
          </a:xfrm>
          <a:prstGeom prst="rect">
            <a:avLst/>
          </a:prstGeom>
          <a:noFill/>
        </p:spPr>
      </p:pic>
      <p:pic>
        <p:nvPicPr>
          <p:cNvPr id="1029" name="Picture 5" descr="C:\Users\guseva\Desktop\Фонар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5072074"/>
            <a:ext cx="1995237" cy="1428760"/>
          </a:xfrm>
          <a:prstGeom prst="rect">
            <a:avLst/>
          </a:prstGeom>
          <a:noFill/>
        </p:spPr>
      </p:pic>
      <p:pic>
        <p:nvPicPr>
          <p:cNvPr id="7" name="Picture 5" descr="C:\Users\guseva\Desktop\IMG_445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3143248"/>
            <a:ext cx="1357322" cy="2075974"/>
          </a:xfrm>
          <a:prstGeom prst="rect">
            <a:avLst/>
          </a:prstGeom>
          <a:noFill/>
        </p:spPr>
      </p:pic>
      <p:pic>
        <p:nvPicPr>
          <p:cNvPr id="1027" name="Picture 3" descr="C:\Users\guseva\Desktop\Снеговики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5072073"/>
            <a:ext cx="2071702" cy="1448849"/>
          </a:xfrm>
          <a:prstGeom prst="rect">
            <a:avLst/>
          </a:prstGeom>
          <a:noFill/>
        </p:spPr>
      </p:pic>
      <p:pic>
        <p:nvPicPr>
          <p:cNvPr id="2" name="Picture 2" descr="C:\Users\guseva\Desktop\IMG_445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5072074"/>
            <a:ext cx="2198092" cy="14287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2844" y="260350"/>
            <a:ext cx="9001156" cy="792386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Структура исполнения расходной части бюджета по разделам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052736"/>
            <a:ext cx="8064896" cy="43338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2 225 924,6 тыс.руб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факт 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2 075 272,1 тыс.руб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(93,2%)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214282" y="1643050"/>
          <a:ext cx="8786874" cy="4928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5888"/>
            <a:ext cx="7992888" cy="550862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Исполнение расходной части бюджета</a:t>
            </a:r>
            <a:endParaRPr lang="ru-RU" sz="3000" b="1" dirty="0">
              <a:solidFill>
                <a:schemeClr val="tx2">
                  <a:satMod val="130000"/>
                </a:schemeClr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214282" y="1357298"/>
          <a:ext cx="3000396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/>
        </p:nvGraphicFramePr>
        <p:xfrm>
          <a:off x="2928926" y="1571612"/>
          <a:ext cx="3143272" cy="1743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5"/>
          <p:cNvGraphicFramePr>
            <a:graphicFrameLocks/>
          </p:cNvGraphicFramePr>
          <p:nvPr/>
        </p:nvGraphicFramePr>
        <p:xfrm>
          <a:off x="-214346" y="2928934"/>
          <a:ext cx="3096344" cy="1813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6"/>
          <p:cNvGraphicFramePr>
            <a:graphicFrameLocks/>
          </p:cNvGraphicFramePr>
          <p:nvPr/>
        </p:nvGraphicFramePr>
        <p:xfrm>
          <a:off x="6072198" y="3071810"/>
          <a:ext cx="2714644" cy="150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7"/>
          <p:cNvGraphicFramePr>
            <a:graphicFrameLocks/>
          </p:cNvGraphicFramePr>
          <p:nvPr/>
        </p:nvGraphicFramePr>
        <p:xfrm>
          <a:off x="2928926" y="2786058"/>
          <a:ext cx="3143272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Диаграмма 18"/>
          <p:cNvGraphicFramePr>
            <a:graphicFrameLocks/>
          </p:cNvGraphicFramePr>
          <p:nvPr/>
        </p:nvGraphicFramePr>
        <p:xfrm>
          <a:off x="2071670" y="4643446"/>
          <a:ext cx="2698751" cy="2022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Диаграмма 19"/>
          <p:cNvGraphicFramePr>
            <a:graphicFrameLocks/>
          </p:cNvGraphicFramePr>
          <p:nvPr/>
        </p:nvGraphicFramePr>
        <p:xfrm>
          <a:off x="-357222" y="4000504"/>
          <a:ext cx="3214710" cy="2428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" name="Диаграмма 20"/>
          <p:cNvGraphicFramePr>
            <a:graphicFrameLocks/>
          </p:cNvGraphicFramePr>
          <p:nvPr/>
        </p:nvGraphicFramePr>
        <p:xfrm>
          <a:off x="4286248" y="4500570"/>
          <a:ext cx="2733676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/>
        </p:nvGraphicFramePr>
        <p:xfrm>
          <a:off x="5929322" y="1357298"/>
          <a:ext cx="3024336" cy="1728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1" name="Скругленный прямоугольник 20"/>
          <p:cNvSpPr/>
          <p:nvPr/>
        </p:nvSpPr>
        <p:spPr>
          <a:xfrm>
            <a:off x="683568" y="764704"/>
            <a:ext cx="7776467" cy="50460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2 225 924,6 тыс.руб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факт –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2 075 272,1 тыс.руб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(93,2%)</a:t>
            </a:r>
            <a:endParaRPr lang="ru-RU" dirty="0"/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/>
        </p:nvGraphicFramePr>
        <p:xfrm>
          <a:off x="6286512" y="4500570"/>
          <a:ext cx="3096344" cy="2000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0495659"/>
              </p:ext>
            </p:extLst>
          </p:nvPr>
        </p:nvGraphicFramePr>
        <p:xfrm>
          <a:off x="142844" y="571478"/>
          <a:ext cx="8858312" cy="355480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072230"/>
                <a:gridCol w="1071570"/>
                <a:gridCol w="1071570"/>
                <a:gridCol w="642942"/>
              </a:tblGrid>
              <a:tr h="306075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alatino Linotype" pitchFamily="18" charset="0"/>
                        </a:rPr>
                        <a:t>Муниципальная программа</a:t>
                      </a:r>
                      <a:endParaRPr lang="ru-RU" sz="1300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Palatino Linotype" pitchFamily="18" charset="0"/>
                        </a:rPr>
                        <a:t>План</a:t>
                      </a:r>
                      <a:endParaRPr lang="ru-RU" sz="1000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Palatino Linotype" pitchFamily="18" charset="0"/>
                        </a:rPr>
                        <a:t>Исполнение</a:t>
                      </a:r>
                      <a:endParaRPr lang="ru-RU" sz="1000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%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1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Современное образование 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1 406 904,1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1 334 976,2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94,9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17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физической культуры и спорта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A9C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28 343,0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28 143,0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99,3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1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культуры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C54B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15 378,3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15 204,0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98,9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1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молодежного потенциала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2 263,1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2 263,1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7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Социальная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поддержка отдельных категорий граждан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66 670,7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66 670,7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1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сельского хозяйства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41 142,7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25 665,9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62,4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31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Предоставление муниципальной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поддержки гражданам, нуждающимся в улучшении жилищных условий, в т. ч. молодежи</a:t>
                      </a: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3 361,7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3 361,7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9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Стимулирование экономической активности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4 229,9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3 760,6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88,9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9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жилищно-коммунального</a:t>
                      </a:r>
                      <a:r>
                        <a:rPr lang="ru-RU" sz="14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дорожного хозяйства</a:t>
                      </a: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5A9E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113 747,8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97 473,3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85,7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94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Управление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муниципальными финансами и муниципальным долгом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130 856,2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130 804,1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94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системы защиты прав потребителей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98,3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98,3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100,0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607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812 995,9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1 708 420,9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607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412 928,7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366 851,2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88,8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850" y="116632"/>
            <a:ext cx="8820150" cy="454848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Исполнение муниципальных программ, тыс. руб.</a:t>
            </a:r>
            <a:endParaRPr lang="ru-RU" sz="2400" b="1" dirty="0">
              <a:solidFill>
                <a:schemeClr val="tx2">
                  <a:satMod val="130000"/>
                </a:schemeClr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3944390276"/>
              </p:ext>
            </p:extLst>
          </p:nvPr>
        </p:nvGraphicFramePr>
        <p:xfrm>
          <a:off x="-285784" y="4143380"/>
          <a:ext cx="5214974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00694" y="4572008"/>
            <a:ext cx="3143272" cy="156966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Расходы бюджета на реализацию муниципальных программ от общего объема расходов в 2018 году составили 82,3%;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направления деятельности – 17,7%.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3628631041"/>
              </p:ext>
            </p:extLst>
          </p:nvPr>
        </p:nvGraphicFramePr>
        <p:xfrm>
          <a:off x="323528" y="1196752"/>
          <a:ext cx="8352928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5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68630" cy="64807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Муниципальная программа </a:t>
            </a:r>
            <a:br>
              <a:rPr lang="ru-RU" sz="20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«Современное образование в Лужском муниципальном районе» </a:t>
            </a:r>
            <a:endParaRPr lang="ru-RU" sz="2000" b="1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857356" y="3071810"/>
            <a:ext cx="2214578" cy="1214446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Исполнение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за 2018 год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Palatino Linotype" pitchFamily="18" charset="0"/>
              </a:rPr>
              <a:t>1 334 976,2 тыс. руб. (94,9%)</a:t>
            </a:r>
            <a:endParaRPr lang="ru-RU" sz="1600" dirty="0">
              <a:solidFill>
                <a:schemeClr val="tx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58" y="142852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Заработная плата отдельных категорий работников бюджетной сферы, тыс. руб.</a:t>
            </a:r>
            <a:endParaRPr lang="ru-RU" sz="2400" dirty="0"/>
          </a:p>
        </p:txBody>
      </p:sp>
      <p:graphicFrame>
        <p:nvGraphicFramePr>
          <p:cNvPr id="9" name="Диаграмма 14"/>
          <p:cNvGraphicFramePr>
            <a:graphicFrameLocks/>
          </p:cNvGraphicFramePr>
          <p:nvPr/>
        </p:nvGraphicFramePr>
        <p:xfrm>
          <a:off x="357158" y="1000108"/>
          <a:ext cx="8213472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/>
          </p:cNvGraphicFramePr>
          <p:nvPr/>
        </p:nvGraphicFramePr>
        <p:xfrm>
          <a:off x="285720" y="1428736"/>
          <a:ext cx="5715040" cy="2857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756669"/>
                <a:gridCol w="1434847"/>
                <a:gridCol w="1410205"/>
                <a:gridCol w="1113319"/>
              </a:tblGrid>
              <a:tr h="7129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E1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первоначальный бюджет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E1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учетом изменений и дополнений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E1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Темп роста</a:t>
                      </a:r>
                      <a:r>
                        <a:rPr lang="ru-RU" sz="12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endParaRPr lang="ru-RU" sz="1200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E1F4"/>
                    </a:solidFill>
                  </a:tcPr>
                </a:tc>
              </a:tr>
              <a:tr h="556126">
                <a:tc>
                  <a:txBody>
                    <a:bodyPr/>
                    <a:lstStyle/>
                    <a:p>
                      <a:pPr marL="342900" indent="-342900" algn="ctr" fontAlgn="ctr">
                        <a:buNone/>
                      </a:pPr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 ДОХОДЫ, </a:t>
                      </a:r>
                    </a:p>
                    <a:p>
                      <a:pPr marL="342900" indent="-342900" algn="ctr" fontAlgn="ctr">
                        <a:buNone/>
                      </a:pPr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    в </a:t>
                      </a:r>
                      <a:r>
                        <a:rPr lang="ru-RU" sz="1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том числе: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1 873 600,0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2 084 321,8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11,2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656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собственные доходы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627 105,0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627 105,0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9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1 246 495,0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1 457 216,8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16,9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129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1 881 657,1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2 225 924,6 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18,3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946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 (-), профицит (+):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- 8 057,1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- 141 602,8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6286512" y="1428736"/>
          <a:ext cx="2286016" cy="2857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09558"/>
                <a:gridCol w="1076458"/>
              </a:tblGrid>
              <a:tr h="7284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</a:p>
                    <a:p>
                      <a:pPr algn="ctr" fontAlgn="ctr"/>
                      <a:r>
                        <a:rPr lang="ru-RU" sz="12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2018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E1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CE1F4"/>
                    </a:solidFill>
                  </a:tcPr>
                </a:tc>
              </a:tr>
              <a:tr h="5258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2 117 606,8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342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690 377,7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7679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1 427 229,1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3181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2 075 272,1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034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42 334,7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57158" y="285728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Бюджет Лужского муниципального района </a:t>
            </a:r>
          </a:p>
          <a:p>
            <a:pPr algn="ctr"/>
            <a:r>
              <a:rPr lang="ru-RU" sz="2400" b="1" dirty="0" smtClean="0">
                <a:latin typeface="Palatino Linotype" pitchFamily="18" charset="0"/>
                <a:cs typeface="Times New Roman" pitchFamily="18" charset="0"/>
              </a:rPr>
              <a:t>за 2018 год 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4810" y="2857496"/>
            <a:ext cx="3930853" cy="260980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Прямоугольник 7"/>
          <p:cNvSpPr/>
          <p:nvPr/>
        </p:nvSpPr>
        <p:spPr>
          <a:xfrm>
            <a:off x="785786" y="2428868"/>
            <a:ext cx="7632846" cy="8817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078" tIns="0" rIns="0" bIns="0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4800" b="1" kern="1200" baseline="0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СПАСИБО</a:t>
            </a:r>
            <a:r>
              <a:rPr lang="ru-RU" sz="4800" b="1" kern="1200" dirty="0" smtClean="0">
                <a:solidFill>
                  <a:schemeClr val="tx1"/>
                </a:solidFill>
                <a:latin typeface="Monotype Corsiva" pitchFamily="66" charset="0"/>
                <a:cs typeface="Times New Roman" pitchFamily="18" charset="0"/>
              </a:rPr>
              <a:t> ЗА ВНИМАНИЕ!</a:t>
            </a:r>
            <a:endParaRPr lang="ru-RU" sz="4800" b="1" kern="1200" baseline="0" dirty="0">
              <a:solidFill>
                <a:schemeClr val="tx1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58252274"/>
              </p:ext>
            </p:extLst>
          </p:nvPr>
        </p:nvGraphicFramePr>
        <p:xfrm>
          <a:off x="142844" y="1000108"/>
          <a:ext cx="8856986" cy="392918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073916"/>
                <a:gridCol w="1244204"/>
                <a:gridCol w="1298506"/>
                <a:gridCol w="1224136"/>
                <a:gridCol w="1136782"/>
                <a:gridCol w="879442"/>
              </a:tblGrid>
              <a:tr h="509953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2017 г.,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2018 г.*, тыс. руб.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 2018 г., тыс. руб.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 </a:t>
                      </a: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исполнения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Темп к 2017 г.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1F4"/>
                    </a:solidFill>
                  </a:tcPr>
                </a:tc>
              </a:tr>
              <a:tr h="34045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Доходы: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2 094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808,6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2 084 321,8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2 117 606,8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↑1,1%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1549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646 818,5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627 105,0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690 377,7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↑6,7%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549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, в т.ч.: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1 447 990,1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1 457 216,8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1 427 229,1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97,9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↓1,4%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997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поступления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от других бюджетов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1 452 745,5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1 457 216,8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1 424 105,3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97,7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↓2,0%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2994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иных межбюджетных трансфертов, имеющих целевое назначение,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прошлых лет 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-5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548,3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- 4 586,2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099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иных межбюджетных трансфертов, имеющих целевое назначение,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прошлых лет из бюджетов поселений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792,9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7 710,0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5497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Расходы: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2 110 477,0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2 225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924,6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2 075 272,1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↓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 (-), профицит (+):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-15 668,4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-141 602,8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42 334,7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444" name="TextBox 46"/>
          <p:cNvSpPr txBox="1">
            <a:spLocks noChangeArrowheads="1"/>
          </p:cNvSpPr>
          <p:nvPr/>
        </p:nvSpPr>
        <p:spPr bwMode="auto">
          <a:xfrm>
            <a:off x="142844" y="0"/>
            <a:ext cx="88566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700" b="1" dirty="0">
                <a:latin typeface="Palatino Linotype" pitchFamily="18" charset="0"/>
                <a:cs typeface="Times New Roman" pitchFamily="18" charset="0"/>
              </a:rPr>
              <a:t>Основные параметры </a:t>
            </a:r>
            <a:r>
              <a:rPr lang="ru-RU" altLang="ru-RU" sz="2700" b="1" dirty="0" smtClean="0">
                <a:latin typeface="Palatino Linotype" pitchFamily="18" charset="0"/>
                <a:cs typeface="Times New Roman" pitchFamily="18" charset="0"/>
              </a:rPr>
              <a:t>исполнения бюджета</a:t>
            </a:r>
            <a:endParaRPr lang="ru-RU" altLang="ru-RU" sz="2700" b="1" dirty="0">
              <a:latin typeface="Palatino Linotype" pitchFamily="18" charset="0"/>
              <a:cs typeface="Times New Roman" pitchFamily="18" charset="0"/>
            </a:endParaRPr>
          </a:p>
          <a:p>
            <a:pPr algn="ctr"/>
            <a:r>
              <a:rPr lang="ru-RU" altLang="ru-RU" sz="2700" b="1" dirty="0">
                <a:latin typeface="Palatino Linotype" pitchFamily="18" charset="0"/>
                <a:cs typeface="Times New Roman" pitchFamily="18" charset="0"/>
              </a:rPr>
              <a:t> Лужского </a:t>
            </a:r>
            <a:r>
              <a:rPr lang="ru-RU" altLang="ru-RU" sz="2700" b="1" dirty="0" smtClean="0">
                <a:latin typeface="Palatino Linotype" pitchFamily="18" charset="0"/>
                <a:cs typeface="Times New Roman" pitchFamily="18" charset="0"/>
              </a:rPr>
              <a:t>муниципального района</a:t>
            </a:r>
            <a:endParaRPr lang="ru-RU" altLang="ru-RU" sz="2700" b="1" dirty="0"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16445" name="Прямоугольник 4"/>
          <p:cNvSpPr>
            <a:spLocks noChangeArrowheads="1"/>
          </p:cNvSpPr>
          <p:nvPr/>
        </p:nvSpPr>
        <p:spPr bwMode="auto">
          <a:xfrm>
            <a:off x="0" y="5257562"/>
            <a:ext cx="9001188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b="1" i="1" dirty="0" smtClean="0">
                <a:solidFill>
                  <a:schemeClr val="accent2"/>
                </a:solidFill>
                <a:latin typeface="Bahnschrift SemiBold Condensed" pitchFamily="34" charset="0"/>
              </a:rPr>
              <a:t>Доходы</a:t>
            </a:r>
            <a:r>
              <a:rPr lang="ru-RU" sz="1300" i="1" dirty="0" smtClean="0">
                <a:latin typeface="Bahnschrift SemiBold Condensed" pitchFamily="34" charset="0"/>
              </a:rPr>
              <a:t> </a:t>
            </a:r>
            <a:r>
              <a:rPr lang="ru-RU" sz="1300" i="1" dirty="0">
                <a:latin typeface="Bahnschrift SemiBold Condensed" pitchFamily="34" charset="0"/>
              </a:rPr>
              <a:t>– поступающие в бюджет денежные средства</a:t>
            </a:r>
            <a:r>
              <a:rPr lang="ru-RU" sz="1300" i="1" dirty="0" smtClean="0">
                <a:latin typeface="Bahnschrift SemiBold Condensed" pitchFamily="34" charset="0"/>
              </a:rPr>
              <a:t>.</a:t>
            </a:r>
          </a:p>
          <a:p>
            <a:pPr algn="ctr"/>
            <a:endParaRPr lang="ru-RU" sz="1300" i="1" dirty="0">
              <a:latin typeface="Bahnschrift SemiBold Condensed" pitchFamily="34" charset="0"/>
            </a:endParaRPr>
          </a:p>
          <a:p>
            <a:pPr algn="ctr"/>
            <a:r>
              <a:rPr lang="ru-RU" sz="1300" b="1" i="1" dirty="0" smtClean="0">
                <a:solidFill>
                  <a:schemeClr val="accent2"/>
                </a:solidFill>
                <a:latin typeface="Bahnschrift SemiBold Condensed" pitchFamily="34" charset="0"/>
              </a:rPr>
              <a:t>Расходы</a:t>
            </a:r>
            <a:r>
              <a:rPr lang="ru-RU" sz="1300" i="1" dirty="0" smtClean="0">
                <a:latin typeface="Bahnschrift SemiBold Condensed" pitchFamily="34" charset="0"/>
              </a:rPr>
              <a:t> </a:t>
            </a:r>
            <a:r>
              <a:rPr lang="ru-RU" sz="1300" i="1" dirty="0">
                <a:latin typeface="Bahnschrift SemiBold Condensed" pitchFamily="34" charset="0"/>
              </a:rPr>
              <a:t>– выплачиваемые из бюджета денежные средства, которые направляются на финансовое обеспечение задач и функций органов местного самоуправления</a:t>
            </a:r>
            <a:r>
              <a:rPr lang="ru-RU" sz="1300" i="1" dirty="0" smtClean="0">
                <a:latin typeface="Bahnschrift SemiBold Condensed" pitchFamily="34" charset="0"/>
              </a:rPr>
              <a:t>.</a:t>
            </a:r>
          </a:p>
          <a:p>
            <a:pPr algn="ctr"/>
            <a:endParaRPr lang="ru-RU" sz="1300" i="1" dirty="0">
              <a:latin typeface="Bahnschrift SemiBold Condensed" pitchFamily="34" charset="0"/>
            </a:endParaRPr>
          </a:p>
          <a:p>
            <a:pPr algn="r"/>
            <a:r>
              <a:rPr lang="ru-RU" sz="1300" b="1" i="1" dirty="0" smtClean="0">
                <a:solidFill>
                  <a:schemeClr val="accent2"/>
                </a:solidFill>
                <a:latin typeface="Bahnschrift SemiBold Condensed" pitchFamily="34" charset="0"/>
              </a:rPr>
              <a:t>Дефицит </a:t>
            </a:r>
            <a:r>
              <a:rPr lang="ru-RU" sz="1300" b="1" i="1" dirty="0">
                <a:solidFill>
                  <a:schemeClr val="accent2"/>
                </a:solidFill>
                <a:latin typeface="Bahnschrift SemiBold Condensed" pitchFamily="34" charset="0"/>
              </a:rPr>
              <a:t>бюдже</a:t>
            </a:r>
            <a:r>
              <a:rPr lang="ru-RU" sz="1300" b="1" i="1" dirty="0">
                <a:latin typeface="Bahnschrift SemiBold Condensed" pitchFamily="34" charset="0"/>
              </a:rPr>
              <a:t>та</a:t>
            </a:r>
            <a:r>
              <a:rPr lang="ru-RU" sz="1300" i="1" dirty="0">
                <a:latin typeface="Bahnschrift SemiBold Condensed" pitchFamily="34" charset="0"/>
              </a:rPr>
              <a:t> –ситуация, при которой расходы бюджета превышают его доходы.</a:t>
            </a:r>
          </a:p>
          <a:p>
            <a:pPr algn="r"/>
            <a:r>
              <a:rPr lang="ru-RU" sz="1300" b="1" i="1" dirty="0" smtClean="0">
                <a:solidFill>
                  <a:schemeClr val="accent2"/>
                </a:solidFill>
                <a:latin typeface="Bahnschrift SemiBold Condensed" pitchFamily="34" charset="0"/>
              </a:rPr>
              <a:t>Профицит </a:t>
            </a:r>
            <a:r>
              <a:rPr lang="ru-RU" sz="1300" b="1" i="1" dirty="0">
                <a:solidFill>
                  <a:schemeClr val="accent2"/>
                </a:solidFill>
                <a:latin typeface="Bahnschrift SemiBold Condensed" pitchFamily="34" charset="0"/>
              </a:rPr>
              <a:t>бюджета</a:t>
            </a:r>
            <a:r>
              <a:rPr lang="ru-RU" sz="1300" i="1" dirty="0">
                <a:solidFill>
                  <a:schemeClr val="accent2"/>
                </a:solidFill>
                <a:latin typeface="Bahnschrift SemiBold Condensed" pitchFamily="34" charset="0"/>
              </a:rPr>
              <a:t> </a:t>
            </a:r>
            <a:r>
              <a:rPr lang="ru-RU" sz="1300" i="1" dirty="0">
                <a:latin typeface="Bahnschrift SemiBold Condensed" pitchFamily="34" charset="0"/>
              </a:rPr>
              <a:t>– превышение доходов бюджета над его расходами. </a:t>
            </a:r>
            <a:endParaRPr lang="ru-RU" sz="1300" dirty="0">
              <a:latin typeface="Bahnschrift SemiBold Condensed" pitchFamily="34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2285984" y="4929198"/>
            <a:ext cx="6554438" cy="36004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*Решение Совета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депутатов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ЛМР от 22.12.2017 г. № 218 (в редакции решения от 19.12.2018 г.  № 269)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582594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  <a:latin typeface="Palatino Linotype" pitchFamily="18" charset="0"/>
              </a:rPr>
              <a:t>Исполнение доходной части бюджета, тыс. руб.</a:t>
            </a:r>
            <a:endParaRPr lang="ru-RU" sz="2700" dirty="0"/>
          </a:p>
        </p:txBody>
      </p:sp>
      <p:graphicFrame>
        <p:nvGraphicFramePr>
          <p:cNvPr id="4" name="Диаграмма 4" descr="Водяные капли"/>
          <p:cNvGraphicFramePr>
            <a:graphicFrameLocks noGrp="1"/>
          </p:cNvGraphicFramePr>
          <p:nvPr>
            <p:ph sz="quarter" idx="1"/>
          </p:nvPr>
        </p:nvGraphicFramePr>
        <p:xfrm>
          <a:off x="142844" y="785794"/>
          <a:ext cx="8572560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5"/>
          <p:cNvGraphicFramePr>
            <a:graphicFrameLocks/>
          </p:cNvGraphicFramePr>
          <p:nvPr/>
        </p:nvGraphicFramePr>
        <p:xfrm>
          <a:off x="571472" y="4000504"/>
          <a:ext cx="7858180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714488"/>
          <a:ext cx="8429684" cy="358719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857784"/>
                <a:gridCol w="1357322"/>
                <a:gridCol w="1357322"/>
                <a:gridCol w="857256"/>
              </a:tblGrid>
              <a:tr h="47817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Исполнение, 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390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лиц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434 688,8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480 821,8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110,6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2044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том числе за счет доп. норматива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274 478,7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304 645,0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111,0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953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реализуемые на территории РФ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10 539,4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11 260,9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106,8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46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Налог, взимаемый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связи с применением УСН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92 200,0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101 660,2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110,3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346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 для от отдельных видов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деятельности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26 400,0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22 513,9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85,3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677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Налог, взимаемый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связи с применением патентной системы налогообложения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88,8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172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164,3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73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8 375,0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8 790,3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105,0</a:t>
                      </a:r>
                      <a:endParaRPr lang="ru-RU" sz="1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077200" cy="45152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Исполнение</a:t>
            </a:r>
            <a:r>
              <a:rPr lang="ru-RU" sz="30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налоговых доходов</a:t>
            </a:r>
            <a:endParaRPr lang="ru-RU" sz="3000" b="1" dirty="0">
              <a:solidFill>
                <a:schemeClr val="tx2">
                  <a:satMod val="130000"/>
                </a:schemeClr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58" y="857232"/>
            <a:ext cx="6408712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97B3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план – </a:t>
            </a:r>
            <a:r>
              <a:rPr lang="ru-RU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572 821,2 тыс.руб</a:t>
            </a:r>
            <a:r>
              <a:rPr lang="ru-RU" b="1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.  </a:t>
            </a:r>
            <a:r>
              <a:rPr lang="ru-RU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 факт </a:t>
            </a:r>
            <a:r>
              <a:rPr lang="ru-RU" b="1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625 817,1 тыс.руб.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(109,3%)</a:t>
            </a:r>
            <a:endParaRPr lang="ru-RU" b="1" dirty="0">
              <a:latin typeface="Palatino Linotyp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500702"/>
            <a:ext cx="83198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1"/>
                </a:solidFill>
                <a:latin typeface="Bahnschrift SemiCondensed" pitchFamily="34" charset="0"/>
                <a:cs typeface="Times New Roman" pitchFamily="18" charset="0"/>
              </a:rPr>
              <a:t>Налоговые доходы </a:t>
            </a:r>
          </a:p>
          <a:p>
            <a:r>
              <a:rPr lang="ru-RU" sz="1400" dirty="0" smtClean="0">
                <a:latin typeface="Bahnschrift SemiCondensed" pitchFamily="34" charset="0"/>
                <a:cs typeface="Times New Roman" pitchFamily="18" charset="0"/>
              </a:rPr>
              <a:t>доходы от предусмотренных законодательством Российской Федерации о налогах и сборах федеральных налогов и сборов, в т.ч. от налогов,  предусмотренных специальными налоговыми режимами, региональных и местных налогов, а также пеней и штрафов по ним.</a:t>
            </a:r>
            <a:endParaRPr lang="ru-RU" sz="1400" dirty="0">
              <a:latin typeface="Bahnschrift SemiCondensed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960686317"/>
              </p:ext>
            </p:extLst>
          </p:nvPr>
        </p:nvGraphicFramePr>
        <p:xfrm>
          <a:off x="323528" y="764704"/>
          <a:ext cx="856895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077200" cy="45152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Поступление НДФЛ</a:t>
            </a:r>
            <a:endParaRPr lang="ru-RU" sz="2700" b="1" dirty="0">
              <a:solidFill>
                <a:schemeClr val="tx2">
                  <a:satMod val="130000"/>
                </a:schemeClr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643570" y="4357694"/>
            <a:ext cx="3024336" cy="1220146"/>
          </a:xfrm>
          <a:prstGeom prst="rect">
            <a:avLst/>
          </a:prstGeom>
        </p:spPr>
        <p:txBody>
          <a:bodyPr vert="horz" rtlCol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Доля НДФЛ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в общем объеме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налоговых и неналоговых доходов  составляет 69,6%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(</a:t>
            </a:r>
            <a:r>
              <a:rPr lang="ru-RU" sz="1600" b="1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480 821,8 тыс</a:t>
            </a:r>
            <a:r>
              <a:rPr lang="ru-RU" sz="16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. руб.)</a:t>
            </a:r>
            <a:endParaRPr lang="ru-RU" sz="1600" b="1" dirty="0">
              <a:solidFill>
                <a:schemeClr val="tx2">
                  <a:satMod val="130000"/>
                </a:schemeClr>
              </a:solidFill>
              <a:latin typeface="Palatino Linotype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215074" y="4500570"/>
            <a:ext cx="2714644" cy="1807610"/>
          </a:xfrm>
          <a:prstGeom prst="roundRect">
            <a:avLst/>
          </a:prstGeom>
          <a:solidFill>
            <a:srgbClr val="CCE1F4"/>
          </a:solidFill>
          <a:ln w="9525">
            <a:solidFill>
              <a:srgbClr val="CCE1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Налог, взимаемый в связи с применением упрощенной системы налогообложения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план </a:t>
            </a:r>
            <a:r>
              <a:rPr lang="ru-RU" sz="1400" b="1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92 200,0 тыс. руб</a:t>
            </a:r>
            <a:r>
              <a:rPr lang="ru-RU" sz="1400" b="1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. </a:t>
            </a:r>
            <a:endParaRPr lang="ru-RU" sz="1400" b="1" dirty="0" smtClean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  факт </a:t>
            </a:r>
            <a:r>
              <a:rPr lang="ru-RU" sz="1400" b="1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101 660,2 тыс. руб.  (110,3%)</a:t>
            </a:r>
            <a:endParaRPr lang="ru-RU" sz="1400" b="1" dirty="0">
              <a:latin typeface="Palatino Linotyp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85720" y="714356"/>
            <a:ext cx="2520280" cy="17859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Единый налог на вмененный доход для отдельных видов деятельности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план </a:t>
            </a:r>
            <a:r>
              <a:rPr lang="ru-RU" sz="1400" b="1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26 400,0 тыс. руб</a:t>
            </a:r>
            <a:r>
              <a:rPr lang="ru-RU" sz="1400" b="1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.  </a:t>
            </a:r>
            <a:r>
              <a:rPr lang="ru-RU" sz="14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 факт </a:t>
            </a:r>
            <a:r>
              <a:rPr lang="ru-RU" sz="1400" b="1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– </a:t>
            </a:r>
            <a:r>
              <a:rPr lang="ru-RU" sz="14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22 513,9 тыс. руб.  (85,3%)</a:t>
            </a:r>
            <a:endParaRPr lang="ru-RU" sz="1400" b="1" dirty="0">
              <a:latin typeface="Palatino Linotype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85720" y="571480"/>
          <a:ext cx="7454062" cy="5952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5786446" y="500042"/>
          <a:ext cx="3168922" cy="3643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890100" cy="31083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Поступление ЕНВД и УСН</a:t>
            </a:r>
            <a:endParaRPr lang="ru-RU" sz="2700" b="1" dirty="0">
              <a:solidFill>
                <a:schemeClr val="tx2">
                  <a:satMod val="130000"/>
                </a:schemeClr>
              </a:solidFill>
              <a:latin typeface="Palatino Linotype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21404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077200" cy="38284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Исполнение неналоговых доходов</a:t>
            </a:r>
            <a:endParaRPr lang="ru-RU" sz="2700" b="1" dirty="0">
              <a:solidFill>
                <a:schemeClr val="tx2">
                  <a:satMod val="130000"/>
                </a:schemeClr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44" y="500042"/>
            <a:ext cx="6572296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план – </a:t>
            </a:r>
            <a:r>
              <a:rPr lang="ru-RU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54 283,8 тыс.руб</a:t>
            </a:r>
            <a:r>
              <a:rPr lang="ru-RU" b="1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.  </a:t>
            </a:r>
            <a:r>
              <a:rPr lang="ru-RU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  факт </a:t>
            </a:r>
            <a:r>
              <a:rPr lang="ru-RU" b="1" dirty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64 560,6 тыс.руб.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(118,9%)</a:t>
            </a:r>
            <a:endParaRPr lang="ru-RU" b="1" dirty="0">
              <a:latin typeface="Palatino Linotype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1770265"/>
              </p:ext>
            </p:extLst>
          </p:nvPr>
        </p:nvGraphicFramePr>
        <p:xfrm>
          <a:off x="142844" y="1142984"/>
          <a:ext cx="8786874" cy="382552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929355"/>
                <a:gridCol w="1000132"/>
                <a:gridCol w="1285884"/>
                <a:gridCol w="571503"/>
              </a:tblGrid>
              <a:tr h="47672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alatino Linotype" pitchFamily="18" charset="0"/>
                        </a:rPr>
                        <a:t>Налоговые доходы</a:t>
                      </a:r>
                      <a:endParaRPr lang="ru-RU" sz="1300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alatino Linotype" pitchFamily="18" charset="0"/>
                        </a:rPr>
                        <a:t>План,</a:t>
                      </a:r>
                    </a:p>
                    <a:p>
                      <a:pPr algn="ctr"/>
                      <a:r>
                        <a:rPr lang="ru-RU" sz="1300" dirty="0" smtClean="0">
                          <a:latin typeface="Palatino Linotype" pitchFamily="18" charset="0"/>
                        </a:rPr>
                        <a:t> тыс. руб.</a:t>
                      </a:r>
                      <a:endParaRPr lang="ru-RU" sz="1300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Palatino Linotype" pitchFamily="18" charset="0"/>
                        </a:rPr>
                        <a:t>Исполнение, тыс. руб.</a:t>
                      </a:r>
                      <a:endParaRPr lang="ru-RU" sz="1300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Palatino Linotype" pitchFamily="18" charset="0"/>
                        </a:rPr>
                        <a:t>%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Palatino Linotype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4094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Доходы, получаемые в виде арендной платы за земельные участки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19 842,0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19 491,9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98,2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сдачи в аренду имущества, составляющего муниципальную казну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4 168,9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106,9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перечисления части прибыли государственных и муниципальных унитарных предприятий, остающейся после уплаты налогов и обязательных платежей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522,2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58,0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66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поступления от использования имущества, находящегося в собственности муниципальных районов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1 687,9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3 564,3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211,2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029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6 241,6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3 192,1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51,1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14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доходы от оказания платных услуг (работ)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31,9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доходы от компенсации затрат бюджетов муниципальных районов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1 308,4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71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реализации иного имущества, находящегося в собственности муниципальных районов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5 000,0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4 185,9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8005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Доходы от продажи земельных участков, находящихся в государственной и муниципальной собственности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8 961,6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20 766,2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231,7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886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7 650,7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7 333,3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95,9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2032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неналоговые доходы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C1D6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-4,5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2844" y="5000636"/>
            <a:ext cx="88583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1" i="1" dirty="0" smtClean="0">
                <a:solidFill>
                  <a:schemeClr val="accent1"/>
                </a:solidFill>
                <a:latin typeface="Bahnschrift SemiCondensed" pitchFamily="34" charset="0"/>
                <a:cs typeface="Times New Roman" pitchFamily="18" charset="0"/>
              </a:rPr>
              <a:t>Неналоговые доходы </a:t>
            </a:r>
          </a:p>
          <a:p>
            <a:pPr>
              <a:defRPr/>
            </a:pPr>
            <a:r>
              <a:rPr lang="ru-RU" sz="1000" i="1" dirty="0" smtClean="0">
                <a:latin typeface="Bahnschrift SemiCondensed" pitchFamily="34" charset="0"/>
                <a:cs typeface="Times New Roman" pitchFamily="18" charset="0"/>
              </a:rPr>
              <a:t> - доходы от использования имущества, находящегося в государственной или муниципальной собственности, </a:t>
            </a:r>
          </a:p>
          <a:p>
            <a:pPr>
              <a:defRPr/>
            </a:pPr>
            <a:r>
              <a:rPr lang="ru-RU" sz="1000" i="1" dirty="0" smtClean="0">
                <a:latin typeface="Bahnschrift SemiCondensed" pitchFamily="34" charset="0"/>
                <a:cs typeface="Times New Roman" pitchFamily="18" charset="0"/>
              </a:rPr>
              <a:t>за исключением имущества бюджетных и автономных учреждений, а также имущества государственных и муниципальных унитарных предприятий, в т.ч. казенных; </a:t>
            </a:r>
          </a:p>
          <a:p>
            <a:pPr>
              <a:defRPr/>
            </a:pPr>
            <a:r>
              <a:rPr lang="ru-RU" sz="1000" i="1" dirty="0" smtClean="0">
                <a:latin typeface="Bahnschrift SemiCondensed" pitchFamily="34" charset="0"/>
                <a:cs typeface="Times New Roman" pitchFamily="18" charset="0"/>
              </a:rPr>
              <a:t>-доходы от продажи имущества, находящегося в государственной или муниципальной собственности, за исключением движимого имущества бюджетных и автономных учреждений, а также имущества государственных и муниципальных унитарных предприятий, в т.ч. казенных; </a:t>
            </a:r>
          </a:p>
          <a:p>
            <a:pPr>
              <a:defRPr/>
            </a:pPr>
            <a:r>
              <a:rPr lang="ru-RU" sz="1000" i="1" dirty="0" smtClean="0">
                <a:latin typeface="Bahnschrift SemiCondensed" pitchFamily="34" charset="0"/>
                <a:cs typeface="Times New Roman" pitchFamily="18" charset="0"/>
              </a:rPr>
              <a:t>-доходы от платных услуг, оказываемых казенными учреждениями;</a:t>
            </a:r>
          </a:p>
          <a:p>
            <a:pPr>
              <a:defRPr/>
            </a:pPr>
            <a:r>
              <a:rPr lang="ru-RU" sz="1000" i="1" dirty="0" smtClean="0">
                <a:latin typeface="Bahnschrift SemiCondensed" pitchFamily="34" charset="0"/>
                <a:cs typeface="Times New Roman" pitchFamily="18" charset="0"/>
              </a:rPr>
              <a:t>-средства, полученные в результате применения мер гражданско-правовой, административной и уголовной ответственности, в т.ч. штрафы, конфискации, компенсации, а также средства, полученные в возмещение вреда, причиненного РФ, субъектам РФ, муниципальным образованиям, и иные суммы принудительного изъятия;</a:t>
            </a:r>
          </a:p>
          <a:p>
            <a:pPr>
              <a:defRPr/>
            </a:pPr>
            <a:r>
              <a:rPr lang="ru-RU" sz="1000" i="1" dirty="0" smtClean="0">
                <a:latin typeface="Bahnschrift SemiCondensed" pitchFamily="34" charset="0"/>
                <a:cs typeface="Times New Roman" pitchFamily="18" charset="0"/>
              </a:rPr>
              <a:t>-средства самообложения граждан;</a:t>
            </a:r>
          </a:p>
          <a:p>
            <a:pPr>
              <a:defRPr/>
            </a:pPr>
            <a:r>
              <a:rPr lang="ru-RU" sz="1000" i="1" dirty="0" smtClean="0">
                <a:latin typeface="Bahnschrift SemiCondensed" pitchFamily="34" charset="0"/>
                <a:cs typeface="Times New Roman" pitchFamily="18" charset="0"/>
              </a:rPr>
              <a:t>-иные неналоговые доходы.</a:t>
            </a:r>
            <a:endParaRPr lang="ru-RU" sz="1000" dirty="0">
              <a:latin typeface="Bahnschrift SemiCondensed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016" y="0"/>
            <a:ext cx="8856984" cy="92867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Palatino Linotype" pitchFamily="18" charset="0"/>
                <a:cs typeface="Times New Roman" pitchFamily="18" charset="0"/>
              </a:rPr>
              <a:t>Межбюджетные трансферты от других бюджетов бюджетной системы РФ </a:t>
            </a:r>
            <a:endParaRPr lang="ru-RU" sz="2400" b="1" dirty="0">
              <a:solidFill>
                <a:schemeClr val="tx1"/>
              </a:solidFill>
              <a:latin typeface="Palatino Linotype" pitchFamily="18" charset="0"/>
              <a:cs typeface="Times New Roman" pitchFamily="18" charset="0"/>
            </a:endParaRPr>
          </a:p>
        </p:txBody>
      </p:sp>
      <p:graphicFrame>
        <p:nvGraphicFramePr>
          <p:cNvPr id="12" name="Содержимое 3"/>
          <p:cNvGraphicFramePr>
            <a:graphicFrameLocks noGrp="1"/>
          </p:cNvGraphicFramePr>
          <p:nvPr/>
        </p:nvGraphicFramePr>
        <p:xfrm>
          <a:off x="179512" y="476672"/>
          <a:ext cx="4356992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2000232" y="2500306"/>
          <a:ext cx="714376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3786182" y="2928934"/>
            <a:ext cx="1714512" cy="1857388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kern="0" dirty="0" smtClean="0">
                <a:solidFill>
                  <a:schemeClr val="accent1"/>
                </a:solidFill>
                <a:latin typeface="Bahnschrift SemiBold Condensed" pitchFamily="34" charset="0"/>
                <a:cs typeface="Times New Roman" pitchFamily="18" charset="0"/>
              </a:rPr>
              <a:t>Межбюджетные трансферты</a:t>
            </a:r>
          </a:p>
          <a:p>
            <a:pPr algn="ctr"/>
            <a:r>
              <a:rPr lang="ru-RU" sz="1200" kern="0" dirty="0" smtClean="0">
                <a:solidFill>
                  <a:schemeClr val="tx1"/>
                </a:solidFill>
                <a:latin typeface="Bahnschrift SemiBold Condensed" pitchFamily="34" charset="0"/>
                <a:cs typeface="Times New Roman" pitchFamily="18" charset="0"/>
              </a:rPr>
              <a:t>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358082" y="571480"/>
            <a:ext cx="1657324" cy="2880320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b="1" i="1" kern="0" dirty="0" smtClean="0">
                <a:solidFill>
                  <a:schemeClr val="accent1"/>
                </a:solidFill>
                <a:latin typeface="Bahnschrift SemiBold Condensed" pitchFamily="34" charset="0"/>
                <a:cs typeface="Times New Roman" pitchFamily="18" charset="0"/>
              </a:rPr>
              <a:t>Субсидии</a:t>
            </a:r>
            <a:r>
              <a:rPr lang="ru-RU" sz="1200" i="1" kern="0" dirty="0" smtClean="0">
                <a:solidFill>
                  <a:schemeClr val="accent1"/>
                </a:solidFill>
                <a:latin typeface="Bahnschrift SemiBold Condensed" pitchFamily="34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1200" kern="0" dirty="0" smtClean="0">
                <a:solidFill>
                  <a:schemeClr val="tx1"/>
                </a:solidFill>
                <a:latin typeface="Bahnschrift SemiBold Condensed" pitchFamily="34" charset="0"/>
                <a:cs typeface="Times New Roman" pitchFamily="18" charset="0"/>
              </a:rPr>
              <a:t> средства, передаваемые бюджету другого уровня бюджетной системы на условиях софинансирования расходных обязательств муниципальных образований. </a:t>
            </a:r>
            <a:endParaRPr lang="ru-RU" sz="1200" i="1" kern="0" dirty="0" smtClean="0">
              <a:solidFill>
                <a:schemeClr val="tx1"/>
              </a:solidFill>
              <a:latin typeface="Bahnschrift SemiBold Condensed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b="1" i="1" kern="0" dirty="0" smtClean="0">
                <a:solidFill>
                  <a:schemeClr val="tx1"/>
                </a:solidFill>
                <a:latin typeface="Bahnschrift SemiBold Condensed" pitchFamily="34" charset="0"/>
                <a:cs typeface="Times New Roman" pitchFamily="18" charset="0"/>
              </a:rPr>
              <a:t>Аналогия в семейном бюджете: Вы «добавляете» деньги для того, чтобы ваш ребенок купил себе книгу.</a:t>
            </a:r>
            <a:endParaRPr lang="ru-RU" sz="1200" b="1" i="1" kern="0" dirty="0">
              <a:solidFill>
                <a:schemeClr val="tx1"/>
              </a:solidFill>
              <a:latin typeface="Bahnschrift SemiBold Condensed" pitchFamily="34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857620" y="928670"/>
            <a:ext cx="3168352" cy="1428760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b="1" i="1" kern="0" dirty="0" smtClean="0">
                <a:solidFill>
                  <a:schemeClr val="accent1"/>
                </a:solidFill>
                <a:latin typeface="Bahnschrift SemiBold Condensed" pitchFamily="34" charset="0"/>
                <a:cs typeface="Times New Roman" pitchFamily="18" charset="0"/>
              </a:rPr>
              <a:t>Дотации</a:t>
            </a:r>
            <a:r>
              <a:rPr lang="ru-RU" sz="1200" i="1" kern="0" dirty="0" smtClean="0">
                <a:solidFill>
                  <a:schemeClr val="accent1"/>
                </a:solidFill>
                <a:latin typeface="Bahnschrift SemiBold Condensed" pitchFamily="34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sz="1200" kern="0" dirty="0" smtClean="0">
                <a:solidFill>
                  <a:schemeClr val="tx1"/>
                </a:solidFill>
                <a:latin typeface="Bahnschrift SemiBold Condensed" pitchFamily="34" charset="0"/>
                <a:cs typeface="Times New Roman" pitchFamily="18" charset="0"/>
              </a:rPr>
              <a:t> средства, предоставляемые бюджету другого уровня бюджетной системы на безвозмездной  и безвозвратной основе без установления направлений и (или) условий их использования.</a:t>
            </a:r>
            <a:endParaRPr lang="ru-RU" sz="1200" i="1" kern="0" dirty="0" smtClean="0">
              <a:solidFill>
                <a:schemeClr val="tx1"/>
              </a:solidFill>
              <a:latin typeface="Bahnschrift SemiBold Condensed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b="1" i="1" kern="0" dirty="0" smtClean="0">
                <a:solidFill>
                  <a:schemeClr val="tx1"/>
                </a:solidFill>
                <a:latin typeface="Bahnschrift SemiBold Condensed" pitchFamily="34" charset="0"/>
                <a:cs typeface="Times New Roman" pitchFamily="18" charset="0"/>
              </a:rPr>
              <a:t>Аналогия в семейном бюджете: Вы даете своему ребенку карманные деньги.</a:t>
            </a:r>
            <a:endParaRPr lang="ru-RU" sz="1200" b="1" i="1" kern="0" dirty="0">
              <a:solidFill>
                <a:schemeClr val="tx1"/>
              </a:solidFill>
              <a:latin typeface="Bahnschrift SemiBold Condensed" pitchFamily="34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57686" y="5572140"/>
            <a:ext cx="4320480" cy="1080690"/>
          </a:xfrm>
          <a:prstGeom prst="round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kern="0" dirty="0" smtClean="0">
                <a:solidFill>
                  <a:schemeClr val="accent1"/>
                </a:solidFill>
                <a:latin typeface="Bahnschrift SemiBold Condensed" pitchFamily="34" charset="0"/>
                <a:cs typeface="Times New Roman" pitchFamily="18" charset="0"/>
              </a:rPr>
              <a:t>Субвенции</a:t>
            </a:r>
          </a:p>
          <a:p>
            <a:pPr algn="ctr"/>
            <a:r>
              <a:rPr lang="ru-RU" sz="1200" kern="0" dirty="0" smtClean="0">
                <a:solidFill>
                  <a:schemeClr val="tx1"/>
                </a:solidFill>
                <a:latin typeface="Bahnschrift SemiBold Condensed" pitchFamily="34" charset="0"/>
                <a:cs typeface="Times New Roman" pitchFamily="18" charset="0"/>
              </a:rPr>
              <a:t>средства, предоставляемые бюджету другого уровня бюджетной системы для исполнения переданных государственных полномочий.</a:t>
            </a:r>
          </a:p>
          <a:p>
            <a:pPr algn="ctr"/>
            <a:r>
              <a:rPr lang="ru-RU" sz="1200" b="1" i="1" kern="0" dirty="0" smtClean="0">
                <a:solidFill>
                  <a:schemeClr val="tx1"/>
                </a:solidFill>
                <a:latin typeface="Bahnschrift SemiBold Condensed" pitchFamily="34" charset="0"/>
                <a:cs typeface="Times New Roman" pitchFamily="18" charset="0"/>
              </a:rPr>
              <a:t>Аналогия в семейном бюджете: Вы даете своему ребенку деньги и отправляете его в магазин купить продукты по списку, который Вы ему дали.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071678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1538" y="188641"/>
          <a:ext cx="7858180" cy="6468775"/>
        </p:xfrm>
        <a:graphic>
          <a:graphicData uri="http://schemas.openxmlformats.org/drawingml/2006/table">
            <a:tbl>
              <a:tblPr/>
              <a:tblGrid>
                <a:gridCol w="7028788"/>
                <a:gridCol w="829392"/>
              </a:tblGrid>
              <a:tr h="243332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Субсидии, тыс. руб.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219 890,9</a:t>
                      </a:r>
                      <a:endParaRPr lang="ru-RU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5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 на укрепление материально-технической базы организаций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образования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12 700,4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3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 на развитие кадрового потенциала системы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образования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178,2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 на организацию отдыха и оздоровления детей и подростков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229,8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 на обеспечение выплат стимулирующего характера работникам муниципальных учреждений культуры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ЛО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1 424,7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5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 на мероприятия, направленные на безаварийную работу объектов водоснабжения и водоотведения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32 981,0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 на организацию работы школьных лесничеств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156,4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8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 на мониторинг деятельности субъектов малого и среднего предпринимательства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ЛО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188,3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мероприятия 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поддержке субъектов малого предпринимательства, действующих менее одного года, на организацию предпринимательской деятельности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2 012,0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 на капитальный ремонт и ремонт автомобильных дорог общего пользования местного значения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5 026,9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 на капитальный ремонт и ремонт автомобильных дорог общего пользования местного значения, имеющих приоритетный социально-значимый характер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7 683,5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 на обеспечение деятельности информационно-консультационных центров для потребителей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92,8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3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 на мероприятия по организации библиотечного обслуживания населения, созданию условий для организации досуга, развития местного традиционного народного художественного творчества, сохранения, возрождения и развития народных художественных промыслов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565,3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3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 на поддержку деятельности молодежных общественных организаций, объединений, инициатив и развитию. добровольческого (волонтерского) движения, содействию трудовой адаптации и занятости молодежи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382,5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 на реализацию комплекса мер по сохранению исторической памяти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242,0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 на реализацию комплекса мер по профилактике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правонарушениий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рискованного поведения в молодежной среде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103,6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6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 на организацию отдыха детей в каникулярное время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6 759,5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 на мероприятия государственной программы Российской Федерации "Доступная среда" на 2011 -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1 945,1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Субсидия на поддержку отрасли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культуры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212,5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Субсидии на строительство, реконструкцию, приобретение и пристрою объектов для организации общего образования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147 006,4</a:t>
                      </a:r>
                      <a:endParaRPr lang="ru-RU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4796" marR="34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85725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786322"/>
            <a:ext cx="856244" cy="84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928934"/>
            <a:ext cx="879005" cy="85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5786454"/>
            <a:ext cx="842679" cy="79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14282" y="3929066"/>
            <a:ext cx="770991" cy="78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1071546"/>
            <a:ext cx="78581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ritingDesignTemplate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WritingDesignTemplate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WritingDesignTemplate">
  <a:themeElements>
    <a:clrScheme name="Другая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WritingDesignTemplate">
  <a:themeElements>
    <a:clrScheme name="Другая 22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D1E8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C1E0FF"/>
      </a:hlink>
      <a:folHlink>
        <a:srgbClr val="C1E0FF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oks_16x9">
    <a:dk1>
      <a:srgbClr val="374C81"/>
    </a:dk1>
    <a:lt1>
      <a:srgbClr val="FFFFFF"/>
    </a:lt1>
    <a:dk2>
      <a:srgbClr val="000000"/>
    </a:dk2>
    <a:lt2>
      <a:srgbClr val="EDE5DF"/>
    </a:lt2>
    <a:accent1>
      <a:srgbClr val="414E77"/>
    </a:accent1>
    <a:accent2>
      <a:srgbClr val="70AAC4"/>
    </a:accent2>
    <a:accent3>
      <a:srgbClr val="8B6A94"/>
    </a:accent3>
    <a:accent4>
      <a:srgbClr val="61A796"/>
    </a:accent4>
    <a:accent5>
      <a:srgbClr val="4E5798"/>
    </a:accent5>
    <a:accent6>
      <a:srgbClr val="7E5C5C"/>
    </a:accent6>
    <a:hlink>
      <a:srgbClr val="0070C0"/>
    </a:hlink>
    <a:folHlink>
      <a:srgbClr val="7030A0"/>
    </a:folHlink>
  </a:clrScheme>
  <a:fontScheme name="Century Gothic">
    <a:maj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100000" t="-80000" r="-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30000" t="30000" r="7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6</Template>
  <TotalTime>10695</TotalTime>
  <Words>1937</Words>
  <Application>Microsoft Office PowerPoint</Application>
  <PresentationFormat>Экран (4:3)</PresentationFormat>
  <Paragraphs>465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WritingDesignTemplate</vt:lpstr>
      <vt:lpstr>1_WritingDesignTemplate</vt:lpstr>
      <vt:lpstr>2_WritingDesignTemplate</vt:lpstr>
      <vt:lpstr>3_WritingDesignTemplate</vt:lpstr>
      <vt:lpstr>Справедливость</vt:lpstr>
      <vt:lpstr>Слайд 1</vt:lpstr>
      <vt:lpstr>Слайд 2</vt:lpstr>
      <vt:lpstr>Исполнение доходной части бюджета, тыс. руб.</vt:lpstr>
      <vt:lpstr>Исполнение налоговых доходов</vt:lpstr>
      <vt:lpstr>Поступление НДФЛ</vt:lpstr>
      <vt:lpstr>Поступление ЕНВД и УСН</vt:lpstr>
      <vt:lpstr>Исполнение неналоговых доходов</vt:lpstr>
      <vt:lpstr>Межбюджетные трансферты от других бюджетов бюджетной системы РФ </vt:lpstr>
      <vt:lpstr>Слайд 9</vt:lpstr>
      <vt:lpstr>Дотации бюджетам бюджетной системы РФ</vt:lpstr>
      <vt:lpstr>Структура исполнения расходной части бюджета по разделам</vt:lpstr>
      <vt:lpstr>  Исполнение расходной части бюджета</vt:lpstr>
      <vt:lpstr>Исполнение муниципальных программ, тыс. руб.</vt:lpstr>
      <vt:lpstr>Муниципальная программа  «Современное образование в Лужском муниципальном районе» 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Masic</dc:creator>
  <cp:lastModifiedBy>guseva</cp:lastModifiedBy>
  <cp:revision>1060</cp:revision>
  <dcterms:created xsi:type="dcterms:W3CDTF">2016-02-25T17:24:11Z</dcterms:created>
  <dcterms:modified xsi:type="dcterms:W3CDTF">2019-05-24T09:58:19Z</dcterms:modified>
</cp:coreProperties>
</file>