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  <p:sldMasterId id="2147483963" r:id="rId2"/>
    <p:sldMasterId id="2147484141" r:id="rId3"/>
    <p:sldMasterId id="2147484300" r:id="rId4"/>
    <p:sldMasterId id="2147484384" r:id="rId5"/>
  </p:sldMasterIdLst>
  <p:notesMasterIdLst>
    <p:notesMasterId r:id="rId23"/>
  </p:notesMasterIdLst>
  <p:sldIdLst>
    <p:sldId id="263" r:id="rId6"/>
    <p:sldId id="321" r:id="rId7"/>
    <p:sldId id="295" r:id="rId8"/>
    <p:sldId id="322" r:id="rId9"/>
    <p:sldId id="324" r:id="rId10"/>
    <p:sldId id="329" r:id="rId11"/>
    <p:sldId id="323" r:id="rId12"/>
    <p:sldId id="308" r:id="rId13"/>
    <p:sldId id="309" r:id="rId14"/>
    <p:sldId id="326" r:id="rId15"/>
    <p:sldId id="259" r:id="rId16"/>
    <p:sldId id="311" r:id="rId17"/>
    <p:sldId id="312" r:id="rId18"/>
    <p:sldId id="314" r:id="rId19"/>
    <p:sldId id="327" r:id="rId20"/>
    <p:sldId id="330" r:id="rId21"/>
    <p:sldId id="317" r:id="rId2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7C80"/>
    <a:srgbClr val="FF5050"/>
    <a:srgbClr val="CCE1F4"/>
    <a:srgbClr val="004F8A"/>
    <a:srgbClr val="5A9EDC"/>
    <a:srgbClr val="A86ED4"/>
    <a:srgbClr val="A9CDED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>
      <p:cViewPr>
        <p:scale>
          <a:sx n="100" d="100"/>
          <a:sy n="100" d="100"/>
        </p:scale>
        <p:origin x="-213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960171962896532"/>
          <c:y val="1.9617792395059189E-2"/>
          <c:w val="0.57039826543421202"/>
          <c:h val="0.95025481499206643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1D6DF"/>
            </a:solidFill>
          </c:spPr>
          <c:dLbls>
            <c:dLbl>
              <c:idx val="0"/>
              <c:layout>
                <c:manualLayout>
                  <c:x val="2.498553401473921E-2"/>
                  <c:y val="-6.7834343192637236E-3"/>
                </c:manualLayout>
              </c:layout>
              <c:showVal val="1"/>
            </c:dLbl>
            <c:dLbl>
              <c:idx val="1"/>
              <c:layout>
                <c:manualLayout>
                  <c:x val="2.2046161537607002E-2"/>
                  <c:y val="-1.1305723865439581E-2"/>
                </c:manualLayout>
              </c:layout>
              <c:showVal val="1"/>
            </c:dLbl>
            <c:dLbl>
              <c:idx val="2"/>
              <c:layout>
                <c:manualLayout>
                  <c:x val="2.4985649742621251E-2"/>
                  <c:y val="-1.356686863852758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511</a:t>
                    </a:r>
                    <a:r>
                      <a:rPr lang="ru-RU" sz="1600" baseline="0" dirty="0" smtClean="0"/>
                      <a:t> 247,1</a:t>
                    </a:r>
                    <a:endParaRPr lang="en-US" dirty="0"/>
                  </a:p>
                </c:rich>
              </c:tx>
            </c:dLbl>
            <c:dLbl>
              <c:idx val="3"/>
              <c:layout>
                <c:manualLayout>
                  <c:x val="2.0576417435099997E-2"/>
                  <c:y val="2.0726920980813381E-17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- 100,9%</c:v>
                </c:pt>
                <c:pt idx="1">
                  <c:v>Безвозмездные поступления - 96,1%</c:v>
                </c:pt>
                <c:pt idx="2">
                  <c:v>Налоговые доходы - 111,2%</c:v>
                </c:pt>
                <c:pt idx="3">
                  <c:v>Неналоговые доходы - 135,1%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2076402.7</c:v>
                </c:pt>
                <c:pt idx="1">
                  <c:v>1507317.4</c:v>
                </c:pt>
                <c:pt idx="2">
                  <c:v>511247.1</c:v>
                </c:pt>
                <c:pt idx="3">
                  <c:v>57838.2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2.3515905640114309E-2"/>
                  <c:y val="-1.8089158184703226E-2"/>
                </c:manualLayout>
              </c:layout>
              <c:showVal val="1"/>
            </c:dLbl>
            <c:dLbl>
              <c:idx val="1"/>
              <c:layout>
                <c:manualLayout>
                  <c:x val="2.0576417435099997E-2"/>
                  <c:y val="-2.0350302957791014E-2"/>
                </c:manualLayout>
              </c:layout>
              <c:showVal val="1"/>
            </c:dLbl>
            <c:dLbl>
              <c:idx val="2"/>
              <c:layout>
                <c:manualLayout>
                  <c:x val="2.3515905640114309E-2"/>
                  <c:y val="-2.261144773087936E-2"/>
                </c:manualLayout>
              </c:layout>
              <c:showVal val="1"/>
            </c:dLbl>
            <c:dLbl>
              <c:idx val="3"/>
              <c:layout>
                <c:manualLayout>
                  <c:x val="1.4697441025071275E-2"/>
                  <c:y val="-4.5222895461757675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- 100,9%</c:v>
                </c:pt>
                <c:pt idx="1">
                  <c:v>Безвозмездные поступления - 96,1%</c:v>
                </c:pt>
                <c:pt idx="2">
                  <c:v>Налоговые доходы - 111,2%</c:v>
                </c:pt>
                <c:pt idx="3">
                  <c:v>Неналоговые доходы - 135,1%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2094808.6</c:v>
                </c:pt>
                <c:pt idx="1">
                  <c:v>1447990.1</c:v>
                </c:pt>
                <c:pt idx="2">
                  <c:v>568669.30000000005</c:v>
                </c:pt>
                <c:pt idx="3">
                  <c:v>78149.2</c:v>
                </c:pt>
              </c:numCache>
            </c:numRef>
          </c:val>
        </c:ser>
        <c:shape val="cylinder"/>
        <c:axId val="98784768"/>
        <c:axId val="98786304"/>
        <c:axId val="0"/>
      </c:bar3DChart>
      <c:catAx>
        <c:axId val="9878476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871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786304"/>
        <c:crosses val="autoZero"/>
        <c:auto val="1"/>
        <c:lblAlgn val="ctr"/>
        <c:lblOffset val="100"/>
      </c:catAx>
      <c:valAx>
        <c:axId val="98786304"/>
        <c:scaling>
          <c:orientation val="minMax"/>
        </c:scaling>
        <c:delete val="1"/>
        <c:axPos val="b"/>
        <c:numFmt formatCode="#,##0.0" sourceLinked="1"/>
        <c:tickLblPos val="none"/>
        <c:crossAx val="98784768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77130068332634449"/>
          <c:y val="9.0211919902797713E-2"/>
          <c:w val="0.21825638964503091"/>
          <c:h val="0.2385784209406257"/>
        </c:manualLayout>
      </c:layout>
      <c:txPr>
        <a:bodyPr/>
        <a:lstStyle/>
        <a:p>
          <a:pPr>
            <a:defRPr sz="187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684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98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Общегосударственные </a:t>
            </a:r>
            <a:r>
              <a:rPr lang="ru-RU" dirty="0" smtClean="0"/>
              <a:t>вопросы (95,7%)</a:t>
            </a:r>
            <a:endParaRPr lang="ru-RU" dirty="0"/>
          </a:p>
        </c:rich>
      </c:tx>
      <c:layout>
        <c:manualLayout>
          <c:xMode val="edge"/>
          <c:yMode val="edge"/>
          <c:x val="0.10277418293010473"/>
          <c:y val="4.7626491943982038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896223170970524E-2"/>
          <c:y val="0.29534245021959132"/>
          <c:w val="0.80716644491337497"/>
          <c:h val="0.458473726805323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1391193813777814E-2"/>
                  <c:y val="-4.7625296837895424E-2"/>
                </c:manualLayout>
              </c:layout>
              <c:showVal val="1"/>
            </c:dLbl>
            <c:dLbl>
              <c:idx val="1"/>
              <c:layout>
                <c:manualLayout>
                  <c:x val="4.9328766639596122E-2"/>
                  <c:y val="-3.9692538432695913E-2"/>
                </c:manualLayout>
              </c:layout>
              <c:showVal val="1"/>
            </c:dLbl>
            <c:txPr>
              <a:bodyPr/>
              <a:lstStyle/>
              <a:p>
                <a:pPr>
                  <a:defRPr sz="9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144348.70000000001</c:v>
                </c:pt>
                <c:pt idx="1">
                  <c:v>138079.9</c:v>
                </c:pt>
              </c:numCache>
            </c:numRef>
          </c:val>
        </c:ser>
        <c:shape val="cylinder"/>
        <c:axId val="133699840"/>
        <c:axId val="134922240"/>
        <c:axId val="0"/>
      </c:bar3DChart>
      <c:catAx>
        <c:axId val="133699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922240"/>
        <c:crosses val="autoZero"/>
        <c:auto val="1"/>
        <c:lblAlgn val="ctr"/>
        <c:lblOffset val="100"/>
      </c:catAx>
      <c:valAx>
        <c:axId val="134922240"/>
        <c:scaling>
          <c:orientation val="minMax"/>
        </c:scaling>
        <c:delete val="1"/>
        <c:axPos val="l"/>
        <c:numFmt formatCode="#,##0.0" sourceLinked="1"/>
        <c:tickLblPos val="none"/>
        <c:crossAx val="133699840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94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Национальная безопасность и правоохранительная </a:t>
            </a:r>
            <a:r>
              <a:rPr lang="ru-RU" dirty="0" smtClean="0"/>
              <a:t>деятельность</a:t>
            </a:r>
          </a:p>
          <a:p>
            <a:pPr>
              <a:defRPr sz="1094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(82,2%)</a:t>
            </a:r>
            <a:endParaRPr lang="ru-RU" dirty="0"/>
          </a:p>
        </c:rich>
      </c:tx>
      <c:layout>
        <c:manualLayout>
          <c:xMode val="edge"/>
          <c:yMode val="edge"/>
          <c:x val="0.10592556138816034"/>
          <c:y val="4.034348967248659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54565874447"/>
          <c:y val="0.49483338319972736"/>
          <c:w val="0.77931874528561151"/>
          <c:h val="0.30114569569845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9.3766556442625743E-2"/>
                  <c:y val="-3.2324885851815491E-2"/>
                </c:manualLayout>
              </c:layout>
              <c:showVal val="1"/>
            </c:dLbl>
            <c:dLbl>
              <c:idx val="1"/>
              <c:layout>
                <c:manualLayout>
                  <c:x val="4.0360281606137985E-2"/>
                  <c:y val="-2.6433352602217301E-2"/>
                </c:manualLayout>
              </c:layout>
              <c:showVal val="1"/>
            </c:dLbl>
            <c:txPr>
              <a:bodyPr/>
              <a:lstStyle/>
              <a:p>
                <a:pPr>
                  <a:defRPr sz="99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4225</c:v>
                </c:pt>
                <c:pt idx="1">
                  <c:v>3471.2</c:v>
                </c:pt>
              </c:numCache>
            </c:numRef>
          </c:val>
        </c:ser>
        <c:shape val="cylinder"/>
        <c:axId val="134980352"/>
        <c:axId val="134981888"/>
        <c:axId val="0"/>
      </c:bar3DChart>
      <c:catAx>
        <c:axId val="134980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981888"/>
        <c:crosses val="autoZero"/>
        <c:auto val="1"/>
        <c:lblAlgn val="ctr"/>
        <c:lblOffset val="100"/>
      </c:catAx>
      <c:valAx>
        <c:axId val="134981888"/>
        <c:scaling>
          <c:orientation val="minMax"/>
        </c:scaling>
        <c:delete val="1"/>
        <c:axPos val="l"/>
        <c:numFmt formatCode="#,##0.0" sourceLinked="1"/>
        <c:tickLblPos val="none"/>
        <c:crossAx val="134980352"/>
        <c:crosses val="autoZero"/>
        <c:crossBetween val="between"/>
      </c:valAx>
      <c:spPr>
        <a:noFill/>
        <a:ln w="25330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    Жилищно-коммунальное</a:t>
            </a:r>
          </a:p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   хозяйство</a:t>
            </a:r>
          </a:p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(74,1%)</a:t>
            </a:r>
            <a:endParaRPr lang="ru-RU" dirty="0"/>
          </a:p>
        </c:rich>
      </c:tx>
      <c:layout>
        <c:manualLayout>
          <c:xMode val="edge"/>
          <c:yMode val="edge"/>
          <c:x val="0.26405646286215162"/>
          <c:y val="4.7626232002198343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0578877206360555E-2"/>
          <c:y val="0.18284664173866441"/>
          <c:w val="0.94942112279363944"/>
          <c:h val="0.666686404880105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8523817378395601E-2"/>
                  <c:y val="-4.4964702467643732E-2"/>
                </c:manualLayout>
              </c:layout>
              <c:showVal val="1"/>
            </c:dLbl>
            <c:dLbl>
              <c:idx val="1"/>
              <c:layout>
                <c:manualLayout>
                  <c:x val="3.8316505916363541E-2"/>
                  <c:y val="-5.8203786676364465E-2"/>
                </c:manualLayout>
              </c:layout>
              <c:showVal val="1"/>
            </c:dLbl>
            <c:txPr>
              <a:bodyPr/>
              <a:lstStyle/>
              <a:p>
                <a:pPr>
                  <a:defRPr sz="9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126100.8</c:v>
                </c:pt>
                <c:pt idx="1">
                  <c:v>93489.600000000006</c:v>
                </c:pt>
              </c:numCache>
            </c:numRef>
          </c:val>
        </c:ser>
        <c:shape val="cylinder"/>
        <c:axId val="135023616"/>
        <c:axId val="135025408"/>
        <c:axId val="0"/>
      </c:bar3DChart>
      <c:catAx>
        <c:axId val="135023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025408"/>
        <c:crosses val="autoZero"/>
        <c:auto val="1"/>
        <c:lblAlgn val="ctr"/>
        <c:lblOffset val="100"/>
      </c:catAx>
      <c:valAx>
        <c:axId val="135025408"/>
        <c:scaling>
          <c:orientation val="minMax"/>
        </c:scaling>
        <c:delete val="1"/>
        <c:axPos val="l"/>
        <c:numFmt formatCode="#,##0.0" sourceLinked="1"/>
        <c:tickLblPos val="none"/>
        <c:crossAx val="135023616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88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Культура</a:t>
            </a:r>
          </a:p>
          <a:p>
            <a:pPr>
              <a:defRPr sz="1088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(86,0%)</a:t>
            </a:r>
          </a:p>
        </c:rich>
      </c:tx>
      <c:layout>
        <c:manualLayout>
          <c:xMode val="edge"/>
          <c:yMode val="edge"/>
          <c:x val="0.35517837775335964"/>
          <c:y val="3.5496457299380078E-3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3314578183525784E-2"/>
          <c:y val="0.17358702951838489"/>
          <c:w val="0.93721125666466665"/>
          <c:h val="0.62430478711373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9.2703367970088067E-3"/>
                  <c:y val="-3.968876565647881E-2"/>
                </c:manualLayout>
              </c:layout>
              <c:showVal val="1"/>
            </c:dLbl>
            <c:dLbl>
              <c:idx val="1"/>
              <c:layout>
                <c:manualLayout>
                  <c:x val="1.6285060599853501E-2"/>
                  <c:y val="-5.26304828047745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</a:t>
                    </a:r>
                    <a:r>
                      <a:rPr lang="ru-RU" baseline="0" dirty="0" smtClean="0"/>
                      <a:t> 054,9</a:t>
                    </a:r>
                  </a:p>
                </c:rich>
              </c:tx>
            </c:dLbl>
            <c:txPr>
              <a:bodyPr/>
              <a:lstStyle/>
              <a:p>
                <a:pPr>
                  <a:defRPr sz="942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26815.200000000001</c:v>
                </c:pt>
                <c:pt idx="1">
                  <c:v>23054.9</c:v>
                </c:pt>
              </c:numCache>
            </c:numRef>
          </c:val>
        </c:ser>
        <c:shape val="cylinder"/>
        <c:axId val="83264256"/>
        <c:axId val="132795776"/>
        <c:axId val="0"/>
      </c:bar3DChart>
      <c:catAx>
        <c:axId val="83264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795776"/>
        <c:crosses val="autoZero"/>
        <c:auto val="1"/>
        <c:lblAlgn val="ctr"/>
        <c:lblOffset val="100"/>
      </c:catAx>
      <c:valAx>
        <c:axId val="132795776"/>
        <c:scaling>
          <c:orientation val="minMax"/>
        </c:scaling>
        <c:delete val="1"/>
        <c:axPos val="l"/>
        <c:numFmt formatCode="#,##0.0" sourceLinked="1"/>
        <c:tickLblPos val="none"/>
        <c:crossAx val="83264256"/>
        <c:crosses val="autoZero"/>
        <c:crossBetween val="between"/>
      </c:valAx>
      <c:spPr>
        <a:noFill/>
        <a:ln w="25175">
          <a:noFill/>
        </a:ln>
      </c:spPr>
    </c:plotArea>
    <c:plotVisOnly val="1"/>
    <c:dispBlanksAs val="gap"/>
  </c:chart>
  <c:txPr>
    <a:bodyPr/>
    <a:lstStyle/>
    <a:p>
      <a:pPr>
        <a:defRPr sz="1784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2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Образование</a:t>
            </a:r>
          </a:p>
          <a:p>
            <a:pPr>
              <a:defRPr sz="1102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(94,8%)</a:t>
            </a:r>
            <a:endParaRPr lang="ru-RU" dirty="0"/>
          </a:p>
        </c:rich>
      </c:tx>
      <c:layout>
        <c:manualLayout>
          <c:xMode val="edge"/>
          <c:yMode val="edge"/>
          <c:x val="0.41172387850625292"/>
          <c:y val="0.33791318539594078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8026547774885298E-4"/>
          <c:y val="0.28481274033016407"/>
          <c:w val="0.9990195874212785"/>
          <c:h val="0.627114712352842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(Молодежная политика и оздоровление детей)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6907007686506407E-2"/>
                  <c:y val="-3.9688690660720012E-2"/>
                </c:manualLayout>
              </c:layout>
              <c:showVal val="1"/>
            </c:dLbl>
            <c:dLbl>
              <c:idx val="1"/>
              <c:layout>
                <c:manualLayout>
                  <c:x val="4.0360158419421713E-2"/>
                  <c:y val="-5.5565416962508912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1402011.5</c:v>
                </c:pt>
                <c:pt idx="1">
                  <c:v>1329214.7</c:v>
                </c:pt>
              </c:numCache>
            </c:numRef>
          </c:val>
        </c:ser>
        <c:shape val="cylinder"/>
        <c:axId val="134976256"/>
        <c:axId val="134977792"/>
        <c:axId val="0"/>
      </c:bar3DChart>
      <c:catAx>
        <c:axId val="134976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2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4977792"/>
        <c:crosses val="autoZero"/>
        <c:auto val="1"/>
        <c:lblAlgn val="ctr"/>
        <c:lblOffset val="100"/>
      </c:catAx>
      <c:valAx>
        <c:axId val="134977792"/>
        <c:scaling>
          <c:orientation val="minMax"/>
        </c:scaling>
        <c:delete val="1"/>
        <c:axPos val="l"/>
        <c:numFmt formatCode="#,##0.0" sourceLinked="1"/>
        <c:tickLblPos val="none"/>
        <c:crossAx val="134976256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Физическая культура и </a:t>
            </a:r>
            <a:r>
              <a:rPr lang="ru-RU" dirty="0" smtClean="0"/>
              <a:t>спорт</a:t>
            </a:r>
          </a:p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(82,8%)</a:t>
            </a:r>
            <a:endParaRPr lang="ru-RU" dirty="0"/>
          </a:p>
        </c:rich>
      </c:tx>
      <c:layout>
        <c:manualLayout>
          <c:xMode val="edge"/>
          <c:yMode val="edge"/>
          <c:x val="0.1375564141438842"/>
          <c:y val="5.2484900954383497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98689294272999"/>
          <c:y val="0.33867829241646624"/>
          <c:w val="0.84692287377121334"/>
          <c:h val="0.4688722309115093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  <a:ln>
                <a:noFill/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0725446275737273"/>
                  <c:y val="2.8061206961707882E-3"/>
                </c:manualLayout>
              </c:layout>
              <c:showVal val="1"/>
            </c:dLbl>
            <c:dLbl>
              <c:idx val="1"/>
              <c:layout>
                <c:manualLayout>
                  <c:x val="6.0236122658580721E-2"/>
                  <c:y val="-3.5077195803186814E-2"/>
                </c:manualLayout>
              </c:layout>
              <c:showVal val="1"/>
            </c:dLbl>
            <c:txPr>
              <a:bodyPr/>
              <a:lstStyle/>
              <a:p>
                <a:pPr>
                  <a:defRPr sz="9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17372.7</c:v>
                </c:pt>
                <c:pt idx="1">
                  <c:v>14392.7</c:v>
                </c:pt>
              </c:numCache>
            </c:numRef>
          </c:val>
        </c:ser>
        <c:shape val="cylinder"/>
        <c:axId val="135149824"/>
        <c:axId val="135155712"/>
        <c:axId val="0"/>
      </c:bar3DChart>
      <c:catAx>
        <c:axId val="135149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155712"/>
        <c:crosses val="autoZero"/>
        <c:auto val="1"/>
        <c:lblAlgn val="ctr"/>
        <c:lblOffset val="100"/>
      </c:catAx>
      <c:valAx>
        <c:axId val="135155712"/>
        <c:scaling>
          <c:orientation val="minMax"/>
        </c:scaling>
        <c:delete val="1"/>
        <c:axPos val="l"/>
        <c:numFmt formatCode="#,##0.0" sourceLinked="1"/>
        <c:tickLblPos val="none"/>
        <c:crossAx val="135149824"/>
        <c:crosses val="autoZero"/>
        <c:crossBetween val="between"/>
      </c:valAx>
      <c:spPr>
        <a:noFill/>
        <a:ln w="25347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9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76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Социальная </a:t>
            </a:r>
            <a:r>
              <a:rPr lang="ru-RU" dirty="0" smtClean="0"/>
              <a:t>политика</a:t>
            </a:r>
          </a:p>
          <a:p>
            <a:pPr>
              <a:defRPr sz="107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(98,9%)</a:t>
            </a:r>
            <a:endParaRPr lang="ru-RU" dirty="0"/>
          </a:p>
        </c:rich>
      </c:tx>
      <c:layout>
        <c:manualLayout>
          <c:xMode val="edge"/>
          <c:yMode val="edge"/>
          <c:x val="0.25467073931318596"/>
          <c:y val="0.41402483852030381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658070937170685"/>
          <c:y val="0.52636070739614749"/>
          <c:w val="0.80716644491337497"/>
          <c:h val="0.307697825122471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 (пенсионное обеспечение)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8.6201231591247467E-3"/>
                  <c:y val="-2.3903546497589672E-2"/>
                </c:manualLayout>
              </c:layout>
              <c:showVal val="1"/>
            </c:dLbl>
            <c:dLbl>
              <c:idx val="1"/>
              <c:layout>
                <c:manualLayout>
                  <c:x val="9.2801516616144039E-2"/>
                  <c:y val="-4.1552590954474493E-2"/>
                </c:manualLayout>
              </c:layout>
              <c:showVal val="1"/>
            </c:dLbl>
            <c:txPr>
              <a:bodyPr/>
              <a:lstStyle/>
              <a:p>
                <a:pPr>
                  <a:defRPr sz="97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331958</c:v>
                </c:pt>
                <c:pt idx="1">
                  <c:v>328312</c:v>
                </c:pt>
              </c:numCache>
            </c:numRef>
          </c:val>
        </c:ser>
        <c:shape val="cylinder"/>
        <c:axId val="135357952"/>
        <c:axId val="135359488"/>
        <c:axId val="0"/>
      </c:bar3DChart>
      <c:catAx>
        <c:axId val="135357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8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359488"/>
        <c:crosses val="autoZero"/>
        <c:auto val="1"/>
        <c:lblAlgn val="ctr"/>
        <c:lblOffset val="100"/>
      </c:catAx>
      <c:valAx>
        <c:axId val="135359488"/>
        <c:scaling>
          <c:orientation val="minMax"/>
        </c:scaling>
        <c:delete val="1"/>
        <c:axPos val="l"/>
        <c:numFmt formatCode="#,##0.0" sourceLinked="1"/>
        <c:tickLblPos val="none"/>
        <c:crossAx val="135357952"/>
        <c:crosses val="autoZero"/>
        <c:crossBetween val="between"/>
      </c:valAx>
      <c:spPr>
        <a:noFill/>
        <a:ln w="24875">
          <a:noFill/>
        </a:ln>
      </c:spPr>
    </c:plotArea>
    <c:plotVisOnly val="1"/>
    <c:dispBlanksAs val="gap"/>
  </c:chart>
  <c:txPr>
    <a:bodyPr/>
    <a:lstStyle/>
    <a:p>
      <a:pPr>
        <a:defRPr sz="1761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94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Обслуживание государственного и муниципального </a:t>
            </a:r>
            <a:r>
              <a:rPr lang="ru-RU" dirty="0" smtClean="0"/>
              <a:t>долга</a:t>
            </a:r>
          </a:p>
          <a:p>
            <a:pPr>
              <a:defRPr sz="1094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(59,7%)</a:t>
            </a:r>
            <a:endParaRPr lang="ru-RU" dirty="0"/>
          </a:p>
        </c:rich>
      </c:tx>
      <c:layout>
        <c:manualLayout>
          <c:xMode val="edge"/>
          <c:yMode val="edge"/>
          <c:x val="0.16822036690241421"/>
          <c:y val="4.4177811106944971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367086196771783E-2"/>
          <c:y val="0.48334073991779047"/>
          <c:w val="0.82633794657736437"/>
          <c:h val="0.283645150538826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0915104697141639"/>
                  <c:y val="1.6750128456165306E-2"/>
                </c:manualLayout>
              </c:layout>
              <c:showVal val="1"/>
            </c:dLbl>
            <c:dLbl>
              <c:idx val="1"/>
              <c:layout>
                <c:manualLayout>
                  <c:x val="4.0360218182222324E-2"/>
                  <c:y val="-2.0291352469830284E-2"/>
                </c:manualLayout>
              </c:layout>
              <c:showVal val="1"/>
            </c:dLbl>
            <c:txPr>
              <a:bodyPr/>
              <a:lstStyle/>
              <a:p>
                <a:pPr>
                  <a:defRPr sz="99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574</c:v>
                </c:pt>
                <c:pt idx="1">
                  <c:v>342.8</c:v>
                </c:pt>
              </c:numCache>
            </c:numRef>
          </c:val>
        </c:ser>
        <c:shape val="cylinder"/>
        <c:axId val="135394432"/>
        <c:axId val="135395968"/>
        <c:axId val="0"/>
      </c:bar3DChart>
      <c:catAx>
        <c:axId val="135394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395968"/>
        <c:crosses val="autoZero"/>
        <c:auto val="1"/>
        <c:lblAlgn val="ctr"/>
        <c:lblOffset val="100"/>
      </c:catAx>
      <c:valAx>
        <c:axId val="135395968"/>
        <c:scaling>
          <c:orientation val="minMax"/>
        </c:scaling>
        <c:delete val="1"/>
        <c:axPos val="l"/>
        <c:numFmt formatCode="#,##0.0" sourceLinked="1"/>
        <c:tickLblPos val="none"/>
        <c:crossAx val="135394432"/>
        <c:crosses val="autoZero"/>
        <c:crossBetween val="between"/>
      </c:valAx>
      <c:spPr>
        <a:noFill/>
        <a:ln w="25214">
          <a:noFill/>
        </a:ln>
      </c:spPr>
    </c:plotArea>
    <c:plotVisOnly val="1"/>
    <c:dispBlanksAs val="gap"/>
  </c:chart>
  <c:txPr>
    <a:bodyPr/>
    <a:lstStyle/>
    <a:p>
      <a:pPr>
        <a:defRPr sz="1789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109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Национальная экономика</a:t>
            </a:r>
          </a:p>
          <a:p>
            <a:pPr algn="ctr">
              <a:defRPr sz="109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(83,2%)</a:t>
            </a:r>
            <a:endParaRPr lang="ru-RU" dirty="0"/>
          </a:p>
        </c:rich>
      </c:tx>
      <c:layout>
        <c:manualLayout>
          <c:xMode val="edge"/>
          <c:yMode val="edge"/>
          <c:x val="0.1666129832007775"/>
          <c:y val="7.9127735227069632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082519931647818E-3"/>
          <c:y val="0.32634037622911405"/>
          <c:w val="0.91506221530941012"/>
          <c:h val="0.549916288268344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7835002460044708E-2"/>
                  <c:y val="-5.5853169092323074E-2"/>
                </c:manualLayout>
              </c:layout>
              <c:showVal val="1"/>
            </c:dLbl>
            <c:dLbl>
              <c:idx val="1"/>
              <c:layout>
                <c:manualLayout>
                  <c:x val="3.826717666291049E-2"/>
                  <c:y val="-7.7918425730474403E-2"/>
                </c:manualLayout>
              </c:layout>
              <c:showVal val="1"/>
            </c:dLbl>
            <c:txPr>
              <a:bodyPr/>
              <a:lstStyle/>
              <a:p>
                <a:pPr>
                  <a:defRPr sz="9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73715.899999999994</c:v>
                </c:pt>
                <c:pt idx="1">
                  <c:v>61358.9</c:v>
                </c:pt>
              </c:numCache>
            </c:numRef>
          </c:val>
        </c:ser>
        <c:shape val="cylinder"/>
        <c:axId val="135462272"/>
        <c:axId val="135611520"/>
        <c:axId val="0"/>
      </c:bar3DChart>
      <c:catAx>
        <c:axId val="135462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611520"/>
        <c:crosses val="autoZero"/>
        <c:auto val="1"/>
        <c:lblAlgn val="ctr"/>
        <c:lblOffset val="100"/>
      </c:catAx>
      <c:valAx>
        <c:axId val="135611520"/>
        <c:scaling>
          <c:orientation val="minMax"/>
        </c:scaling>
        <c:delete val="1"/>
        <c:axPos val="l"/>
        <c:numFmt formatCode="#,##0.0" sourceLinked="1"/>
        <c:tickLblPos val="none"/>
        <c:crossAx val="135462272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109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Межбюджетные трансферты общего характера бюджетам РФ и муниципальных образований</a:t>
            </a:r>
          </a:p>
          <a:p>
            <a:pPr algn="ctr">
              <a:defRPr sz="109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(100,0%)</a:t>
            </a:r>
            <a:endParaRPr lang="ru-RU" dirty="0"/>
          </a:p>
        </c:rich>
      </c:tx>
      <c:layout>
        <c:manualLayout>
          <c:xMode val="edge"/>
          <c:yMode val="edge"/>
          <c:x val="9.6885552768038743E-2"/>
          <c:y val="3.9946298123570895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082519931647818E-3"/>
          <c:y val="0.32634037622911427"/>
          <c:w val="0.91506221530941012"/>
          <c:h val="0.549916288268344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общего характера бюджетам РФ и муниципальных образований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7835002460044736E-2"/>
                  <c:y val="-5.5853169092323074E-2"/>
                </c:manualLayout>
              </c:layout>
              <c:showVal val="1"/>
            </c:dLbl>
            <c:dLbl>
              <c:idx val="1"/>
              <c:layout>
                <c:manualLayout>
                  <c:x val="3.826717666291049E-2"/>
                  <c:y val="-7.7918425730474403E-2"/>
                </c:manualLayout>
              </c:layout>
              <c:showVal val="1"/>
            </c:dLbl>
            <c:txPr>
              <a:bodyPr/>
              <a:lstStyle/>
              <a:p>
                <a:pPr>
                  <a:defRPr sz="9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118760.3</c:v>
                </c:pt>
                <c:pt idx="1">
                  <c:v>118760.3</c:v>
                </c:pt>
              </c:numCache>
            </c:numRef>
          </c:val>
        </c:ser>
        <c:shape val="cylinder"/>
        <c:axId val="135575808"/>
        <c:axId val="135585792"/>
        <c:axId val="0"/>
      </c:bar3DChart>
      <c:catAx>
        <c:axId val="135575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585792"/>
        <c:crosses val="autoZero"/>
        <c:auto val="1"/>
        <c:lblAlgn val="ctr"/>
        <c:lblOffset val="100"/>
      </c:catAx>
      <c:valAx>
        <c:axId val="135585792"/>
        <c:scaling>
          <c:orientation val="minMax"/>
        </c:scaling>
        <c:delete val="1"/>
        <c:axPos val="l"/>
        <c:numFmt formatCode="#,##0.0" sourceLinked="1"/>
        <c:tickLblPos val="none"/>
        <c:crossAx val="135575808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1098617084884394E-2"/>
          <c:y val="0.12493163094383516"/>
          <c:w val="0.77460154700480155"/>
          <c:h val="0.69161439327254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9"/>
            <c:spPr>
              <a:solidFill>
                <a:schemeClr val="accent6">
                  <a:lumMod val="90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explosion val="3"/>
            <c:spPr>
              <a:solidFill>
                <a:srgbClr val="C1D6DF"/>
              </a:solidFill>
            </c:spPr>
          </c:dPt>
          <c:dLbls>
            <c:dLbl>
              <c:idx val="0"/>
              <c:layout>
                <c:manualLayout>
                  <c:x val="3.7624585148213471E-2"/>
                  <c:y val="-6.0615283102348726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Н</a:t>
                    </a:r>
                    <a:r>
                      <a:rPr lang="ru-RU" dirty="0"/>
                      <a:t>алоговые </a:t>
                    </a:r>
                    <a:r>
                      <a:rPr lang="ru-RU" dirty="0" smtClean="0"/>
                      <a:t>доходы </a:t>
                    </a:r>
                  </a:p>
                  <a:p>
                    <a:r>
                      <a:rPr lang="ru-RU" dirty="0" smtClean="0"/>
                      <a:t> 27,2%</a:t>
                    </a:r>
                    <a:endParaRPr lang="ru-RU" dirty="0"/>
                  </a:p>
                </c:rich>
              </c:tx>
              <c:dLblPos val="bestFit"/>
            </c:dLbl>
            <c:dLbl>
              <c:idx val="1"/>
              <c:layout>
                <c:manualLayout>
                  <c:x val="1.3711690165294036E-2"/>
                  <c:y val="0.17184775920418427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Н</a:t>
                    </a:r>
                    <a:r>
                      <a:rPr lang="ru-RU" dirty="0"/>
                      <a:t>еналоговые </a:t>
                    </a:r>
                    <a:r>
                      <a:rPr lang="ru-RU" dirty="0" smtClean="0"/>
                      <a:t>доходы</a:t>
                    </a:r>
                  </a:p>
                  <a:p>
                    <a:r>
                      <a:rPr lang="ru-RU" baseline="0" dirty="0" smtClean="0"/>
                      <a:t>  3,7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</c:dLbl>
            <c:dLbl>
              <c:idx val="2"/>
              <c:layout>
                <c:manualLayout>
                  <c:x val="3.828060830362745E-2"/>
                  <c:y val="0.2218195582176279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Б</a:t>
                    </a:r>
                    <a:r>
                      <a:rPr lang="ru-RU" sz="1100" dirty="0"/>
                      <a:t>езвозмездные </a:t>
                    </a:r>
                    <a:r>
                      <a:rPr lang="ru-RU" sz="1100" dirty="0" smtClean="0"/>
                      <a:t>поступления</a:t>
                    </a:r>
                    <a:r>
                      <a:rPr lang="ru-RU" sz="1100" baseline="0" dirty="0" smtClean="0"/>
                      <a:t> </a:t>
                    </a:r>
                  </a:p>
                  <a:p>
                    <a:r>
                      <a:rPr lang="ru-RU" sz="1100" baseline="0" dirty="0" smtClean="0"/>
                      <a:t>69,1</a:t>
                    </a:r>
                    <a:r>
                      <a:rPr lang="ru-RU" sz="1100" dirty="0" smtClean="0"/>
                      <a:t>%</a:t>
                    </a:r>
                    <a:endParaRPr lang="ru-RU" sz="1100" dirty="0"/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- 27,1%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568669.30000000005</c:v>
                </c:pt>
                <c:pt idx="1">
                  <c:v>78419.199999999997</c:v>
                </c:pt>
                <c:pt idx="2">
                  <c:v>1447990.1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0769080651417254"/>
          <c:y val="0.14125532598480048"/>
          <c:w val="0.79230919348582762"/>
          <c:h val="0.7754817783009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spPr>
              <a:solidFill>
                <a:schemeClr val="accent1">
                  <a:lumMod val="90000"/>
                </a:schemeClr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Pt>
            <c:idx val="2"/>
            <c:spPr>
              <a:solidFill>
                <a:srgbClr val="C9A1AC"/>
              </a:solidFill>
            </c:spPr>
          </c:dPt>
          <c:dPt>
            <c:idx val="3"/>
            <c:spPr>
              <a:solidFill>
                <a:srgbClr val="FFFFCC"/>
              </a:solidFill>
            </c:spPr>
          </c:dPt>
          <c:dPt>
            <c:idx val="4"/>
            <c:spPr>
              <a:solidFill>
                <a:srgbClr val="66FFCC"/>
              </a:solidFill>
            </c:spPr>
          </c:dPt>
          <c:dPt>
            <c:idx val="5"/>
            <c:spPr>
              <a:solidFill>
                <a:srgbClr val="A0D565"/>
              </a:solidFill>
            </c:spPr>
          </c:dPt>
          <c:dPt>
            <c:idx val="6"/>
            <c:spPr>
              <a:solidFill>
                <a:srgbClr val="90568C"/>
              </a:solidFill>
            </c:spPr>
          </c:dPt>
          <c:dPt>
            <c:idx val="7"/>
            <c:spPr>
              <a:solidFill>
                <a:srgbClr val="E8D8F4"/>
              </a:solidFill>
            </c:spPr>
          </c:dPt>
          <c:dPt>
            <c:idx val="8"/>
            <c:spPr>
              <a:solidFill>
                <a:srgbClr val="D9F5FF"/>
              </a:solidFill>
            </c:spPr>
          </c:dPt>
          <c:dPt>
            <c:idx val="9"/>
            <c:spPr>
              <a:solidFill>
                <a:srgbClr val="D9F5FF"/>
              </a:solidFill>
            </c:spPr>
          </c:dPt>
          <c:dPt>
            <c:idx val="11"/>
            <c:explosion val="2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8.4411604369392823E-2"/>
                  <c:y val="-3.468608593039208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3,16%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1079338729838686"/>
                  <c:y val="6.803673465711035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1,93%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3.2208023962415459E-4"/>
                  <c:y val="9.637579951433969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</a:t>
                    </a:r>
                    <a:r>
                      <a:rPr lang="ru-RU" b="1" dirty="0" smtClean="0"/>
                      <a:t>3,98%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7.8076547441599697E-2"/>
                  <c:y val="0.1240302664783279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0,50%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3.1177544406203937E-2"/>
                  <c:y val="1.355762058184011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0,09%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2.676721595302858E-2"/>
                  <c:y val="-4.730855730744643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6,96%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4.5939629226721797E-2"/>
                  <c:y val="5.637511747944359E-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0,71%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8.4546948954269702E-2"/>
                  <c:y val="-0.1029622834700050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0,93%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5.7411799522550473E-3"/>
                  <c:y val="-7.505951719650200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5,71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9"/>
              <c:layout>
                <c:manualLayout>
                  <c:x val="-5.3017863048558163E-2"/>
                  <c:y val="-0.1445990128081009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 0,21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10"/>
              <c:layout>
                <c:manualLayout>
                  <c:x val="6.8117755548186554E-2"/>
                  <c:y val="-0.1282841696267982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0,01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11"/>
              <c:layout>
                <c:manualLayout>
                  <c:x val="0.10226734299086718"/>
                  <c:y val="-5.993891069160482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15,81</a:t>
                    </a:r>
                    <a:r>
                      <a:rPr lang="ru-RU" b="1" dirty="0" smtClean="0"/>
                      <a:t>%</a:t>
                    </a:r>
                    <a:endParaRPr lang="en-US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numRef>
              <c:f>Лист1!$A$2:$A$13</c:f>
              <c:numCache>
                <c:formatCode>General</c:formatCode>
                <c:ptCount val="12"/>
              </c:numCache>
            </c:numRef>
          </c:cat>
          <c:val>
            <c:numRef>
              <c:f>Лист1!$B$2:$B$13</c:f>
              <c:numCache>
                <c:formatCode>0.00</c:formatCode>
                <c:ptCount val="12"/>
                <c:pt idx="0" formatCode="General">
                  <c:v>3.16</c:v>
                </c:pt>
                <c:pt idx="1">
                  <c:v>1.9300000000000008</c:v>
                </c:pt>
                <c:pt idx="2" formatCode="General">
                  <c:v>63.98</c:v>
                </c:pt>
                <c:pt idx="3" formatCode="General">
                  <c:v>0.5</c:v>
                </c:pt>
                <c:pt idx="4" formatCode="General">
                  <c:v>9.0000000000000024E-2</c:v>
                </c:pt>
                <c:pt idx="5" formatCode="General">
                  <c:v>6.96</c:v>
                </c:pt>
                <c:pt idx="6" formatCode="General">
                  <c:v>0.71000000000000041</c:v>
                </c:pt>
                <c:pt idx="7" formatCode="General">
                  <c:v>0.93</c:v>
                </c:pt>
                <c:pt idx="8" formatCode="General">
                  <c:v>5.71</c:v>
                </c:pt>
                <c:pt idx="9" formatCode="General">
                  <c:v>0.2100000000000001</c:v>
                </c:pt>
                <c:pt idx="10" formatCode="General">
                  <c:v>1.0000000000000005E-2</c:v>
                </c:pt>
                <c:pt idx="11" formatCode="General">
                  <c:v>15.81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532286642480343E-2"/>
          <c:y val="0"/>
          <c:w val="0.61383397534373574"/>
          <c:h val="0.999798570454712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3">
                  <a:lumMod val="90000"/>
                </a:schemeClr>
              </a:solidFill>
            </c:spPr>
          </c:dPt>
          <c:dPt>
            <c:idx val="1"/>
            <c:spPr>
              <a:solidFill>
                <a:srgbClr val="CCE1F4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Pt>
            <c:idx val="3"/>
            <c:spPr>
              <a:solidFill>
                <a:schemeClr val="tx2">
                  <a:lumMod val="75000"/>
                </a:schemeClr>
              </a:solidFill>
            </c:spPr>
          </c:dPt>
          <c:dPt>
            <c:idx val="4"/>
            <c:spPr>
              <a:solidFill>
                <a:srgbClr val="FF7C80"/>
              </a:solidFill>
            </c:spPr>
          </c:dPt>
          <c:dPt>
            <c:idx val="5"/>
            <c:spPr>
              <a:solidFill>
                <a:srgbClr val="FF7C80"/>
              </a:solidFill>
            </c:spPr>
          </c:dPt>
          <c:dPt>
            <c:idx val="6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rgbClr val="A0D565"/>
              </a:solidFill>
            </c:spPr>
          </c:dPt>
          <c:dLbls>
            <c:dLbl>
              <c:idx val="0"/>
              <c:layout>
                <c:manualLayout>
                  <c:x val="1.6724554551410087E-2"/>
                  <c:y val="4.7052225825724776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2.2806254285922256E-2"/>
                  <c:y val="1.485859762917620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4.5611550823855098E-3"/>
                  <c:y val="1.733503056737223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3"/>
              <c:layout>
                <c:manualLayout>
                  <c:x val="3.0408498672561319E-3"/>
                  <c:y val="0"/>
                </c:manualLayout>
              </c:layout>
              <c:showPercent val="1"/>
            </c:dLbl>
            <c:dLbl>
              <c:idx val="4"/>
              <c:layout>
                <c:manualLayout>
                  <c:x val="3.0408498672561879E-3"/>
                  <c:y val="-6.1910823454900892E-2"/>
                </c:manualLayout>
              </c:layout>
              <c:showPercent val="1"/>
            </c:dLbl>
            <c:dLbl>
              <c:idx val="5"/>
              <c:layout>
                <c:manualLayout>
                  <c:x val="-2.6803774676377116E-2"/>
                  <c:y val="-6.6863884326012493E-2"/>
                </c:manualLayout>
              </c:layout>
              <c:showPercent val="1"/>
            </c:dLbl>
            <c:dLbl>
              <c:idx val="6"/>
              <c:layout>
                <c:manualLayout>
                  <c:x val="-1.7376900650885537E-2"/>
                  <c:y val="-7.4292988145881353E-2"/>
                </c:manualLayout>
              </c:layout>
              <c:showPercent val="1"/>
            </c:dLbl>
            <c:dLbl>
              <c:idx val="7"/>
              <c:layout>
                <c:manualLayout>
                  <c:x val="-6.0816997345123002E-3"/>
                  <c:y val="-6.6863689331292914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Подпрограмма "Развитие дошкольного образования детей"
(405 891,7 тыс. руб.)</c:v>
                </c:pt>
                <c:pt idx="1">
                  <c:v>Подпрограмма "Развитие начального общего, основного общего и среднего общего образования детей"
(777 623,5 тыс. руб.)</c:v>
                </c:pt>
                <c:pt idx="2">
                  <c:v>Подпрограмма "Развитие дополнительного образования детей"
(124 582,1 тыс. руб.)</c:v>
                </c:pt>
                <c:pt idx="3">
                  <c:v>Подпрограмма "Развитие системы отдыха, оздоровления, занятости детей, подростков и молодежи"
(14 742,3 тыс. руб.)</c:v>
                </c:pt>
                <c:pt idx="4">
                  <c:v>Подпрограмма "Обеспечение реализации муниципальной программы Лужского муниципального района"
(27 441,6 тыс. руб.)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405891.7</c:v>
                </c:pt>
                <c:pt idx="1">
                  <c:v>777623.5</c:v>
                </c:pt>
                <c:pt idx="2">
                  <c:v>124582.1</c:v>
                </c:pt>
                <c:pt idx="3">
                  <c:v>14742.3</c:v>
                </c:pt>
                <c:pt idx="4">
                  <c:v>27441.59999999998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29800524934426"/>
          <c:y val="1.2903775565757742E-2"/>
          <c:w val="0.33701994750656261"/>
          <c:h val="0.96883087405993062"/>
        </c:manualLayout>
      </c:layout>
      <c:spPr>
        <a:ln>
          <a:noFill/>
        </a:ln>
      </c:spPr>
      <c:txPr>
        <a:bodyPr/>
        <a:lstStyle/>
        <a:p>
          <a:pPr>
            <a:defRPr sz="13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2.0271316655051867E-3"/>
          <c:w val="0.9304519239925727"/>
          <c:h val="0.57791078769025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3">
                <a:lumMod val="90000"/>
              </a:schemeClr>
            </a:solidFill>
          </c:spPr>
          <c:dLbls>
            <c:dLbl>
              <c:idx val="0"/>
              <c:layout>
                <c:manualLayout>
                  <c:x val="1.5747258241147848E-3"/>
                  <c:y val="-1.242037269724334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4904447236692021E-2"/>
                </c:manualLayout>
              </c:layout>
              <c:showVal val="1"/>
            </c:dLbl>
            <c:dLbl>
              <c:idx val="2"/>
              <c:layout>
                <c:manualLayout>
                  <c:x val="-1.5747258241147848E-3"/>
                  <c:y val="-2.2356670855037997E-2"/>
                </c:manualLayout>
              </c:layout>
              <c:showVal val="1"/>
            </c:dLbl>
            <c:dLbl>
              <c:idx val="3"/>
              <c:layout>
                <c:manualLayout>
                  <c:x val="4.7241774723443429E-3"/>
                  <c:y val="-9.9362981577946746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дошкольного образования</c:v>
                </c:pt>
                <c:pt idx="1">
                  <c:v>педагогические работники общего образования </c:v>
                </c:pt>
                <c:pt idx="2">
                  <c:v>педагогические работники дополнительного образования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33.6</c:v>
                </c:pt>
                <c:pt idx="1">
                  <c:v>36.800000000000004</c:v>
                </c:pt>
                <c:pt idx="2">
                  <c:v>33.700000000000003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 </c:v>
                </c:pt>
              </c:strCache>
            </c:strRef>
          </c:tx>
          <c:spPr>
            <a:solidFill>
              <a:srgbClr val="CCE1F4"/>
            </a:solidFill>
          </c:spPr>
          <c:dLbls>
            <c:dLbl>
              <c:idx val="0"/>
              <c:layout>
                <c:manualLayout>
                  <c:x val="9.4483549446886857E-3"/>
                  <c:y val="-7.4522236183460202E-3"/>
                </c:manualLayout>
              </c:layout>
              <c:showVal val="1"/>
            </c:dLbl>
            <c:dLbl>
              <c:idx val="1"/>
              <c:layout>
                <c:manualLayout>
                  <c:x val="7.8736291205739311E-3"/>
                  <c:y val="-1.2420372697243345E-2"/>
                </c:manualLayout>
              </c:layout>
              <c:showVal val="1"/>
            </c:dLbl>
            <c:dLbl>
              <c:idx val="2"/>
              <c:layout>
                <c:manualLayout>
                  <c:x val="6.2989032964591365E-3"/>
                  <c:y val="-1.4904447236692021E-2"/>
                </c:manualLayout>
              </c:layout>
              <c:showVal val="1"/>
            </c:dLbl>
            <c:dLbl>
              <c:idx val="3"/>
              <c:layout>
                <c:manualLayout>
                  <c:x val="1.2597806592918247E-2"/>
                  <c:y val="-2.235667085503799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дошкольного образования</c:v>
                </c:pt>
                <c:pt idx="1">
                  <c:v>педагогические работники общего образования </c:v>
                </c:pt>
                <c:pt idx="2">
                  <c:v>педагогические работники дополнительного образования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36.4</c:v>
                </c:pt>
                <c:pt idx="1">
                  <c:v>38.700000000000003</c:v>
                </c:pt>
                <c:pt idx="2">
                  <c:v>38.5</c:v>
                </c:pt>
                <c:pt idx="3">
                  <c:v>31.1</c:v>
                </c:pt>
              </c:numCache>
            </c:numRef>
          </c:val>
        </c:ser>
        <c:dLbls>
          <c:showVal val="1"/>
        </c:dLbls>
        <c:shape val="cylinder"/>
        <c:axId val="136909184"/>
        <c:axId val="136910720"/>
        <c:axId val="0"/>
      </c:bar3DChart>
      <c:catAx>
        <c:axId val="1369091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910720"/>
        <c:crosses val="autoZero"/>
        <c:auto val="1"/>
        <c:lblAlgn val="ctr"/>
        <c:lblOffset val="100"/>
      </c:catAx>
      <c:valAx>
        <c:axId val="136910720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36909184"/>
        <c:crosses val="autoZero"/>
        <c:crossBetween val="between"/>
      </c:valAx>
      <c:spPr>
        <a:noFill/>
        <a:ln w="25402">
          <a:noFill/>
        </a:ln>
      </c:spPr>
    </c:plotArea>
    <c:legend>
      <c:legendPos val="t"/>
      <c:layout>
        <c:manualLayout>
          <c:xMode val="edge"/>
          <c:yMode val="edge"/>
          <c:x val="0.84367231054473091"/>
          <c:y val="0.33466820184962709"/>
          <c:w val="0.14839744988652107"/>
          <c:h val="0.20303729945499058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9009622180168588"/>
          <c:y val="2.6949045855238676E-2"/>
          <c:w val="0.50990377819831412"/>
          <c:h val="0.94610190828952456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C6D9C8">
                <a:lumMod val="75000"/>
              </a:srgbClr>
            </a:solidFill>
            <a:ln w="9525"/>
          </c:spPr>
          <c:dLbls>
            <c:numFmt formatCode="0.0%" sourceLinked="0"/>
            <c:txPr>
              <a:bodyPr/>
              <a:lstStyle/>
              <a:p>
                <a:pPr>
                  <a:defRPr sz="1300" b="0">
                    <a:solidFill>
                      <a:srgbClr val="040508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Лист1!$A$2:$A$19</c:f>
              <c:strCache>
                <c:ptCount val="18"/>
                <c:pt idx="0">
                  <c:v>Добыча полезных ископаемых</c:v>
                </c:pt>
                <c:pt idx="1">
                  <c:v>Административная деятельность и сопутствующие услуги</c:v>
                </c:pt>
                <c:pt idx="2">
                  <c:v>Деятельность в области информации и связи</c:v>
                </c:pt>
                <c:pt idx="3">
                  <c:v>Строительство</c:v>
                </c:pt>
                <c:pt idx="4">
                  <c:v>Культура, спорт, организация досуга и развлечений</c:v>
                </c:pt>
                <c:pt idx="5">
                  <c:v>Профессиональная, научная и техническая деятельность</c:v>
                </c:pt>
                <c:pt idx="6">
                  <c:v>Водоснабжение, водоотведение, сбор и утилизация отходов</c:v>
                </c:pt>
                <c:pt idx="7">
                  <c:v>Гостиницы и предприятия общественного питания</c:v>
                </c:pt>
                <c:pt idx="8">
                  <c:v>Операции с недвижимым имуществом</c:v>
                </c:pt>
                <c:pt idx="9">
                  <c:v>Обеспечение электроэнергией, газом и паром, кондиционирование</c:v>
                </c:pt>
                <c:pt idx="10">
                  <c:v>Финансовая и страховая деятельность</c:v>
                </c:pt>
                <c:pt idx="11">
                  <c:v>Транспортировка и хранение</c:v>
                </c:pt>
                <c:pt idx="12">
                  <c:v>Сельское, лесное хозяйство, охота и рыболовство</c:v>
                </c:pt>
                <c:pt idx="13">
                  <c:v>Здравоохранение и социальные услуги</c:v>
                </c:pt>
                <c:pt idx="14">
                  <c:v>Оптовая и розничная торговля, ремонт автотранспортных средств</c:v>
                </c:pt>
                <c:pt idx="15">
                  <c:v>Образование</c:v>
                </c:pt>
                <c:pt idx="16">
                  <c:v>Гос. управление, военная безопасность, соц. обеспечение</c:v>
                </c:pt>
                <c:pt idx="17">
                  <c:v>Обрабатывающие производства</c:v>
                </c:pt>
              </c:strCache>
            </c:strRef>
          </c:cat>
          <c:val>
            <c:numRef>
              <c:f>Лист1!$B$2:$B$19</c:f>
              <c:numCache>
                <c:formatCode>0.0%</c:formatCode>
                <c:ptCount val="18"/>
                <c:pt idx="0">
                  <c:v>1.0000000000000009E-3</c:v>
                </c:pt>
                <c:pt idx="1">
                  <c:v>6.0000000000000036E-3</c:v>
                </c:pt>
                <c:pt idx="2">
                  <c:v>7.0000000000000036E-3</c:v>
                </c:pt>
                <c:pt idx="3">
                  <c:v>1.2999999999999998E-2</c:v>
                </c:pt>
                <c:pt idx="4">
                  <c:v>1.4E-2</c:v>
                </c:pt>
                <c:pt idx="5">
                  <c:v>2.0000000000000011E-2</c:v>
                </c:pt>
                <c:pt idx="6">
                  <c:v>2.1000000000000012E-2</c:v>
                </c:pt>
                <c:pt idx="7">
                  <c:v>2.1999999999999999E-2</c:v>
                </c:pt>
                <c:pt idx="8">
                  <c:v>3.3000000000000002E-2</c:v>
                </c:pt>
                <c:pt idx="9">
                  <c:v>3.500000000000001E-2</c:v>
                </c:pt>
                <c:pt idx="10">
                  <c:v>3.500000000000001E-2</c:v>
                </c:pt>
                <c:pt idx="11">
                  <c:v>5.6000000000000001E-2</c:v>
                </c:pt>
                <c:pt idx="12">
                  <c:v>8.0000000000000043E-2</c:v>
                </c:pt>
                <c:pt idx="13">
                  <c:v>8.5000000000000006E-2</c:v>
                </c:pt>
                <c:pt idx="14">
                  <c:v>8.6000000000000021E-2</c:v>
                </c:pt>
                <c:pt idx="15">
                  <c:v>9.3000000000000083E-2</c:v>
                </c:pt>
                <c:pt idx="16">
                  <c:v>0.1490000000000001</c:v>
                </c:pt>
                <c:pt idx="17">
                  <c:v>0.24400000000000011</c:v>
                </c:pt>
              </c:numCache>
            </c:numRef>
          </c:val>
        </c:ser>
        <c:dLbls>
          <c:showVal val="1"/>
        </c:dLbls>
        <c:gapWidth val="76"/>
        <c:gapDepth val="42"/>
        <c:shape val="cylinder"/>
        <c:axId val="123051008"/>
        <c:axId val="123052800"/>
        <c:axId val="0"/>
      </c:bar3DChart>
      <c:catAx>
        <c:axId val="1230510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50" baseline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052800"/>
        <c:crosses val="autoZero"/>
        <c:auto val="1"/>
        <c:lblAlgn val="ctr"/>
        <c:lblOffset val="100"/>
      </c:catAx>
      <c:valAx>
        <c:axId val="123052800"/>
        <c:scaling>
          <c:orientation val="minMax"/>
        </c:scaling>
        <c:delete val="1"/>
        <c:axPos val="b"/>
        <c:numFmt formatCode="0.0%" sourceLinked="1"/>
        <c:tickLblPos val="none"/>
        <c:crossAx val="123051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1.1300427089297795E-2"/>
          <c:y val="0.4369130220730984"/>
          <c:w val="0.38324493021024725"/>
          <c:h val="0.52085533711101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ЕНВД</c:v>
                </c:pt>
              </c:strCache>
            </c:strRef>
          </c:tx>
          <c:explosion val="25"/>
          <c:dPt>
            <c:idx val="0"/>
            <c:spPr>
              <a:solidFill>
                <a:srgbClr val="FFCCCC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rgbClr val="A86ED4"/>
              </a:solidFill>
            </c:spPr>
          </c:dPt>
          <c:dPt>
            <c:idx val="3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FF7C80"/>
              </a:solidFill>
            </c:spPr>
          </c:dPt>
          <c:dPt>
            <c:idx val="8"/>
            <c:spPr>
              <a:solidFill>
                <a:srgbClr val="008DF6"/>
              </a:solidFill>
            </c:spPr>
          </c:dPt>
          <c:dPt>
            <c:idx val="9"/>
            <c:spPr>
              <a:solidFill>
                <a:srgbClr val="002060"/>
              </a:solidFill>
            </c:spPr>
          </c:dPt>
          <c:dPt>
            <c:idx val="10"/>
            <c:spPr>
              <a:solidFill>
                <a:srgbClr val="66FF33"/>
              </a:solidFill>
            </c:spPr>
          </c:dPt>
          <c:dPt>
            <c:idx val="11"/>
            <c:spPr>
              <a:solidFill>
                <a:srgbClr val="A9CDED"/>
              </a:solidFill>
            </c:spPr>
          </c:dPt>
          <c:dPt>
            <c:idx val="12"/>
            <c:spPr>
              <a:solidFill>
                <a:schemeClr val="bg2">
                  <a:lumMod val="50000"/>
                </a:schemeClr>
              </a:solidFill>
            </c:spPr>
          </c:dPt>
          <c:dPt>
            <c:idx val="13"/>
            <c:spPr>
              <a:solidFill>
                <a:srgbClr val="FF5050"/>
              </a:solidFill>
            </c:spPr>
          </c:dPt>
          <c:dPt>
            <c:idx val="14"/>
            <c:explosion val="20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15"/>
            <c:spPr>
              <a:solidFill>
                <a:srgbClr val="92D050"/>
              </a:solidFill>
            </c:spPr>
          </c:dPt>
          <c:dPt>
            <c:idx val="16"/>
            <c:spPr>
              <a:solidFill>
                <a:srgbClr val="004F8A"/>
              </a:solidFill>
            </c:spPr>
          </c:dPt>
          <c:dLbls>
            <c:dLbl>
              <c:idx val="0"/>
              <c:layout>
                <c:manualLayout>
                  <c:x val="-3.5321101393718447E-2"/>
                  <c:y val="-1.396727050489348E-2"/>
                </c:manualLayout>
              </c:layout>
              <c:showPercent val="1"/>
            </c:dLbl>
            <c:dLbl>
              <c:idx val="1"/>
              <c:layout>
                <c:manualLayout>
                  <c:x val="-5.9925584592366174E-2"/>
                  <c:y val="-5.7761356374496919E-2"/>
                </c:manualLayout>
              </c:layout>
              <c:showPercent val="1"/>
            </c:dLbl>
            <c:dLbl>
              <c:idx val="2"/>
              <c:layout>
                <c:manualLayout>
                  <c:x val="-2.8654526444102237E-2"/>
                  <c:y val="-9.1980388495263007E-2"/>
                </c:manualLayout>
              </c:layout>
              <c:showPercent val="1"/>
            </c:dLbl>
            <c:dLbl>
              <c:idx val="3"/>
              <c:layout>
                <c:manualLayout>
                  <c:x val="2.2434942327280417E-2"/>
                  <c:y val="-7.0282289015350413E-2"/>
                </c:manualLayout>
              </c:layout>
              <c:showPercent val="1"/>
            </c:dLbl>
            <c:dLbl>
              <c:idx val="4"/>
              <c:delete val="1"/>
            </c:dLbl>
            <c:dLbl>
              <c:idx val="5"/>
              <c:layout>
                <c:manualLayout>
                  <c:x val="1.5535137840343804E-2"/>
                  <c:y val="-3.9015350401191286E-2"/>
                </c:manualLayout>
              </c:layout>
              <c:showPercent val="1"/>
            </c:dLbl>
            <c:dLbl>
              <c:idx val="6"/>
              <c:layout>
                <c:manualLayout>
                  <c:x val="5.1495706084578353E-2"/>
                  <c:y val="-4.193667398677537E-2"/>
                </c:manualLayout>
              </c:layout>
              <c:showPercent val="1"/>
            </c:dLbl>
            <c:dLbl>
              <c:idx val="7"/>
              <c:layout>
                <c:manualLayout>
                  <c:x val="8.7226289498466947E-2"/>
                  <c:y val="-5.6987257918025391E-2"/>
                </c:manualLayout>
              </c:layout>
              <c:showPercent val="1"/>
            </c:dLbl>
            <c:dLbl>
              <c:idx val="8"/>
              <c:layout>
                <c:manualLayout>
                  <c:x val="3.8832653069700482E-3"/>
                  <c:y val="-8.8467312339859626E-3"/>
                </c:manualLayout>
              </c:layout>
              <c:showPercent val="1"/>
            </c:dLbl>
            <c:dLbl>
              <c:idx val="9"/>
              <c:layout>
                <c:manualLayout>
                  <c:x val="4.4003028739278194E-2"/>
                  <c:y val="-1.5056646969875178E-2"/>
                </c:manualLayout>
              </c:layout>
              <c:showPercent val="1"/>
            </c:dLbl>
            <c:dLbl>
              <c:idx val="10"/>
              <c:layout>
                <c:manualLayout>
                  <c:x val="4.4003028739278194E-2"/>
                  <c:y val="6.1185154286143894E-3"/>
                </c:manualLayout>
              </c:layout>
              <c:showPercent val="1"/>
            </c:dLbl>
            <c:dLbl>
              <c:idx val="11"/>
              <c:layout>
                <c:manualLayout>
                  <c:x val="1.3280108299932532E-2"/>
                  <c:y val="1.3563017404558681E-3"/>
                </c:manualLayout>
              </c:layout>
              <c:showPercent val="1"/>
            </c:dLbl>
            <c:dLbl>
              <c:idx val="12"/>
              <c:layout>
                <c:manualLayout>
                  <c:x val="4.8963576696606425E-3"/>
                  <c:y val="-8.9237318245259795E-3"/>
                </c:manualLayout>
              </c:layout>
              <c:showPercent val="1"/>
            </c:dLbl>
            <c:dLbl>
              <c:idx val="13"/>
              <c:layout>
                <c:manualLayout>
                  <c:x val="8.7487608214471789E-3"/>
                  <c:y val="1.9246812963746668E-2"/>
                </c:manualLayout>
              </c:layout>
              <c:showPercent val="1"/>
            </c:dLbl>
            <c:dLbl>
              <c:idx val="14"/>
              <c:layout>
                <c:manualLayout>
                  <c:x val="2.1167987210822751E-2"/>
                  <c:y val="3.0855713019405435E-2"/>
                </c:manualLayout>
              </c:layout>
              <c:showPercent val="1"/>
            </c:dLbl>
            <c:dLbl>
              <c:idx val="15"/>
              <c:layout>
                <c:manualLayout>
                  <c:x val="-4.1994165757283458E-2"/>
                  <c:y val="1.7786378534903103E-2"/>
                </c:manualLayout>
              </c:layout>
              <c:showPercent val="1"/>
            </c:dLbl>
            <c:dLbl>
              <c:idx val="16"/>
              <c:layout>
                <c:manualLayout>
                  <c:x val="-3.9081327412219091E-2"/>
                  <c:y val="-1.4446098980318164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Лист1!$A$2:$A$18</c:f>
              <c:strCache>
                <c:ptCount val="17"/>
                <c:pt idx="0">
                  <c:v>Предоставление прочих видов услуг</c:v>
                </c:pt>
                <c:pt idx="1">
                  <c:v>Административная деятельность и сопутствующие услуги</c:v>
                </c:pt>
                <c:pt idx="2">
                  <c:v>Деятельность в области информации и связи</c:v>
                </c:pt>
                <c:pt idx="3">
                  <c:v>Строительство</c:v>
                </c:pt>
                <c:pt idx="4">
                  <c:v>Культура, спорт, организация досуга и развлечений</c:v>
                </c:pt>
                <c:pt idx="5">
                  <c:v>Профессиональная, научная и техническая деятельность</c:v>
                </c:pt>
                <c:pt idx="6">
                  <c:v>Водоснабжение, водоотведение, сбор и утилизация отходов</c:v>
                </c:pt>
                <c:pt idx="7">
                  <c:v>Гостиницы и предприятия общественного питания</c:v>
                </c:pt>
                <c:pt idx="8">
                  <c:v>Операции с недвижимым имуществом</c:v>
                </c:pt>
                <c:pt idx="9">
                  <c:v>Обеспечение электроэнергией, газом и паром, кондиционирование</c:v>
                </c:pt>
                <c:pt idx="10">
                  <c:v>Финансовая и страховая деятельность</c:v>
                </c:pt>
                <c:pt idx="11">
                  <c:v>Транспортировка и хранение</c:v>
                </c:pt>
                <c:pt idx="12">
                  <c:v>Сельское, лесное хозяйство, охота и рыболовство</c:v>
                </c:pt>
                <c:pt idx="13">
                  <c:v>Здравоохранение и социальные услуги</c:v>
                </c:pt>
                <c:pt idx="14">
                  <c:v>Оптовая и розничная торговля, ремонт автотранспортных средств</c:v>
                </c:pt>
                <c:pt idx="15">
                  <c:v>Образование</c:v>
                </c:pt>
                <c:pt idx="16">
                  <c:v>Обрабатывающие производства</c:v>
                </c:pt>
              </c:strCache>
            </c:strRef>
          </c:cat>
          <c:val>
            <c:numRef>
              <c:f>Лист1!$B$2:$B$18</c:f>
              <c:numCache>
                <c:formatCode>0.0%</c:formatCode>
                <c:ptCount val="17"/>
                <c:pt idx="0">
                  <c:v>2.1000000000000012E-2</c:v>
                </c:pt>
                <c:pt idx="1">
                  <c:v>3.0000000000000035E-3</c:v>
                </c:pt>
                <c:pt idx="2">
                  <c:v>1.0000000000000015E-3</c:v>
                </c:pt>
                <c:pt idx="3">
                  <c:v>1.6000000000000021E-2</c:v>
                </c:pt>
                <c:pt idx="4">
                  <c:v>1.0000000000000015E-4</c:v>
                </c:pt>
                <c:pt idx="5">
                  <c:v>1.2999999999999998E-2</c:v>
                </c:pt>
                <c:pt idx="6">
                  <c:v>7.0000000000000071E-3</c:v>
                </c:pt>
                <c:pt idx="7">
                  <c:v>3.500000000000001E-2</c:v>
                </c:pt>
                <c:pt idx="8">
                  <c:v>1.7000000000000001E-2</c:v>
                </c:pt>
                <c:pt idx="9">
                  <c:v>1.0000000000000015E-3</c:v>
                </c:pt>
                <c:pt idx="10">
                  <c:v>0</c:v>
                </c:pt>
                <c:pt idx="11">
                  <c:v>8.8000000000000064E-2</c:v>
                </c:pt>
                <c:pt idx="12">
                  <c:v>2.0000000000000031E-3</c:v>
                </c:pt>
                <c:pt idx="13">
                  <c:v>8.000000000000014E-3</c:v>
                </c:pt>
                <c:pt idx="14">
                  <c:v>0.7590000000000009</c:v>
                </c:pt>
                <c:pt idx="15">
                  <c:v>0</c:v>
                </c:pt>
                <c:pt idx="16">
                  <c:v>2.9000000000000001E-2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43902477389133693"/>
          <c:y val="4.5329924619451893E-2"/>
          <c:w val="0.27000912825925338"/>
          <c:h val="0.9479882142608087"/>
        </c:manualLayout>
      </c:layout>
      <c:txPr>
        <a:bodyPr/>
        <a:lstStyle/>
        <a:p>
          <a:pPr algn="l">
            <a:defRPr sz="1100" kern="1200" spc="-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4.6419225024379986E-2"/>
          <c:y val="6.6138484612820819E-2"/>
          <c:w val="0.76121659392648089"/>
          <c:h val="0.93386151538717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explosion val="30"/>
          <c:dPt>
            <c:idx val="0"/>
            <c:spPr>
              <a:solidFill>
                <a:srgbClr val="FFCCCC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rgbClr val="A86ED4"/>
              </a:solidFill>
            </c:spPr>
          </c:dPt>
          <c:dPt>
            <c:idx val="3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FF7C80"/>
              </a:solidFill>
            </c:spPr>
          </c:dPt>
          <c:dPt>
            <c:idx val="8"/>
            <c:explosion val="29"/>
            <c:spPr>
              <a:solidFill>
                <a:srgbClr val="008DF6"/>
              </a:solidFill>
            </c:spPr>
          </c:dPt>
          <c:dPt>
            <c:idx val="9"/>
            <c:spPr>
              <a:solidFill>
                <a:srgbClr val="002060"/>
              </a:solidFill>
            </c:spPr>
          </c:dPt>
          <c:dPt>
            <c:idx val="10"/>
            <c:spPr>
              <a:solidFill>
                <a:srgbClr val="66FF33"/>
              </a:solidFill>
            </c:spPr>
          </c:dPt>
          <c:dPt>
            <c:idx val="11"/>
            <c:spPr>
              <a:solidFill>
                <a:srgbClr val="A9CDED"/>
              </a:solidFill>
            </c:spPr>
          </c:dPt>
          <c:dPt>
            <c:idx val="12"/>
            <c:spPr>
              <a:solidFill>
                <a:schemeClr val="bg2">
                  <a:lumMod val="50000"/>
                </a:schemeClr>
              </a:solidFill>
            </c:spPr>
          </c:dPt>
          <c:dPt>
            <c:idx val="13"/>
            <c:spPr>
              <a:solidFill>
                <a:srgbClr val="FF5050"/>
              </a:solidFill>
            </c:spPr>
          </c:dPt>
          <c:dPt>
            <c:idx val="14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15"/>
            <c:spPr>
              <a:solidFill>
                <a:srgbClr val="92D050"/>
              </a:solidFill>
            </c:spPr>
          </c:dPt>
          <c:dPt>
            <c:idx val="16"/>
            <c:spPr>
              <a:solidFill>
                <a:srgbClr val="004F8A"/>
              </a:solidFill>
            </c:spPr>
          </c:dPt>
          <c:dLbls>
            <c:dLbl>
              <c:idx val="0"/>
              <c:layout>
                <c:manualLayout>
                  <c:x val="-1.7703136344023817E-3"/>
                  <c:y val="-3.9345330677543838E-2"/>
                </c:manualLayout>
              </c:layout>
              <c:showPercent val="1"/>
            </c:dLbl>
            <c:dLbl>
              <c:idx val="1"/>
              <c:layout>
                <c:manualLayout>
                  <c:x val="3.909384745364218E-2"/>
                  <c:y val="-4.2968440014601594E-2"/>
                </c:manualLayout>
              </c:layout>
              <c:showPercent val="1"/>
            </c:dLbl>
            <c:dLbl>
              <c:idx val="3"/>
              <c:layout>
                <c:manualLayout>
                  <c:x val="9.5986575320861523E-4"/>
                  <c:y val="-2.9805220054914597E-2"/>
                </c:manualLayout>
              </c:layout>
              <c:showPercent val="1"/>
            </c:dLbl>
            <c:dLbl>
              <c:idx val="4"/>
              <c:layout>
                <c:manualLayout>
                  <c:x val="2.1860297176282774E-2"/>
                  <c:y val="-4.9521779326106699E-2"/>
                </c:manualLayout>
              </c:layout>
              <c:showPercent val="1"/>
            </c:dLbl>
            <c:dLbl>
              <c:idx val="5"/>
              <c:layout>
                <c:manualLayout>
                  <c:x val="1.2603573763121944E-2"/>
                  <c:y val="5.773168060691688E-4"/>
                </c:manualLayout>
              </c:layout>
              <c:showPercent val="1"/>
            </c:dLbl>
            <c:dLbl>
              <c:idx val="6"/>
              <c:layout>
                <c:manualLayout>
                  <c:x val="2.335369656592981E-2"/>
                  <c:y val="-1.8517783738314735E-2"/>
                </c:manualLayout>
              </c:layout>
              <c:showPercent val="1"/>
            </c:dLbl>
            <c:dLbl>
              <c:idx val="7"/>
              <c:layout>
                <c:manualLayout>
                  <c:x val="-2.2286606397738738E-2"/>
                  <c:y val="5.4458978764264275E-2"/>
                </c:manualLayout>
              </c:layout>
              <c:showPercent val="1"/>
            </c:dLbl>
            <c:dLbl>
              <c:idx val="8"/>
              <c:layout>
                <c:manualLayout>
                  <c:x val="-4.1985160563554794E-2"/>
                  <c:y val="2.0850857841192248E-2"/>
                </c:manualLayout>
              </c:layout>
              <c:showPercent val="1"/>
            </c:dLbl>
            <c:dLbl>
              <c:idx val="9"/>
              <c:layout>
                <c:manualLayout>
                  <c:x val="0.13033984596026799"/>
                  <c:y val="1.4812590267748041E-2"/>
                </c:manualLayout>
              </c:layout>
              <c:showPercent val="1"/>
            </c:dLbl>
            <c:dLbl>
              <c:idx val="10"/>
              <c:layout>
                <c:manualLayout>
                  <c:x val="3.5381727611660779E-2"/>
                  <c:y val="3.2134574333010618E-2"/>
                </c:manualLayout>
              </c:layout>
              <c:showPercent val="1"/>
            </c:dLbl>
            <c:dLbl>
              <c:idx val="11"/>
              <c:layout>
                <c:manualLayout>
                  <c:x val="2.5892471895887538E-2"/>
                  <c:y val="1.828393075372578E-2"/>
                </c:manualLayout>
              </c:layout>
              <c:showPercent val="1"/>
            </c:dLbl>
            <c:dLbl>
              <c:idx val="12"/>
              <c:layout>
                <c:manualLayout>
                  <c:x val="-1.7522600847967824E-2"/>
                  <c:y val="2.8478482549557985E-2"/>
                </c:manualLayout>
              </c:layout>
              <c:showPercent val="1"/>
            </c:dLbl>
            <c:dLbl>
              <c:idx val="13"/>
              <c:layout>
                <c:manualLayout>
                  <c:x val="0"/>
                  <c:y val="3.6484537432348786E-2"/>
                </c:manualLayout>
              </c:layout>
              <c:showPercent val="1"/>
            </c:dLbl>
            <c:dLbl>
              <c:idx val="14"/>
              <c:layout>
                <c:manualLayout>
                  <c:x val="2.0970818057252899E-2"/>
                  <c:y val="-6.9390603425016448E-2"/>
                </c:manualLayout>
              </c:layout>
              <c:showPercent val="1"/>
            </c:dLbl>
            <c:dLbl>
              <c:idx val="16"/>
              <c:layout>
                <c:manualLayout>
                  <c:x val="1.0799833610219061E-2"/>
                  <c:y val="-2.9583270509625989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Лист1!$A$2:$A$18</c:f>
              <c:strCache>
                <c:ptCount val="17"/>
                <c:pt idx="0">
                  <c:v>Предоставление прочих видов услуг</c:v>
                </c:pt>
                <c:pt idx="1">
                  <c:v>Административная деятельность и сопутствующие услуги</c:v>
                </c:pt>
                <c:pt idx="2">
                  <c:v>Деятельность в области информации и связи</c:v>
                </c:pt>
                <c:pt idx="3">
                  <c:v>Строительство</c:v>
                </c:pt>
                <c:pt idx="4">
                  <c:v>Культура, спорт, организация досуга и развлечений</c:v>
                </c:pt>
                <c:pt idx="5">
                  <c:v>Профессиональная, научная и техническая деятельность</c:v>
                </c:pt>
                <c:pt idx="6">
                  <c:v>Водоснабжение, водоотведение, сбор и утилизация отходов</c:v>
                </c:pt>
                <c:pt idx="7">
                  <c:v>Гостиницы и предприятия общественного питания</c:v>
                </c:pt>
                <c:pt idx="8">
                  <c:v>Операции с недвижимым имуществом</c:v>
                </c:pt>
                <c:pt idx="9">
                  <c:v>Обеспечение электроэнергией, газом и паром, кондиционирование</c:v>
                </c:pt>
                <c:pt idx="10">
                  <c:v>Финансовая и страховая деятельность</c:v>
                </c:pt>
                <c:pt idx="11">
                  <c:v>Транспортировка и хранение</c:v>
                </c:pt>
                <c:pt idx="12">
                  <c:v>Сельское, лесное хозяйство, охота и рыболовство</c:v>
                </c:pt>
                <c:pt idx="13">
                  <c:v>Здравоохранение и социальные услуги</c:v>
                </c:pt>
                <c:pt idx="14">
                  <c:v>Оптовая и розничная торговля, ремонт автотранспортных средств</c:v>
                </c:pt>
                <c:pt idx="15">
                  <c:v>Образование</c:v>
                </c:pt>
                <c:pt idx="16">
                  <c:v>Обрабатывающие производства</c:v>
                </c:pt>
              </c:strCache>
            </c:strRef>
          </c:cat>
          <c:val>
            <c:numRef>
              <c:f>Лист1!$B$2:$B$18</c:f>
              <c:numCache>
                <c:formatCode>0.0%</c:formatCode>
                <c:ptCount val="17"/>
                <c:pt idx="0">
                  <c:v>2.1000000000000012E-2</c:v>
                </c:pt>
                <c:pt idx="1">
                  <c:v>2.7500000000000011E-2</c:v>
                </c:pt>
                <c:pt idx="2">
                  <c:v>3.0000000000000002E-2</c:v>
                </c:pt>
                <c:pt idx="3">
                  <c:v>9.6000000000000002E-2</c:v>
                </c:pt>
                <c:pt idx="4">
                  <c:v>5.0000000000000062E-3</c:v>
                </c:pt>
                <c:pt idx="5">
                  <c:v>5.7000000000000023E-2</c:v>
                </c:pt>
                <c:pt idx="6">
                  <c:v>2.9000000000000001E-2</c:v>
                </c:pt>
                <c:pt idx="7">
                  <c:v>1.7999999999999999E-2</c:v>
                </c:pt>
                <c:pt idx="8">
                  <c:v>0.22700000000000001</c:v>
                </c:pt>
                <c:pt idx="9">
                  <c:v>1.0000000000000015E-3</c:v>
                </c:pt>
                <c:pt idx="10">
                  <c:v>2.0000000000000011E-2</c:v>
                </c:pt>
                <c:pt idx="11">
                  <c:v>2.7000000000000034E-2</c:v>
                </c:pt>
                <c:pt idx="12">
                  <c:v>6.8000000000000019E-2</c:v>
                </c:pt>
                <c:pt idx="13">
                  <c:v>4.2000000000000023E-2</c:v>
                </c:pt>
                <c:pt idx="14">
                  <c:v>0.25800000000000001</c:v>
                </c:pt>
                <c:pt idx="15">
                  <c:v>6.0000000000000071E-3</c:v>
                </c:pt>
                <c:pt idx="16">
                  <c:v>6.7000000000000004E-2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depthPercent val="100"/>
      <c:perspective val="10"/>
    </c:view3D>
    <c:plotArea>
      <c:layout>
        <c:manualLayout>
          <c:layoutTarget val="inner"/>
          <c:xMode val="edge"/>
          <c:yMode val="edge"/>
          <c:x val="5.2278039528188283E-2"/>
          <c:y val="4.2093024146742605E-4"/>
          <c:w val="0.8074663244045005"/>
          <c:h val="0.7425595751174515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1.5973754238947039E-2"/>
                  <c:y val="-2.0272332448374327E-3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eparator> </c:separator>
            </c:dLbl>
            <c:dLbl>
              <c:idx val="1"/>
              <c:layout>
                <c:manualLayout>
                  <c:x val="-2.1572779391355105E-2"/>
                  <c:y val="-2.0272332448374327E-3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  <c:separator> </c:separator>
            </c:dLbl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eparator> </c:separator>
          </c:dLbls>
          <c:cat>
            <c:strRef>
              <c:f>Лист1!$A$2:$A$3</c:f>
              <c:strCache>
                <c:ptCount val="2"/>
                <c:pt idx="0">
                  <c:v>2016 год
1 454 398,4</c:v>
                </c:pt>
                <c:pt idx="1">
                  <c:v>2017 год
1 452 745,5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18634.5</c:v>
                </c:pt>
                <c:pt idx="1">
                  <c:v>53153.5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rgbClr val="D6BBEB"/>
            </a:solidFill>
          </c:spPr>
          <c:dLbls>
            <c:dLbl>
              <c:idx val="0"/>
              <c:layout>
                <c:manualLayout>
                  <c:x val="-9.4606554246599792E-3"/>
                  <c:y val="-9.636221773570498E-3"/>
                </c:manualLayout>
              </c:layout>
              <c:showVal val="1"/>
              <c:separator> </c:separator>
            </c:dLbl>
            <c:dLbl>
              <c:idx val="1"/>
              <c:layout>
                <c:manualLayout>
                  <c:x val="1.1478102323805061E-3"/>
                  <c:y val="-4.5342982325080206E-3"/>
                </c:manualLayout>
              </c:layout>
              <c:showVal val="1"/>
              <c:separator> </c:separator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eparator> </c:separator>
          </c:dLbls>
          <c:cat>
            <c:strRef>
              <c:f>Лист1!$A$2:$A$3</c:f>
              <c:strCache>
                <c:ptCount val="2"/>
                <c:pt idx="0">
                  <c:v>2016 год
1 454 398,4</c:v>
                </c:pt>
                <c:pt idx="1">
                  <c:v>2017 год
1 452 745,5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56058.9</c:v>
                </c:pt>
                <c:pt idx="1">
                  <c:v>54346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7995125762040616E-3"/>
                  <c:y val="-1.0136166224187101E-2"/>
                </c:manualLayout>
              </c:layout>
              <c:showVal val="1"/>
            </c:dLbl>
            <c:dLbl>
              <c:idx val="1"/>
              <c:layout>
                <c:manualLayout>
                  <c:x val="-2.7995125762040616E-3"/>
                  <c:y val="-8.1089329793497082E-3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2</a:t>
                    </a:r>
                    <a:r>
                      <a:rPr lang="en-US" dirty="0"/>
                      <a:t>44 </a:t>
                    </a:r>
                    <a:r>
                      <a:rPr lang="en-US" dirty="0" smtClean="0"/>
                      <a:t>910,2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
1 454 398,4</c:v>
                </c:pt>
                <c:pt idx="1">
                  <c:v>2017 год
1 452 745,5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#,##0.0">
                  <c:v>241259</c:v>
                </c:pt>
                <c:pt idx="1">
                  <c:v>244910.2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7C80"/>
            </a:solidFill>
          </c:spPr>
          <c:dLbls>
            <c:dLbl>
              <c:idx val="0"/>
              <c:layout>
                <c:manualLayout>
                  <c:x val="2.7995125762040616E-3"/>
                  <c:y val="2.0272332448374327E-3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73 </a:t>
                    </a:r>
                    <a:r>
                      <a:rPr lang="en-US" dirty="0" smtClean="0"/>
                      <a:t>709,0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6.5433646702394745E-3"/>
                  <c:y val="3.4751885805791695E-3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
1 454 398,4</c:v>
                </c:pt>
                <c:pt idx="1">
                  <c:v>2017 год
1 452 745,5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 formatCode="#,##0.00">
                  <c:v>73709</c:v>
                </c:pt>
                <c:pt idx="1">
                  <c:v>110583.3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C1D6DF"/>
            </a:solidFill>
          </c:spPr>
          <c:dLbls>
            <c:dLbl>
              <c:idx val="0"/>
              <c:layout>
                <c:manualLayout>
                  <c:x val="0"/>
                  <c:y val="4.0544664896748541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
1 454 398,4</c:v>
                </c:pt>
                <c:pt idx="1">
                  <c:v>2017 год
1 452 745,5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1064737</c:v>
                </c:pt>
                <c:pt idx="1">
                  <c:v>989752.5</c:v>
                </c:pt>
              </c:numCache>
            </c:numRef>
          </c:val>
        </c:ser>
        <c:dLbls>
          <c:showVal val="1"/>
        </c:dLbls>
        <c:gapWidth val="95"/>
        <c:shape val="box"/>
        <c:axId val="107850752"/>
        <c:axId val="107885312"/>
        <c:axId val="0"/>
      </c:bar3DChart>
      <c:catAx>
        <c:axId val="107850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885312"/>
        <c:crosses val="autoZero"/>
        <c:auto val="1"/>
        <c:lblAlgn val="ctr"/>
        <c:lblOffset val="100"/>
      </c:catAx>
      <c:valAx>
        <c:axId val="107885312"/>
        <c:scaling>
          <c:orientation val="minMax"/>
        </c:scaling>
        <c:delete val="1"/>
        <c:axPos val="l"/>
        <c:numFmt formatCode="#,##0.0" sourceLinked="1"/>
        <c:tickLblPos val="none"/>
        <c:crossAx val="107850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1186330603789122E-2"/>
          <c:y val="0.80311750163136275"/>
          <c:w val="0.850147205866015"/>
          <c:h val="0.19113856442515317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539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10"/>
      <c:perspective val="30"/>
    </c:view3D>
    <c:plotArea>
      <c:layout>
        <c:manualLayout>
          <c:layoutTarget val="inner"/>
          <c:xMode val="edge"/>
          <c:yMode val="edge"/>
          <c:x val="0.40514312043573514"/>
          <c:y val="0.40378582273927238"/>
          <c:w val="0.51754052347450663"/>
          <c:h val="0.48351373656895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D6BBEB"/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Pt>
            <c:idx val="4"/>
            <c:spPr>
              <a:solidFill>
                <a:srgbClr val="C1D6DF"/>
              </a:solidFill>
            </c:spPr>
          </c:dPt>
          <c:dLbls>
            <c:dLbl>
              <c:idx val="0"/>
              <c:layout>
                <c:manualLayout>
                  <c:x val="-0.13347546672002444"/>
                  <c:y val="-1.6363591876034943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д</a:t>
                    </a:r>
                    <a:r>
                      <a:rPr lang="ru-RU" dirty="0"/>
                      <a:t>отация на выравнивание бюджетной </a:t>
                    </a:r>
                    <a:r>
                      <a:rPr lang="ru-RU" dirty="0" smtClean="0"/>
                      <a:t>обеспеченности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b="1" dirty="0" smtClean="0"/>
                      <a:t>3,7%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4.4923143096230897E-2"/>
                  <c:y val="5.5236256818025534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д</a:t>
                    </a:r>
                    <a:r>
                      <a:rPr lang="ru-RU" dirty="0"/>
                      <a:t>отация на </a:t>
                    </a:r>
                    <a:r>
                      <a:rPr lang="ru-RU" dirty="0" smtClean="0"/>
                      <a:t>сбалансированность </a:t>
                    </a:r>
                    <a:r>
                      <a:rPr lang="ru-RU" b="1" dirty="0" smtClean="0"/>
                      <a:t>3,7%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3.2206411316173918E-2"/>
                  <c:y val="7.8974690642838824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с</a:t>
                    </a:r>
                    <a:r>
                      <a:rPr lang="ru-RU" dirty="0" smtClean="0"/>
                      <a:t>убсидии</a:t>
                    </a:r>
                  </a:p>
                  <a:p>
                    <a:r>
                      <a:rPr lang="ru-RU" b="1" dirty="0" smtClean="0"/>
                      <a:t>16,9%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9.4230100834871554E-3"/>
                  <c:y val="9.5084342480465475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и</a:t>
                    </a:r>
                    <a:r>
                      <a:rPr lang="ru-RU" dirty="0"/>
                      <a:t>ные межбюджетные </a:t>
                    </a:r>
                    <a:r>
                      <a:rPr lang="ru-RU" dirty="0" smtClean="0"/>
                      <a:t>трансферты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b="1" dirty="0" smtClean="0"/>
                      <a:t>7,6%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5.4481714060313491E-2"/>
                  <c:y val="0.145235185508488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</a:t>
                    </a:r>
                  </a:p>
                  <a:p>
                    <a:r>
                      <a:rPr lang="ru-RU" b="1" dirty="0" smtClean="0"/>
                      <a:t>68,1%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дотация на выравнивание бюджетной обеспеченности</c:v>
                </c:pt>
                <c:pt idx="1">
                  <c:v>дотация на сбалансированность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  <c:pt idx="4">
                  <c:v>субвенции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3.7</c:v>
                </c:pt>
                <c:pt idx="1">
                  <c:v>3.7</c:v>
                </c:pt>
                <c:pt idx="2">
                  <c:v>16.899999999999999</c:v>
                </c:pt>
                <c:pt idx="3">
                  <c:v>7.6</c:v>
                </c:pt>
                <c:pt idx="4">
                  <c:v>68.099999999999994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8.9245851214271865E-2"/>
          <c:y val="2.1703198555280401E-2"/>
          <c:w val="0.88683966847374773"/>
          <c:h val="0.61258978703220957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обеспеченности, тыс. руб.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
74 693,4</c:v>
                </c:pt>
                <c:pt idx="1">
                  <c:v>2017 год 
107 499,5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18634.5</c:v>
                </c:pt>
                <c:pt idx="1">
                  <c:v>53153.5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поддержку мер по обеспечению сбалансированности бюджетов, тыс. руб.</c:v>
                </c:pt>
              </c:strCache>
            </c:strRef>
          </c:tx>
          <c:spPr>
            <a:solidFill>
              <a:srgbClr val="CCE1F4"/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
74 693,4</c:v>
                </c:pt>
                <c:pt idx="1">
                  <c:v>2017 год 
107 499,5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56058.9</c:v>
                </c:pt>
                <c:pt idx="1">
                  <c:v>54346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24499072"/>
        <c:axId val="124500608"/>
        <c:axId val="0"/>
      </c:bar3DChart>
      <c:catAx>
        <c:axId val="12449907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24500608"/>
        <c:crosses val="autoZero"/>
        <c:auto val="1"/>
        <c:lblAlgn val="ctr"/>
        <c:lblOffset val="100"/>
      </c:catAx>
      <c:valAx>
        <c:axId val="124500608"/>
        <c:scaling>
          <c:orientation val="minMax"/>
        </c:scaling>
        <c:delete val="1"/>
        <c:axPos val="b"/>
        <c:numFmt formatCode="#,##0.0" sourceLinked="1"/>
        <c:majorTickMark val="none"/>
        <c:tickLblPos val="none"/>
        <c:crossAx val="124499072"/>
        <c:crosses val="autoZero"/>
        <c:crossBetween val="between"/>
      </c:valAx>
      <c:spPr>
        <a:noFill/>
        <a:ln w="25387">
          <a:noFill/>
        </a:ln>
      </c:spPr>
    </c:plotArea>
    <c:legend>
      <c:legendPos val="t"/>
      <c:layout>
        <c:manualLayout>
          <c:xMode val="edge"/>
          <c:yMode val="edge"/>
          <c:x val="0.13724093681467731"/>
          <c:y val="0.63258329202738162"/>
          <c:w val="0.8071148023702317"/>
          <c:h val="0.15536281225163021"/>
        </c:manualLayout>
      </c:layout>
      <c:txPr>
        <a:bodyPr/>
        <a:lstStyle/>
        <a:p>
          <a:pPr>
            <a:defRPr sz="1300"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54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208654878802651"/>
          <c:y val="0.2906436887593099"/>
          <c:w val="0.69244231147806201"/>
          <c:h val="0.673247520944465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spPr>
              <a:solidFill>
                <a:srgbClr val="FF7C80"/>
              </a:solidFill>
            </c:spPr>
          </c:dPt>
          <c:dPt>
            <c:idx val="3"/>
            <c:spPr>
              <a:solidFill>
                <a:srgbClr val="E8D8F4"/>
              </a:solidFill>
            </c:spPr>
          </c:dPt>
          <c:dPt>
            <c:idx val="4"/>
            <c:spPr>
              <a:solidFill>
                <a:schemeClr val="accent1">
                  <a:lumMod val="90000"/>
                </a:schemeClr>
              </a:solidFill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spPr>
              <a:solidFill>
                <a:srgbClr val="CCE1F4"/>
              </a:solidFill>
            </c:spPr>
          </c:dPt>
          <c:dPt>
            <c:idx val="9"/>
            <c:spPr>
              <a:solidFill>
                <a:srgbClr val="FFCCCC"/>
              </a:solidFill>
            </c:spPr>
          </c:dPt>
          <c:dLbls>
            <c:dLbl>
              <c:idx val="0"/>
              <c:layout>
                <c:manualLayout>
                  <c:x val="-1.6992176557780406E-2"/>
                  <c:y val="-7.44825181976975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вопросы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138 </a:t>
                    </a:r>
                    <a:r>
                      <a:rPr lang="ru-RU" dirty="0" smtClean="0"/>
                      <a:t>079,9 т.р. (6,54%)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4693832689055444"/>
                  <c:y val="-9.07880041297896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 и правоохранительная </a:t>
                    </a:r>
                    <a:r>
                      <a:rPr lang="ru-RU" dirty="0" smtClean="0"/>
                      <a:t>деятельность</a:t>
                    </a:r>
                  </a:p>
                  <a:p>
                    <a:r>
                      <a:rPr lang="ru-RU" dirty="0" smtClean="0"/>
                      <a:t>3 471,2 т.р. (0,16%)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1621682348684908"/>
                  <c:y val="2.57653260001428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экономика</a:t>
                    </a:r>
                  </a:p>
                  <a:p>
                    <a:r>
                      <a:rPr lang="ru-RU" dirty="0" smtClean="0"/>
                      <a:t>61 358,9 т.р. (2,91%)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0.10998516783985066"/>
                  <c:y val="0.1945316549890468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</a:t>
                    </a:r>
                    <a:r>
                      <a:rPr lang="ru-RU" dirty="0" smtClean="0"/>
                      <a:t>хозяйство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93 </a:t>
                    </a:r>
                    <a:r>
                      <a:rPr lang="ru-RU" dirty="0" smtClean="0"/>
                      <a:t>489,6 т.р. (4,43%)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0.18018997414342391"/>
                  <c:y val="-2.58935702551249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1 329 </a:t>
                    </a:r>
                    <a:r>
                      <a:rPr lang="ru-RU" dirty="0" smtClean="0"/>
                      <a:t>214,7 т.р. (62,98%)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6.5367980555766994E-4"/>
                  <c:y val="0.166605073493754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кинематография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23 </a:t>
                    </a:r>
                    <a:r>
                      <a:rPr lang="ru-RU" dirty="0" smtClean="0"/>
                      <a:t>054,9 т.р. (1,09%)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4.5800941395875303E-2"/>
                  <c:y val="6.86054005441453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328 </a:t>
                    </a:r>
                    <a:r>
                      <a:rPr lang="ru-RU" dirty="0" smtClean="0"/>
                      <a:t>312,0 т.р.</a:t>
                    </a:r>
                  </a:p>
                  <a:p>
                    <a:r>
                      <a:rPr lang="ru-RU" dirty="0" smtClean="0"/>
                      <a:t>(15,56%)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9.9348529175770597E-2"/>
                  <c:y val="3.20287997636409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</a:t>
                    </a:r>
                    <a:r>
                      <a:rPr lang="ru-RU" dirty="0" smtClean="0"/>
                      <a:t>спорт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14 </a:t>
                    </a:r>
                    <a:r>
                      <a:rPr lang="ru-RU" dirty="0" smtClean="0"/>
                      <a:t>392,7 т.р. (0,68%)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-0.13230272609785987"/>
                  <c:y val="-0.106230479276377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государственного и муниципального </a:t>
                    </a:r>
                    <a:r>
                      <a:rPr lang="ru-RU" dirty="0" smtClean="0"/>
                      <a:t>долга</a:t>
                    </a:r>
                  </a:p>
                  <a:p>
                    <a:r>
                      <a:rPr lang="ru-RU" dirty="0" smtClean="0"/>
                      <a:t>342,8 т.р. (0,02%)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9"/>
              <c:layout>
                <c:manualLayout>
                  <c:x val="8.7392473960633058E-2"/>
                  <c:y val="-3.4144221216469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 бюджетам субъектов РФ и муниципальных </a:t>
                    </a:r>
                    <a:r>
                      <a:rPr lang="ru-RU" dirty="0" smtClean="0"/>
                      <a:t>образований</a:t>
                    </a:r>
                  </a:p>
                  <a:p>
                    <a:r>
                      <a:rPr lang="ru-RU" dirty="0" smtClean="0"/>
                      <a:t>118 760,3 т.р. (5,63%)</a:t>
                    </a:r>
                    <a:endParaRPr lang="ru-RU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138079.9</c:v>
                </c:pt>
                <c:pt idx="1">
                  <c:v>3471.2</c:v>
                </c:pt>
                <c:pt idx="2">
                  <c:v>61358.9</c:v>
                </c:pt>
                <c:pt idx="3">
                  <c:v>93489.600000000006</c:v>
                </c:pt>
                <c:pt idx="4">
                  <c:v>1329214.7</c:v>
                </c:pt>
                <c:pt idx="5">
                  <c:v>23054.9</c:v>
                </c:pt>
                <c:pt idx="6">
                  <c:v>328312</c:v>
                </c:pt>
                <c:pt idx="7">
                  <c:v>14392.7</c:v>
                </c:pt>
                <c:pt idx="8">
                  <c:v>342.8</c:v>
                </c:pt>
                <c:pt idx="9">
                  <c:v>118760.3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1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0.86608</cdr:y>
    </cdr:from>
    <cdr:to>
      <cdr:x>0.9818</cdr:x>
      <cdr:y>0.9875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69710"/>
          <a:ext cx="7200800" cy="57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0.93271</cdr:x>
      <cdr:y>0.09638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0"/>
          <a:ext cx="677359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0.86608</cdr:y>
    </cdr:from>
    <cdr:to>
      <cdr:x>0.9818</cdr:x>
      <cdr:y>0.9875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69710"/>
          <a:ext cx="7200800" cy="57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0.93271</cdr:x>
      <cdr:y>0.09638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-72008" y="0"/>
          <a:ext cx="8294105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0.13793</cdr:x>
      <cdr:y>0.2387</cdr:y>
    </cdr:from>
    <cdr:to>
      <cdr:x>0.5</cdr:x>
      <cdr:y>0.77226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="" xmlns:a14="http://schemas.microsoft.com/office/drawing/2010/main">
                <a14:imgLayer r:embed="rId2">
                  <a14:imgEffect>
                    <a14:sharpenSoften amount="-20000"/>
                  </a14:imgEffect>
                  <a14:imgEffect>
                    <a14:saturation sat="70000"/>
                  </a14:imgEffect>
                </a14:imgLayer>
              </a14:imgProps>
            </a:ex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152128" y="1224136"/>
          <a:ext cx="3024336" cy="2736304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095144-3BD5-4C4C-A365-117C3C2CE556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677C3-DDAE-4AFD-8BB6-9D9F6BDC4D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959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3470-E516-480E-9607-2C26354B13B1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99D3-04E8-449E-8901-6FA8FD2215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6A06-82EC-4077-9EA1-48A0FB5D957E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1A88-0607-41DB-9F4B-E1CD2D0595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8213-0EB3-4275-90EC-DC1B3E36624F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593B-0D30-45E9-8652-72814BE87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9FEA-7C5F-4D45-AA95-EA56A8E93C96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60E9-B033-40CA-9D59-D201A08E6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C9AF-ACF3-407C-AB2B-2D4C2B1577AA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92F5-D35C-407B-A701-6659F17C6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D0643-80EA-4C82-9BA2-32B5F6F98DF0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E902-561F-4E45-AE1C-FA27A4F5D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8EA12-DE66-4248-91CF-20C5440B57CD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F9E3-8912-4758-95E5-030C6D02C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90BE-05CE-4A5A-B525-81725E3248E8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49C6-D4D5-4970-B39E-78A9AAB6C0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712C-5645-4C17-A2C0-3CF4C8109096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9106-3596-4C14-9676-F689DD062D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BD56-DFF4-4CA3-9A4B-5577C748BE7C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15C6-90BF-4E0C-9B66-8F1060E8C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BEC6-138C-4F50-BB10-52ADBC58594F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EA0C-B1A2-4001-95AC-BA7D9AC312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7321-0D11-41F2-B923-DF449F42145C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077E-56FC-48B5-9120-E84754311D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2F69-923F-44CE-9FA9-30810A995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CC40-5F34-46FF-8573-0B1F7B7DBC60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7EBF-A682-4B2D-9002-0B763BE88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A90C-35D1-49A5-81EB-952BC1E90C5C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2DFA-DF3C-4117-A5BE-4FFD01998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3C1A-D3ED-4D86-8E65-5364846A6A1C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ADCD-7069-43FD-882D-A2F2958EB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A706-7B69-4697-A101-C4F8C0C5E4CD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FAE0-C676-4735-961E-BF473FC5D1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88F6-230F-4E50-9E09-90BFF78B2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AB73-134D-4519-AF3C-E6DD039AAA3D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F18B-60E6-445B-978F-D5EDD07C3F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0F29-3842-4D61-98B7-D633B09ECFC3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7422-08F6-4085-84C4-3CA8AEBC3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A83D-B9C7-47D2-843B-3A28A3354A2A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E054-493B-477C-88B0-19509CBCE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A732EA2-9C6D-4536-AAC9-0A0F8AFB17C9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25C3EE5-5B71-479A-9A5B-D35B0940E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ADBD-1AC4-46B4-A251-1E97991596D0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A84C-5080-4727-8585-DE5848D4C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347F-53B7-4F09-BCF4-5BCBFBBDF8C1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60C2-0ACD-41B9-B450-F0A6526A7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48C2-295A-4695-B311-216BE08D0642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B033-587C-43D5-AF7C-0E7D2A549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3D5D-0445-4B4D-AD68-BBD17F988EE8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ABB1-5357-4F1B-A13A-127A04D54F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E4CF-9CA2-4BA6-9CA6-8C2D6796CD9C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256B-68FF-4887-977C-9EAAB0611A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FE970D-47FA-4065-95D6-3949EBC32B51}" type="datetimeFigureOut">
              <a:rPr lang="en-US"/>
              <a:pPr>
                <a:defRPr/>
              </a:pPr>
              <a:t>5/22/2018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21A192-3389-4BD1-BB6D-5C645BA1B88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76C5-9CE6-4F92-ADDD-F3A06CD34A76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3DF6-5D8B-4018-BC78-530936BEF6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EA9025-B4C1-4DE1-AFEF-492822CBF0DA}" type="datetimeFigureOut">
              <a:rPr lang="en-US"/>
              <a:pPr>
                <a:defRPr/>
              </a:pPr>
              <a:t>5/22/2018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94158B-28EB-4CB5-8E9E-25ED66BAF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82DCA-45E5-40D3-9374-309574DCCB03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E687-5DD1-4D6E-94EF-DAA498091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740FD-CE1E-4328-A336-E4F267E24FBE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F13E-A354-4BF1-B0BA-09DCE27875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4D19-F93A-4E67-BAFC-C57C4CA1B57A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B377-ACB7-44C5-AA1D-913DA1CB85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0A4-55C8-4CFD-8DF6-8A44ADC3F916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0AB58-4BDE-464F-88C8-6F8685FB58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3E0F5-198F-486E-AE13-9AF8D0429E50}" type="datetimeFigureOut">
              <a:rPr lang="en-US"/>
              <a:pPr>
                <a:defRPr/>
              </a:pPr>
              <a:t>5/22/2018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F14F78-55C6-49E9-A368-C6939CEE0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5B47-7F05-4571-BC28-162F1E78C89C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0332-4CB2-4447-9A86-CF4A2615D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F64-A7DF-4FAB-81B0-118F15388E03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5C18-70DB-49BA-A8B7-0A901B630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2E91-BB2E-4193-AD3A-0CFF12F04E30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A90A-681D-4B94-88C4-05C7F280F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F1FA-07F3-41A4-8689-8AD5D86F2E8C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4D8A-9D3B-415F-A2A0-D6FF55861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>
              <a:buNone/>
              <a:defRPr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2041F-EF4A-4131-ABFE-E3429E7BE567}" type="datetimeFigureOut">
              <a:rPr lang="ru-RU" smtClean="0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E16D-87AE-4D19-84EF-BE278205C1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41312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 anchor="t" anchorCtr="0"/>
          <a:lstStyle>
            <a:lvl1pPr marL="0" indent="0">
              <a:buNone/>
              <a:defRPr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BCBC6-15A7-4E64-9553-8C4223752106}" type="datetimeFigureOut">
              <a:rPr lang="ru-RU" smtClean="0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48301-CBE7-4C86-85A9-3B7CE4851F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A1747-FB4C-4743-B6D0-C9EADACAE1A2}" type="datetimeFigureOut">
              <a:rPr lang="ru-RU" smtClean="0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06F6E-7BEA-4938-9BC9-B9963006A8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55FB-F93B-4F3E-84D5-35A2E2478118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4AE0-D7CB-4F57-9FF8-62340E6D9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74AB3-821A-49B3-96D5-C96A2EED0DB2}" type="datetimeFigureOut">
              <a:rPr lang="ru-RU" smtClean="0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15F4C-5ACE-4252-9A4B-6CA11D4770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E71F7-C586-435E-A5C0-7B5684FBB620}" type="datetimeFigureOut">
              <a:rPr lang="ru-RU" smtClean="0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81CDC-5C3B-4E26-826C-3600018F31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50D4E-6CC5-4F0D-826E-F17772F97CDC}" type="datetimeFigureOut">
              <a:rPr lang="ru-RU" smtClean="0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42452-8962-4BE0-B703-F8B1D40934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018B-E3CC-4DC3-A051-2C34BC8B75B9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635E-482B-43C1-B159-7CCED92B14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CF8A-D29C-4067-B667-BB7AA3322E69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F701-AF15-432A-A793-6B2F59657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09D9-D01B-4A6D-AFB5-65DDFD9B8193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606C-BB81-45E3-99BB-895E1EE014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C226-5E63-47E4-A8E9-D3AEE7B67A2B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11C19-71CC-4731-98B9-A9598E3F1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989FA4-88C9-4F8F-B801-4158EE7449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036E03-3C10-4464-AED1-BBF2F9074278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992037-2B88-4388-9B86-80D3E37DF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75" r:id="rId9"/>
    <p:sldLayoutId id="2147484350" r:id="rId10"/>
    <p:sldLayoutId id="214748435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3A7768-83EF-4837-B3F1-F74CE08DC86E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DAB042-E804-499D-881E-4F635B92E9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76" r:id="rId3"/>
    <p:sldLayoutId id="2147484354" r:id="rId4"/>
    <p:sldLayoutId id="2147484355" r:id="rId5"/>
    <p:sldLayoutId id="2147484356" r:id="rId6"/>
    <p:sldLayoutId id="2147484377" r:id="rId7"/>
    <p:sldLayoutId id="2147484357" r:id="rId8"/>
    <p:sldLayoutId id="2147484358" r:id="rId9"/>
    <p:sldLayoutId id="2147484359" r:id="rId10"/>
    <p:sldLayoutId id="214748436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559C6343-6676-41EC-AE79-52C087F51403}" type="datetimeFigureOut">
              <a:rPr lang="ru-RU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32E31F-8E8A-46B2-AA84-9C1968408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61" r:id="rId2"/>
    <p:sldLayoutId id="2147484379" r:id="rId3"/>
    <p:sldLayoutId id="2147484362" r:id="rId4"/>
    <p:sldLayoutId id="2147484363" r:id="rId5"/>
    <p:sldLayoutId id="2147484364" r:id="rId6"/>
    <p:sldLayoutId id="2147484380" r:id="rId7"/>
    <p:sldLayoutId id="2147484365" r:id="rId8"/>
    <p:sldLayoutId id="2147484366" r:id="rId9"/>
    <p:sldLayoutId id="2147484367" r:id="rId10"/>
    <p:sldLayoutId id="214748436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tangle 18"/>
          <p:cNvPicPr>
            <a:picLocks noChangeAspect="1"/>
          </p:cNvPicPr>
          <p:nvPr/>
        </p:nvPicPr>
        <p:blipFill>
          <a:blip r:embed="rId11" cstate="print">
            <a:duotone>
              <a:schemeClr val="accent3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19"/>
          <p:cNvGrpSpPr/>
          <p:nvPr/>
        </p:nvGrpSpPr>
        <p:grpSpPr>
          <a:xfrm>
            <a:off x="304800" y="0"/>
            <a:ext cx="8534400" cy="6860650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100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365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7000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0738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22.05.2018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14.xml"/><Relationship Id="rId11" Type="http://schemas.openxmlformats.org/officeDocument/2006/relationships/chart" Target="../charts/chart19.xml"/><Relationship Id="rId5" Type="http://schemas.openxmlformats.org/officeDocument/2006/relationships/chart" Target="../charts/chart13.xml"/><Relationship Id="rId10" Type="http://schemas.openxmlformats.org/officeDocument/2006/relationships/chart" Target="../charts/chart18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img_1836.jpg"/>
          <p:cNvPicPr>
            <a:picLocks noChangeAspect="1"/>
          </p:cNvPicPr>
          <p:nvPr/>
        </p:nvPicPr>
        <p:blipFill>
          <a:blip r:embed="rId2" cstate="print">
            <a:lum bright="22000" contrast="-1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0" y="188913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atin typeface="Palatino Linotype" pitchFamily="18" charset="0"/>
                <a:cs typeface="BrowalliaUPC" pitchFamily="34" charset="-34"/>
              </a:rPr>
              <a:t>Отчет об исполнении бюджета </a:t>
            </a:r>
            <a:br>
              <a:rPr lang="ru-RU" sz="4000" b="1" dirty="0">
                <a:latin typeface="Palatino Linotype" pitchFamily="18" charset="0"/>
                <a:cs typeface="BrowalliaUPC" pitchFamily="34" charset="-34"/>
              </a:rPr>
            </a:br>
            <a:r>
              <a:rPr lang="ru-RU" sz="4000" b="1" dirty="0">
                <a:latin typeface="Palatino Linotype" pitchFamily="18" charset="0"/>
                <a:cs typeface="BrowalliaUPC" pitchFamily="34" charset="-34"/>
              </a:rPr>
              <a:t>Лужского </a:t>
            </a:r>
            <a:r>
              <a:rPr lang="ru-RU" sz="4000" b="1" dirty="0" smtClean="0">
                <a:latin typeface="Palatino Linotype" pitchFamily="18" charset="0"/>
                <a:cs typeface="BrowalliaUPC" pitchFamily="34" charset="-34"/>
              </a:rPr>
              <a:t>муниципального района за </a:t>
            </a:r>
            <a:r>
              <a:rPr lang="ru-RU" sz="4000" b="1" dirty="0">
                <a:latin typeface="Palatino Linotype" pitchFamily="18" charset="0"/>
                <a:cs typeface="BrowalliaUPC" pitchFamily="34" charset="-34"/>
              </a:rPr>
              <a:t>2017 год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251520" y="908720"/>
          <a:ext cx="88924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7072" cy="59553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Дотации бюджетам бюджетной системы РФ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4149080"/>
            <a:ext cx="8064896" cy="2304256"/>
          </a:xfrm>
          <a:prstGeom prst="round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1523266392img_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21088"/>
            <a:ext cx="151216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9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5085184"/>
            <a:ext cx="1657100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523266453img_00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293096"/>
            <a:ext cx="1765060" cy="117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523266512img_01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5301208"/>
            <a:ext cx="161967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67744" y="4289393"/>
            <a:ext cx="482453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В 2017 году за счет дотации на поддержку мер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по обеспечению сбалансированности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бюджета осуществлялось финансирование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 расходов по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МДОУ "Детский сад №7",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 т.ч. на ремонтные работы  выделено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    14 797,3 тыс. руб., на приобретение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оборудования и мебели – 1 649,5 тыс. руб.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Всего произведено расходов на сумму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5 760,8 тыс. руб. Неисполненные ассигнования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утверждены в бюджете на 2018 год.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820150" cy="79238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Структура исполнения расходной части бюджета по разделам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052736"/>
            <a:ext cx="8064896" cy="4333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2 245 882,1 тыс.руб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факт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2 110 477,0 тыс.руб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(94,0%)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7544" y="1628800"/>
          <a:ext cx="8424936" cy="492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5888"/>
            <a:ext cx="7992888" cy="5508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 расходной части бюджета</a:t>
            </a:r>
            <a:endParaRPr lang="ru-RU" sz="33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2987824" y="1556792"/>
          <a:ext cx="302433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4283968" y="5013176"/>
          <a:ext cx="2808312" cy="160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5"/>
          <p:cNvGraphicFramePr>
            <a:graphicFrameLocks/>
          </p:cNvGraphicFramePr>
          <p:nvPr/>
        </p:nvGraphicFramePr>
        <p:xfrm>
          <a:off x="179512" y="3356992"/>
          <a:ext cx="3096344" cy="159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6"/>
          <p:cNvGraphicFramePr>
            <a:graphicFrameLocks/>
          </p:cNvGraphicFramePr>
          <p:nvPr/>
        </p:nvGraphicFramePr>
        <p:xfrm>
          <a:off x="2195736" y="5157192"/>
          <a:ext cx="2663701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7"/>
          <p:cNvGraphicFramePr>
            <a:graphicFrameLocks/>
          </p:cNvGraphicFramePr>
          <p:nvPr/>
        </p:nvGraphicFramePr>
        <p:xfrm>
          <a:off x="2987824" y="2420888"/>
          <a:ext cx="3168352" cy="252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8"/>
          <p:cNvGraphicFramePr>
            <a:graphicFrameLocks/>
          </p:cNvGraphicFramePr>
          <p:nvPr/>
        </p:nvGraphicFramePr>
        <p:xfrm>
          <a:off x="179512" y="5157192"/>
          <a:ext cx="2555875" cy="145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9"/>
          <p:cNvGraphicFramePr>
            <a:graphicFrameLocks/>
          </p:cNvGraphicFramePr>
          <p:nvPr/>
        </p:nvGraphicFramePr>
        <p:xfrm>
          <a:off x="5796136" y="1988840"/>
          <a:ext cx="33478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Диаграмма 20"/>
          <p:cNvGraphicFramePr>
            <a:graphicFrameLocks/>
          </p:cNvGraphicFramePr>
          <p:nvPr/>
        </p:nvGraphicFramePr>
        <p:xfrm>
          <a:off x="6624638" y="4941168"/>
          <a:ext cx="2519362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/>
        </p:nvGraphicFramePr>
        <p:xfrm>
          <a:off x="323528" y="1412776"/>
          <a:ext cx="3024336" cy="172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683568" y="764704"/>
            <a:ext cx="7776467" cy="5046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2 245 882,1 тыс.руб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факт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2 110 477,0 тыс.руб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(94,0%)</a:t>
            </a:r>
            <a:endParaRPr lang="ru-RU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5580112" y="1340768"/>
          <a:ext cx="3096344" cy="194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0495659"/>
              </p:ext>
            </p:extLst>
          </p:nvPr>
        </p:nvGraphicFramePr>
        <p:xfrm>
          <a:off x="323528" y="764704"/>
          <a:ext cx="8352928" cy="33878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93033"/>
                <a:gridCol w="990731"/>
                <a:gridCol w="990731"/>
                <a:gridCol w="778433"/>
              </a:tblGrid>
              <a:tr h="28323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Муниципальная программа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Palatino Linotype" pitchFamily="18" charset="0"/>
                        </a:rPr>
                        <a:t>План</a:t>
                      </a:r>
                      <a:endParaRPr lang="ru-RU" sz="10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Palatino Linotype" pitchFamily="18" charset="0"/>
                        </a:rPr>
                        <a:t>Исполнение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жилищно-коммунального</a:t>
                      </a:r>
                      <a:r>
                        <a:rPr lang="ru-RU" sz="1300" baseline="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и дорожного хозяйства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105 145,3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66 689,6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63,4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61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44 612,7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40 736,6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91,3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Современное образование в Лужском муниципальном районе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9A1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1 422 239,2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1 350 281,2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94,9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1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культуры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10 883,4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10 586,3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97,3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молодежного потенциала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1 976,6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1 976,6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Социальная</a:t>
                      </a:r>
                      <a:r>
                        <a:rPr lang="ru-RU" sz="1300" baseline="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поддержка отдельных категорий граждан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0D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148 712,5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146 808,1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98,7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5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Предоставление муниципальной</a:t>
                      </a:r>
                      <a:r>
                        <a:rPr lang="ru-RU" sz="1300" baseline="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поддержки гражданам, нуждающимся в улучшении жилищных условий, в т. ч. молодежи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0568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15 014,1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14 914,1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99,3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сельского хозяйства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8D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20 172,4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19 767, 9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63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alatino Linotype" panose="02040502050505030304" pitchFamily="18" charset="0"/>
                        </a:rPr>
                        <a:t>Управление</a:t>
                      </a:r>
                      <a:r>
                        <a:rPr lang="ru-RU" sz="1300" baseline="0" dirty="0" smtClean="0">
                          <a:latin typeface="Palatino Linotype" panose="02040502050505030304" pitchFamily="18" charset="0"/>
                        </a:rPr>
                        <a:t> муниципальными финансами и муниципальным долгом</a:t>
                      </a:r>
                      <a:endParaRPr lang="ru-RU" sz="13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9F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alatino Linotype" panose="02040502050505030304" pitchFamily="18" charset="0"/>
                        </a:rPr>
                        <a:t>120 778, 7</a:t>
                      </a:r>
                      <a:endParaRPr lang="ru-RU" sz="1300" b="1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alatino Linotype" panose="02040502050505030304" pitchFamily="18" charset="0"/>
                        </a:rPr>
                        <a:t>120 445,6</a:t>
                      </a:r>
                      <a:endParaRPr lang="ru-RU" sz="1300" b="1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alatino Linotype" panose="02040502050505030304" pitchFamily="18" charset="0"/>
                        </a:rPr>
                        <a:t>99,7</a:t>
                      </a:r>
                      <a:endParaRPr lang="ru-RU" sz="1300" b="1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63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alatino Linotype" panose="02040502050505030304" pitchFamily="18" charset="0"/>
                        </a:rPr>
                        <a:t>Стимулирование экономической активности</a:t>
                      </a:r>
                      <a:endParaRPr lang="ru-RU" sz="13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alatino Linotype" panose="02040502050505030304" pitchFamily="18" charset="0"/>
                        </a:rPr>
                        <a:t>4 414,5</a:t>
                      </a:r>
                      <a:endParaRPr lang="ru-RU" sz="1300" b="1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alatino Linotype" panose="02040502050505030304" pitchFamily="18" charset="0"/>
                        </a:rPr>
                        <a:t>4 414,5</a:t>
                      </a:r>
                      <a:endParaRPr lang="ru-RU" sz="1300" b="1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alatino Linotype" panose="02040502050505030304" pitchFamily="18" charset="0"/>
                        </a:rPr>
                        <a:t>100,0</a:t>
                      </a:r>
                      <a:endParaRPr lang="ru-RU" sz="1300" b="1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системы защиты прав потребителей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97,8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97,8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3235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alatino Linotype" pitchFamily="18" charset="0"/>
                        </a:rPr>
                        <a:t>Итого: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1 894 047,2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1 776 718,3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93,8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3235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Непрограммные расходы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351 834,9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333 758,7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94,9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850" y="116632"/>
            <a:ext cx="8820150" cy="576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 муниципальных программ, тыс. руб.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944390276"/>
              </p:ext>
            </p:extLst>
          </p:nvPr>
        </p:nvGraphicFramePr>
        <p:xfrm>
          <a:off x="96516" y="4221088"/>
          <a:ext cx="4514403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621907" y="4293096"/>
            <a:ext cx="4054549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Неиспользованные остатки, утверждены в бюджете 2018 года, в т.ч.:</a:t>
            </a:r>
          </a:p>
          <a:p>
            <a:pPr algn="ctr">
              <a:buFontTx/>
              <a:buChar char="-"/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7 919,7 тыс. руб. средства дорожного фонда;</a:t>
            </a:r>
          </a:p>
          <a:p>
            <a:pPr algn="ctr">
              <a:buFontTx/>
              <a:buChar char="-"/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5 257,3 тыс. руб. на выполнение работ по ремонту сетей водопровода, канализации, перекладка тепловых сетей по ул. Госпитальная;</a:t>
            </a:r>
          </a:p>
          <a:p>
            <a:pPr algn="ctr">
              <a:buFontTx/>
              <a:buChar char="-"/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2 348,9 тыс. руб. расходы на проектно-изыскательские работы и строительство газопровода;</a:t>
            </a:r>
          </a:p>
          <a:p>
            <a:pPr algn="ctr">
              <a:buFontTx/>
              <a:buChar char="-"/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10 686,0 тыс. руб. для оплаты работ по капитальному ремонту МДОУ «Детский Сад №7».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628631041"/>
              </p:ext>
            </p:extLst>
          </p:nvPr>
        </p:nvGraphicFramePr>
        <p:xfrm>
          <a:off x="323528" y="1196752"/>
          <a:ext cx="8352928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630" cy="64807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«Современное образование в Лужском муниципальном районе» </a:t>
            </a:r>
            <a:endParaRPr lang="ru-RU" sz="2000" b="1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43608" y="6093296"/>
            <a:ext cx="4104456" cy="57606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A9C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Исполнение за 2017 год составило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</a:rPr>
              <a:t>1 350 281,2 тыс. руб. (94,9%)</a:t>
            </a:r>
            <a:endParaRPr lang="ru-RU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Современное образование</a:t>
            </a:r>
            <a:endParaRPr lang="ru-RU" sz="2400" dirty="0"/>
          </a:p>
        </p:txBody>
      </p:sp>
      <p:pic>
        <p:nvPicPr>
          <p:cNvPr id="1026" name="Picture 2" descr="C:\Users\olga\Downloads\IMG_6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93096"/>
            <a:ext cx="1152128" cy="936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688" y="692696"/>
            <a:ext cx="5544616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мероприятий по созданию условий для занятий физической культурой и спортом в общеобразовательных организациях, расположенных в сельской местности, осуществлен ремонт спортивных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залов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МОУ "Волошовская СОШ", МОУ "Ям-Тесовская СОШ", МОУ "Серебрянская СОШ» на сумм</a:t>
            </a:r>
            <a:r>
              <a:rPr lang="ru-RU" sz="1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7 795,9 тыс. руб.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еребрянка з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1224136" cy="9361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Рисунок 8" descr="з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908720"/>
            <a:ext cx="1296144" cy="93610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3" name="Рисунок 12" descr="m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916832"/>
            <a:ext cx="1152128" cy="792088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1763688" y="1988840"/>
            <a:ext cx="633670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 приобретение для муниципальных образовательных организаций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(МОУ "Оредежская СОШ", МОУ "Володарская СОШ")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автобусов направлено 3 564,0 тыс. руб.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4293096"/>
            <a:ext cx="46085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Создание условий для получения детьми-инвалидами качественного образования в рамках государственной программы "Доступная среда" (МДОУ «Детский сад №9 комбинированного вида») - 1 897,4 тыс. руб.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толмач пристро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5445224"/>
            <a:ext cx="1512168" cy="108012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2915816" y="5589240"/>
            <a:ext cx="35283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 строительство пристройки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 МОУ «Толмачевская СОШ» в 2017 году направлено 129 002,1 тыс. руб.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3068960"/>
            <a:ext cx="41044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Субсидии на реновацию организаций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общего образования :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МБОУ "СОШ №5" -19 725,7 тыс. руб.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МОУ "Володарская средняя школа" - 43 313,1 тыс. руб.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толмач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5301208"/>
            <a:ext cx="1296144" cy="10081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0" name="Рисунок 19" descr="6382593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2924944"/>
            <a:ext cx="1152128" cy="792088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21" name="Рисунок 20" descr="91130111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3573016"/>
            <a:ext cx="1152127" cy="7920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Рисунок 21" descr="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76256" y="2708920"/>
            <a:ext cx="1296144" cy="9121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3" name="Рисунок 22" descr="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2320" y="3501008"/>
            <a:ext cx="1224136" cy="86409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38758357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539552" y="3356992"/>
            <a:ext cx="8215064" cy="43204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Бюджет Лужского муниципального района за 2017 год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539552" y="3933056"/>
          <a:ext cx="5544616" cy="25999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04285"/>
                <a:gridCol w="1392059"/>
                <a:gridCol w="1368152"/>
                <a:gridCol w="1080120"/>
              </a:tblGrid>
              <a:tr h="648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бюджет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учетом изменений и дополнений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2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E1F4"/>
                    </a:solidFill>
                  </a:tcPr>
                </a:tc>
              </a:tr>
              <a:tr h="506000">
                <a:tc>
                  <a:txBody>
                    <a:bodyPr/>
                    <a:lstStyle/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ДОХОДЫ, </a:t>
                      </a:r>
                    </a:p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в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1 553 609,5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2 076 402,7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567 185,3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569 085,3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986 424,2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1 507 317,4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4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1 580 339,5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2 245 882,1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- 26 730,0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-169 479,4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44208" y="3933056"/>
          <a:ext cx="2160240" cy="25693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45276"/>
                <a:gridCol w="1114964"/>
              </a:tblGrid>
              <a:tr h="669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2017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E1F4"/>
                    </a:solidFill>
                  </a:tcPr>
                </a:tc>
              </a:tr>
              <a:tr h="482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2 094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808,6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70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646 818,5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298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1 447 990,1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50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2 110 477,0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-15 668,4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2606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Заработная плата отдельных категорий работников бюджетной сферы, тыс. руб.</a:t>
            </a:r>
            <a:endParaRPr lang="ru-RU" sz="2000" dirty="0"/>
          </a:p>
        </p:txBody>
      </p:sp>
      <p:graphicFrame>
        <p:nvGraphicFramePr>
          <p:cNvPr id="9" name="Диаграмма 14"/>
          <p:cNvGraphicFramePr>
            <a:graphicFrameLocks/>
          </p:cNvGraphicFramePr>
          <p:nvPr/>
        </p:nvGraphicFramePr>
        <p:xfrm>
          <a:off x="107504" y="980728"/>
          <a:ext cx="87849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1547" y="2907422"/>
            <a:ext cx="3930853" cy="260980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Рисунок 5" descr="420767_900.jpg"/>
          <p:cNvPicPr>
            <a:picLocks noChangeAspect="1"/>
          </p:cNvPicPr>
          <p:nvPr/>
        </p:nvPicPr>
        <p:blipFill>
          <a:blip r:embed="rId2" cstate="print">
            <a:lum bright="10000" contrast="-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764704"/>
            <a:ext cx="7632846" cy="8817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078" tIns="0" rIns="0" bIns="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kern="1200" baseline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СПАСИБО</a:t>
            </a:r>
            <a:r>
              <a:rPr lang="ru-RU" sz="4000" b="1" kern="12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ЗА ВНИМАНИЕ!</a:t>
            </a:r>
            <a:endParaRPr lang="ru-RU" sz="4000" b="1" kern="1200" baseline="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58252274"/>
              </p:ext>
            </p:extLst>
          </p:nvPr>
        </p:nvGraphicFramePr>
        <p:xfrm>
          <a:off x="107502" y="1124745"/>
          <a:ext cx="8856986" cy="392918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73916"/>
                <a:gridCol w="1244204"/>
                <a:gridCol w="1298506"/>
                <a:gridCol w="1224136"/>
                <a:gridCol w="1136782"/>
                <a:gridCol w="879442"/>
              </a:tblGrid>
              <a:tr h="509953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2016 г.,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2017 г.*,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2017 г.,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к 2016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4"/>
                    </a:solidFill>
                  </a:tcPr>
                </a:tc>
              </a:tr>
              <a:tr h="3404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2 032 266,2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2 076 402,7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2 094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808,6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↑3,1%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54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613 215,7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569 085,3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646 818,5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113,6%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↑5,5%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54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в т.ч.: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1 419 050,5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1 507 317,4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1 447 990,1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96,1%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↑2,0%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99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других бюджетов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1 454 398,4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1 507 317,4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1 452 745,5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93,4%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↓0,1%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9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иных межбюджетных трансфертов, имеющих целевое назначение,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прошлых лет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-37 448,2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9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иных межбюджетных трансфертов, имеющих целевое назначение,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прошлых лет из бюджетов поселений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2 100,3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5497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1 979 044,2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2 245 882,1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2 110 477,0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↑6,6%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53 222,0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- 169 479,4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-15 668,4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44" name="TextBox 46"/>
          <p:cNvSpPr txBox="1">
            <a:spLocks noChangeArrowheads="1"/>
          </p:cNvSpPr>
          <p:nvPr/>
        </p:nvSpPr>
        <p:spPr bwMode="auto">
          <a:xfrm>
            <a:off x="179512" y="188640"/>
            <a:ext cx="88566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Palatino Linotype" pitchFamily="18" charset="0"/>
                <a:cs typeface="Times New Roman" pitchFamily="18" charset="0"/>
              </a:rPr>
              <a:t>Основные параметры </a:t>
            </a:r>
            <a:r>
              <a:rPr lang="ru-RU" altLang="ru-RU" sz="2800" b="1" dirty="0" smtClean="0">
                <a:latin typeface="Palatino Linotype" pitchFamily="18" charset="0"/>
                <a:cs typeface="Times New Roman" pitchFamily="18" charset="0"/>
              </a:rPr>
              <a:t>исполнения бюджета</a:t>
            </a:r>
            <a:endParaRPr lang="ru-RU" altLang="ru-RU" sz="2800" b="1" dirty="0"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>
                <a:latin typeface="Palatino Linotype" pitchFamily="18" charset="0"/>
                <a:cs typeface="Times New Roman" pitchFamily="18" charset="0"/>
              </a:rPr>
              <a:t> Лужского </a:t>
            </a:r>
            <a:r>
              <a:rPr lang="ru-RU" altLang="ru-RU" sz="2800" b="1" dirty="0" smtClean="0">
                <a:latin typeface="Palatino Linotype" pitchFamily="18" charset="0"/>
                <a:cs typeface="Times New Roman" pitchFamily="18" charset="0"/>
              </a:rPr>
              <a:t>муниципального района</a:t>
            </a:r>
            <a:endParaRPr lang="ru-RU" altLang="ru-RU" sz="2800" b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6445" name="Прямоугольник 4"/>
          <p:cNvSpPr>
            <a:spLocks noChangeArrowheads="1"/>
          </p:cNvSpPr>
          <p:nvPr/>
        </p:nvSpPr>
        <p:spPr bwMode="auto">
          <a:xfrm>
            <a:off x="251520" y="5301208"/>
            <a:ext cx="85677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Доходы</a:t>
            </a:r>
            <a:r>
              <a:rPr lang="ru-RU" sz="1400" i="1" dirty="0" smtClean="0"/>
              <a:t> </a:t>
            </a:r>
            <a:r>
              <a:rPr lang="ru-RU" sz="1400" i="1" dirty="0"/>
              <a:t>– поступающие в бюджет денежные средства.</a:t>
            </a:r>
          </a:p>
          <a:p>
            <a:pPr algn="ctr"/>
            <a:r>
              <a:rPr lang="ru-RU" sz="1400" b="1" i="1" dirty="0" smtClean="0"/>
              <a:t>Расходы</a:t>
            </a:r>
            <a:r>
              <a:rPr lang="ru-RU" sz="1400" i="1" dirty="0" smtClean="0"/>
              <a:t> </a:t>
            </a:r>
            <a:r>
              <a:rPr lang="ru-RU" sz="1400" i="1" dirty="0"/>
              <a:t>– выплачиваемые из бюджета денежные средства, которые направляются на финансовое обеспечение задач и функций органов местного самоуправления</a:t>
            </a:r>
            <a:r>
              <a:rPr lang="ru-RU" sz="1400" i="1" dirty="0" smtClean="0"/>
              <a:t>.</a:t>
            </a:r>
          </a:p>
          <a:p>
            <a:pPr algn="ctr"/>
            <a:endParaRPr lang="ru-RU" sz="1400" i="1" dirty="0"/>
          </a:p>
          <a:p>
            <a:pPr algn="ctr"/>
            <a:r>
              <a:rPr lang="ru-RU" sz="1400" b="1" i="1" dirty="0" smtClean="0"/>
              <a:t>Дефицит </a:t>
            </a:r>
            <a:r>
              <a:rPr lang="ru-RU" sz="1400" b="1" i="1" dirty="0"/>
              <a:t>бюджета</a:t>
            </a:r>
            <a:r>
              <a:rPr lang="ru-RU" sz="1400" i="1" dirty="0"/>
              <a:t> –ситуация, при которой расходы бюджета превышают его доходы.</a:t>
            </a:r>
          </a:p>
          <a:p>
            <a:pPr algn="ctr"/>
            <a:r>
              <a:rPr lang="ru-RU" sz="1400" b="1" i="1" dirty="0" smtClean="0"/>
              <a:t>Профицит </a:t>
            </a:r>
            <a:r>
              <a:rPr lang="ru-RU" sz="1400" b="1" i="1" dirty="0"/>
              <a:t>бюджета</a:t>
            </a:r>
            <a:r>
              <a:rPr lang="ru-RU" sz="1400" i="1" dirty="0"/>
              <a:t> – превышение доходов бюджета над его расходами. </a:t>
            </a:r>
            <a:endParaRPr lang="ru-RU" sz="1400" dirty="0"/>
          </a:p>
        </p:txBody>
      </p:sp>
      <p:sp>
        <p:nvSpPr>
          <p:cNvPr id="5" name="TextBox 1"/>
          <p:cNvSpPr txBox="1"/>
          <p:nvPr/>
        </p:nvSpPr>
        <p:spPr>
          <a:xfrm>
            <a:off x="1979712" y="5013176"/>
            <a:ext cx="6768752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Решение Совета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депутатов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ЛМР от 23.12.2016 г. № 165 (в редакции решения от 29.12.2017 г.  № 226)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9"/>
          <p:cNvSpPr txBox="1">
            <a:spLocks noChangeArrowheads="1"/>
          </p:cNvSpPr>
          <p:nvPr/>
        </p:nvSpPr>
        <p:spPr bwMode="auto">
          <a:xfrm>
            <a:off x="4357688" y="528637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412" name="TextBox 46"/>
          <p:cNvSpPr txBox="1">
            <a:spLocks noChangeArrowheads="1"/>
          </p:cNvSpPr>
          <p:nvPr/>
        </p:nvSpPr>
        <p:spPr bwMode="auto">
          <a:xfrm>
            <a:off x="395536" y="332656"/>
            <a:ext cx="84249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700" b="1" dirty="0">
                <a:latin typeface="Palatino Linotype" pitchFamily="18" charset="0"/>
                <a:cs typeface="Times New Roman" pitchFamily="18" charset="0"/>
              </a:rPr>
              <a:t>Исполнение доходной части, тыс.руб.</a:t>
            </a:r>
          </a:p>
        </p:txBody>
      </p:sp>
      <p:graphicFrame>
        <p:nvGraphicFramePr>
          <p:cNvPr id="7" name="Диаграмма 4" descr="Водяные капли"/>
          <p:cNvGraphicFramePr>
            <a:graphicFrameLocks/>
          </p:cNvGraphicFramePr>
          <p:nvPr/>
        </p:nvGraphicFramePr>
        <p:xfrm>
          <a:off x="395288" y="836613"/>
          <a:ext cx="8208962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/>
        </p:nvGraphicFramePr>
        <p:xfrm>
          <a:off x="179388" y="4005063"/>
          <a:ext cx="5400724" cy="273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prof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149080"/>
            <a:ext cx="259228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1844824"/>
          <a:ext cx="7992886" cy="352013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64495"/>
                <a:gridCol w="1296144"/>
                <a:gridCol w="1368152"/>
                <a:gridCol w="864095"/>
              </a:tblGrid>
              <a:tr h="4781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Налоговые доходы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Исполнение,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%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4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387 150,0</a:t>
                      </a: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434 013,7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112,1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5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за счет доп. норматива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244 511,1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273 934,4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5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реализуемые на территории РФ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15 518,1</a:t>
                      </a: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14 340,0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92,4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64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связи с применением УСН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71 100,0</a:t>
                      </a: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85 282,6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119,9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46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 отдельных видов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29 361,0</a:t>
                      </a: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26 078,7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85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связи с применением патентной системы налогообложения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1 193,2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55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516,0</a:t>
                      </a: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54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7 580,0</a:t>
                      </a: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7 932,7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7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478,6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77200" cy="45152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 налоговых доходов</a:t>
            </a:r>
            <a:endParaRPr lang="ru-RU" sz="30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124744"/>
            <a:ext cx="6408712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7B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511 247,1 </a:t>
            </a:r>
            <a:r>
              <a:rPr lang="ru-RU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тыс.руб.  </a:t>
            </a: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 факт </a:t>
            </a:r>
            <a:r>
              <a:rPr lang="ru-RU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568 669,3 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(111,2%)</a:t>
            </a:r>
            <a:endParaRPr lang="ru-RU" b="1" dirty="0"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373216"/>
            <a:ext cx="80648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Palatino Linotype" pitchFamily="18" charset="0"/>
                <a:cs typeface="Times New Roman" pitchFamily="18" charset="0"/>
              </a:rPr>
              <a:t>Налоговые доходы </a:t>
            </a:r>
          </a:p>
          <a:p>
            <a:pPr algn="ctr"/>
            <a:r>
              <a:rPr lang="ru-RU" sz="1500" dirty="0" smtClean="0">
                <a:latin typeface="Palatino Linotype" pitchFamily="18" charset="0"/>
                <a:cs typeface="Times New Roman" pitchFamily="18" charset="0"/>
              </a:rPr>
              <a:t>доходы от предусмотренных законодательством Российской Федерации о налогах и сборах федеральных налогов и сборов, в т.ч. от налогов, 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500" dirty="0">
              <a:latin typeface="Palatino Linotype" pitchFamily="18" charset="0"/>
            </a:endParaRPr>
          </a:p>
        </p:txBody>
      </p:sp>
      <p:pic>
        <p:nvPicPr>
          <p:cNvPr id="7" name="Рисунок 6" descr="nalog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1692696" cy="109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60686317"/>
              </p:ext>
            </p:extLst>
          </p:nvPr>
        </p:nvGraphicFramePr>
        <p:xfrm>
          <a:off x="323528" y="764704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77200" cy="45152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Поступление НДФЛ</a:t>
            </a:r>
            <a:endParaRPr lang="ru-RU" sz="30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8000"/>
                    </a14:imgEffect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4149080"/>
            <a:ext cx="288032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597971" y="3044304"/>
            <a:ext cx="3024336" cy="1104776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Доля НДФЛ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общем объеме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налоговых и неналоговых доходов  составляет 67,1%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(434 013,7 тыс. руб.)</a:t>
            </a:r>
            <a:endParaRPr lang="ru-RU" sz="16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012160" y="3933056"/>
            <a:ext cx="2605186" cy="2232248"/>
          </a:xfrm>
          <a:prstGeom prst="roundRect">
            <a:avLst/>
          </a:prstGeom>
          <a:solidFill>
            <a:srgbClr val="CCE1F4"/>
          </a:solidFill>
          <a:ln w="9525">
            <a:solidFill>
              <a:srgbClr val="CCE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план </a:t>
            </a:r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71 100,0 тыс. руб</a:t>
            </a:r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</a:t>
            </a:r>
            <a:endParaRPr lang="ru-RU" sz="1400" b="1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  факт </a:t>
            </a:r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85 282,6 тыс. руб.  (119,9%)</a:t>
            </a:r>
            <a:endParaRPr lang="ru-RU" sz="1400" b="1" dirty="0">
              <a:latin typeface="Palatino Linotyp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764704"/>
            <a:ext cx="2520280" cy="1944216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план </a:t>
            </a:r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29 361,0 тыс. руб</a:t>
            </a:r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</a:t>
            </a: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 факт </a:t>
            </a:r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26 078,7 тыс. руб.  (88,8%)</a:t>
            </a:r>
            <a:endParaRPr lang="ru-RU" sz="1400" b="1" dirty="0">
              <a:latin typeface="Palatino Linotype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1560" y="404664"/>
          <a:ext cx="7056784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724128" y="0"/>
          <a:ext cx="32403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7200" cy="45152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Поступление ЕНВД и УСН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140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77200" cy="66754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 неналоговых доходов</a:t>
            </a:r>
            <a:endParaRPr lang="ru-RU" sz="30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836712"/>
            <a:ext cx="8208912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57 838,2 тыс.руб</a:t>
            </a:r>
            <a:r>
              <a:rPr lang="ru-RU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</a:t>
            </a: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 факт </a:t>
            </a:r>
            <a:r>
              <a:rPr lang="ru-RU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78 149,2 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(135,1%)</a:t>
            </a:r>
            <a:endParaRPr lang="ru-RU" b="1" dirty="0">
              <a:latin typeface="Palatino Linotyp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1770265"/>
              </p:ext>
            </p:extLst>
          </p:nvPr>
        </p:nvGraphicFramePr>
        <p:xfrm>
          <a:off x="467543" y="1628801"/>
          <a:ext cx="8280921" cy="48987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84577"/>
                <a:gridCol w="1080120"/>
                <a:gridCol w="1368152"/>
                <a:gridCol w="648072"/>
              </a:tblGrid>
              <a:tr h="4767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Налоговые доходы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Исполнение,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29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Доходы, получаемые в виде арендной платы за земельные участки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17 038,0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23 698,2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139,1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6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сдачи в аренду имущества, находящегося в оперативном управлении органов управления муниципальных районов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6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сдачи в аренду имущества, составляющего муниципальную казну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5 264,7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138,5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03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перечисления части прибыли государственных и муниципальных унитарных предприятий, остающейся после уплаты налогов и обязательных платежей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758,7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6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поступления от использования имущества, находящегося в собственности муниципальных районов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1 565,4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29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5 829,3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98,4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6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доходы от оказания платных услуг и компенсации затрат государства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1 905,5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2 117,2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реализации имущества, находящегося в собственности муниципальных районов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9 809,0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093,5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18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10 176,2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20 520,7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201,6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59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8 400,0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10 645,9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99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10081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Межбюджетные трансферты от других бюджетов бюджетной системы РФ </a:t>
            </a:r>
            <a:endParaRPr lang="ru-RU" sz="2400" b="1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/>
        </p:nvGraphicFramePr>
        <p:xfrm>
          <a:off x="179512" y="476672"/>
          <a:ext cx="435699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295128" y="2564904"/>
          <a:ext cx="78488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923928" y="2780928"/>
            <a:ext cx="1512168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1100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620688"/>
            <a:ext cx="1800200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Субсидии</a:t>
            </a:r>
            <a:r>
              <a:rPr lang="ru-RU" sz="1100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100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средства, передаваемые бюджету другого уровня бюджетной системы на условиях софинансирования расходных обязательств муниципальных образований. </a:t>
            </a:r>
            <a:endParaRPr lang="ru-RU" sz="1100" i="1" kern="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Вы «добавляете» деньги для того, чтобы ваш ребенок купил себе книгу.</a:t>
            </a:r>
            <a:endParaRPr lang="ru-RU" sz="1100" b="1" i="1" kern="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980728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Дотации</a:t>
            </a:r>
            <a:r>
              <a:rPr lang="ru-RU" sz="1100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использования.</a:t>
            </a:r>
            <a:endParaRPr lang="ru-RU" sz="1200" i="1" kern="0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Вы даете своему ребенку карманные деньги.</a:t>
            </a:r>
            <a:endParaRPr lang="ru-RU" sz="1200" b="1" i="1" kern="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3968" y="5589240"/>
            <a:ext cx="43204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100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средства, предоставляемые бюджету другого уровня бюджетной системы для исполнения переданных государственных полномочий.</a:t>
            </a:r>
          </a:p>
          <a:p>
            <a:pPr algn="ctr"/>
            <a:r>
              <a:rPr lang="ru-RU" sz="1100" b="1" i="1" kern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Вы даете своему ребенку деньги и отправляете его в магазин купить продукты по списку, который Вы ему дали.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7" y="188641"/>
          <a:ext cx="7200799" cy="6495688"/>
        </p:xfrm>
        <a:graphic>
          <a:graphicData uri="http://schemas.openxmlformats.org/drawingml/2006/table">
            <a:tbl>
              <a:tblPr/>
              <a:tblGrid>
                <a:gridCol w="6488485"/>
                <a:gridCol w="712314"/>
              </a:tblGrid>
              <a:tr h="21181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Субсидии, тыс. руб.</a:t>
                      </a:r>
                      <a:endParaRPr lang="ru-RU" sz="1100" dirty="0"/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244 910,2</a:t>
                      </a:r>
                      <a:endParaRPr lang="ru-RU" sz="11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364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мероприятия подпрограммы Обеспечение жильем молодых семей федеральной целевой программы "Жилище"на 2015-2020 годы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3 354,4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строительство, реконструкцию, приобретение и пристрою объектов для организации общего образования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114 829,1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строительство, проектирование и реконструкцию плоскостных спортивных сооружений и стадионов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13 761,5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на капитальный ремонт и ремонт автомобильных дорог общего пользования местного значения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7 286,4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муниципальных районов на реализацию мероприятий государственной программы Российской Федерации "Доступная среда" на 2011 - 2020 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1 667,4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муниципальных районов на создание в общеобразовательных организациях, расположенных в сельской местности, условий для занятий физической культурой и спортом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7 087,2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на капитальный ремонт плоскостных спортивных сооружений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11 000,0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на реновацию организаций общего образования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17 753,1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на укрепление материально-технической базы организаций образования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12 535,5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на организацию отдыха детей в каникулярное время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6 940,4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на мероприятия по организации библиотечного обслуживания населения, созданию условий для организации досуга, развития местного традиционного народного художественного творчества, сохранения, возрождения и развития народных художественных промыслов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2 942,7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на мероприятия, направленные на безаварийную работу объектов водоснабжения и водоотведения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14 626,4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на реализацию мероприятий по обеспечению устойчивого функционирования объектов теплоснабжения на территории Ленинградской 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8 604,0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для софинансирования в рамках муниципальных программ поддержки и развития субъектов малого и среднего предпринимательства мероприятия по поддержке субъектов малого предпринимательства, действующих менее одного года, на организацию предпринимательской деятельности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2 200,0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на реализацию мероприятий по повышению надежности и энергетической эффективности в системах водоснабжения и водоотведения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9 590,0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на поддержку граждан, нуждающихся в улучшении жилищных условий, путем предоставления социальных выплат и компенсаций расходов, связанных с уплатой процентов по ипотечным жилищным кредитам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1 653,0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на жилье для молодежи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5 839,4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Субсидии на обеспечение выплат стимулирующего характера работникам муниципальных учреждений культуры Ленинградской 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986,0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Прочие субсидии бюджетам муниципальных районов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2 253,7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TXBO2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1368152" cy="1008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</a:ln>
        </p:spPr>
      </p:pic>
      <p:pic>
        <p:nvPicPr>
          <p:cNvPr id="11" name="Рисунок 10" descr="IMG_5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96752"/>
            <a:ext cx="1368152" cy="112797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5">
                <a:lumMod val="75000"/>
              </a:schemeClr>
            </a:solidFill>
          </a:ln>
        </p:spPr>
      </p:pic>
      <p:pic>
        <p:nvPicPr>
          <p:cNvPr id="13" name="Рисунок 12" descr="тепл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348880"/>
            <a:ext cx="1368152" cy="108012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5" name="Рисунок 14" descr="жиль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5589240"/>
            <a:ext cx="1368152" cy="108012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16" name="Рисунок 15" descr="shkola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509120"/>
            <a:ext cx="1368152" cy="108012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Рисунок 8" descr="SAM_1768+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3429000"/>
            <a:ext cx="1368152" cy="105273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ritingDesignTemplate">
  <a:themeElements>
    <a:clrScheme name="Другая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WritingDesignTemplate">
  <a:themeElements>
    <a:clrScheme name="Другая 22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D1E8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C1E0FF"/>
      </a:hlink>
      <a:folHlink>
        <a:srgbClr val="C1E0FF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Другая 33">
      <a:dk1>
        <a:sysClr val="windowText" lastClr="000000"/>
      </a:dk1>
      <a:lt1>
        <a:sysClr val="window" lastClr="FFFFFF"/>
      </a:lt1>
      <a:dk2>
        <a:srgbClr val="BFBFBF"/>
      </a:dk2>
      <a:lt2>
        <a:srgbClr val="EAEBDE"/>
      </a:lt2>
      <a:accent1>
        <a:srgbClr val="E2ECE3"/>
      </a:accent1>
      <a:accent2>
        <a:srgbClr val="E5E5E5"/>
      </a:accent2>
      <a:accent3>
        <a:srgbClr val="C6D9C8"/>
      </a:accent3>
      <a:accent4>
        <a:srgbClr val="C0BEAF"/>
      </a:accent4>
      <a:accent5>
        <a:srgbClr val="D8D8D8"/>
      </a:accent5>
      <a:accent6>
        <a:srgbClr val="C6D9C8"/>
      </a:accent6>
      <a:hlink>
        <a:srgbClr val="E5E5DF"/>
      </a:hlink>
      <a:folHlink>
        <a:srgbClr val="BFBFBF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  <a:fontScheme name="Century Gothic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80000" r="-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30000" t="30000" r="7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8961</TotalTime>
  <Words>2150</Words>
  <Application>Microsoft Office PowerPoint</Application>
  <PresentationFormat>Экран (4:3)</PresentationFormat>
  <Paragraphs>496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WritingDesignTemplate</vt:lpstr>
      <vt:lpstr>1_WritingDesignTemplate</vt:lpstr>
      <vt:lpstr>2_WritingDesignTemplate</vt:lpstr>
      <vt:lpstr>3_WritingDesignTemplate</vt:lpstr>
      <vt:lpstr>Тема Office</vt:lpstr>
      <vt:lpstr>Слайд 1</vt:lpstr>
      <vt:lpstr>Слайд 2</vt:lpstr>
      <vt:lpstr>Слайд 3</vt:lpstr>
      <vt:lpstr>Исполнение налоговых доходов</vt:lpstr>
      <vt:lpstr>Поступление НДФЛ</vt:lpstr>
      <vt:lpstr>Поступление ЕНВД и УСН</vt:lpstr>
      <vt:lpstr>Исполнение неналоговых доходов</vt:lpstr>
      <vt:lpstr>Межбюджетные трансферты от других бюджетов бюджетной системы РФ </vt:lpstr>
      <vt:lpstr>Слайд 9</vt:lpstr>
      <vt:lpstr>Дотации бюджетам бюджетной системы РФ</vt:lpstr>
      <vt:lpstr>Структура исполнения расходной части бюджета по разделам</vt:lpstr>
      <vt:lpstr>  Исполнение расходной части бюджета</vt:lpstr>
      <vt:lpstr>Исполнение муниципальных программ, тыс. руб.</vt:lpstr>
      <vt:lpstr>Муниципальная программа  «Современное образование в Лужском муниципальном районе» </vt:lpstr>
      <vt:lpstr>Слайд 15</vt:lpstr>
      <vt:lpstr>Бюджет Лужского муниципального района за 2017 год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Masic</dc:creator>
  <cp:lastModifiedBy>olga</cp:lastModifiedBy>
  <cp:revision>854</cp:revision>
  <dcterms:created xsi:type="dcterms:W3CDTF">2016-02-25T17:24:11Z</dcterms:created>
  <dcterms:modified xsi:type="dcterms:W3CDTF">2018-05-22T08:49:26Z</dcterms:modified>
</cp:coreProperties>
</file>