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6" r:id="rId4"/>
    <p:sldId id="270" r:id="rId5"/>
    <p:sldId id="267" r:id="rId6"/>
    <p:sldId id="272" r:id="rId7"/>
    <p:sldId id="268" r:id="rId8"/>
    <p:sldId id="273" r:id="rId9"/>
    <p:sldId id="265" r:id="rId10"/>
    <p:sldId id="274" r:id="rId11"/>
    <p:sldId id="276" r:id="rId12"/>
    <p:sldId id="278" r:id="rId13"/>
    <p:sldId id="277" r:id="rId14"/>
    <p:sldId id="279" r:id="rId15"/>
    <p:sldId id="271" r:id="rId16"/>
    <p:sldId id="269" r:id="rId17"/>
    <p:sldId id="275" r:id="rId18"/>
    <p:sldId id="262" r:id="rId1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E6E"/>
    <a:srgbClr val="205595"/>
    <a:srgbClr val="5C72B3"/>
    <a:srgbClr val="001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114" y="1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urlachenko\Desktop\&#1050;&#1055;&#1052;&#1050;\&#1054;&#1090;&#1088;&#1072;&#1089;&#1083;&#1077;&#1074;&#1099;&#1077;%20&#1083;&#1080;&#1084;&#1080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90344049867512"/>
          <c:y val="8.5356621696420099E-3"/>
          <c:w val="0.55768885383588274"/>
          <c:h val="0.8125151096673916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3175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3175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c:spPr>
          </c:dPt>
          <c:dPt>
            <c:idx val="7"/>
            <c:bubble3D val="0"/>
            <c:spPr>
              <a:solidFill>
                <a:schemeClr val="bg1"/>
              </a:solidFill>
              <a:ln w="3175">
                <a:solidFill>
                  <a:schemeClr val="tx1"/>
                </a:solidFill>
              </a:ln>
            </c:spPr>
          </c:dPt>
          <c:dPt>
            <c:idx val="8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c:spPr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c:spPr>
          </c:dPt>
          <c:dPt>
            <c:idx val="11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c:spPr>
          </c:dPt>
          <c:dPt>
            <c:idx val="1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</c:spPr>
          </c:dPt>
          <c:dPt>
            <c:idx val="1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tx1"/>
                </a:solidFill>
              </a:ln>
            </c:spPr>
          </c:dPt>
          <c:dPt>
            <c:idx val="14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3175">
                <a:solidFill>
                  <a:schemeClr val="tx1"/>
                </a:solidFill>
              </a:ln>
            </c:spPr>
          </c:dPt>
          <c:dPt>
            <c:idx val="15"/>
            <c:bubble3D val="0"/>
            <c:spPr>
              <a:solidFill>
                <a:schemeClr val="bg1"/>
              </a:solidFill>
              <a:ln w="3175">
                <a:solidFill>
                  <a:schemeClr val="tx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15"/>
                <c:pt idx="0">
                  <c:v>Химическая промышленность</c:v>
                </c:pt>
                <c:pt idx="1">
                  <c:v>Металлургическая промышленность</c:v>
                </c:pt>
                <c:pt idx="2">
                  <c:v>ЛПК</c:v>
                </c:pt>
                <c:pt idx="3">
                  <c:v>Фармацевтика и косметика</c:v>
                </c:pt>
                <c:pt idx="4">
                  <c:v>Легкая промышленность</c:v>
                </c:pt>
                <c:pt idx="5">
                  <c:v>Прочие</c:v>
                </c:pt>
                <c:pt idx="6">
                  <c:v>Машиностроение</c:v>
                </c:pt>
                <c:pt idx="7">
                  <c:v>Автопром</c:v>
                </c:pt>
                <c:pt idx="8">
                  <c:v>Железнодорожное машиностроение</c:v>
                </c:pt>
                <c:pt idx="9">
                  <c:v>Сельхозтехника и спецмаш</c:v>
                </c:pt>
                <c:pt idx="10">
                  <c:v>Станкостроение</c:v>
                </c:pt>
                <c:pt idx="11">
                  <c:v>Тяжелое машиностроение</c:v>
                </c:pt>
                <c:pt idx="12">
                  <c:v>Нефтегазовое машиностроение</c:v>
                </c:pt>
                <c:pt idx="13">
                  <c:v>Энергетическое машиностроение</c:v>
                </c:pt>
                <c:pt idx="14">
                  <c:v>Судостроение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6</c:v>
                </c:pt>
                <c:pt idx="4">
                  <c:v>3</c:v>
                </c:pt>
                <c:pt idx="5">
                  <c:v>7</c:v>
                </c:pt>
                <c:pt idx="7">
                  <c:v>12</c:v>
                </c:pt>
                <c:pt idx="8">
                  <c:v>3.7</c:v>
                </c:pt>
                <c:pt idx="9">
                  <c:v>2.8</c:v>
                </c:pt>
                <c:pt idx="10">
                  <c:v>1.9</c:v>
                </c:pt>
                <c:pt idx="11">
                  <c:v>3.3</c:v>
                </c:pt>
                <c:pt idx="12">
                  <c:v>4.8</c:v>
                </c:pt>
                <c:pt idx="13">
                  <c:v>8.6</c:v>
                </c:pt>
                <c:pt idx="14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9"/>
        <c:secondPieSize val="75"/>
        <c:serLines/>
      </c:ofPieChart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23547318099112374"/>
          <c:y val="0.71388096669644474"/>
          <c:w val="0.76128916654559542"/>
          <c:h val="0.26339542463618854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5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6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496329"/>
            <a:ext cx="9496425" cy="2203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1" y="455142"/>
            <a:ext cx="1717966" cy="6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496329"/>
            <a:ext cx="9496425" cy="2203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1" y="455142"/>
            <a:ext cx="1717966" cy="6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9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48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0715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8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0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0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8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4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D9D3-9904-8C48-8E03-01760A1D8F8D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kppk@exportcenter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180825" y="4957861"/>
            <a:ext cx="947956" cy="36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225" y="4957861"/>
            <a:ext cx="947956" cy="36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2004" y="4893545"/>
            <a:ext cx="8154098" cy="917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140"/>
              </a:lnSpc>
            </a:pPr>
            <a:r>
              <a:rPr lang="ru-RU" sz="2400" b="1" cap="all" dirty="0" smtClean="0">
                <a:solidFill>
                  <a:srgbClr val="002060"/>
                </a:solidFill>
                <a:latin typeface="Circe"/>
                <a:cs typeface="Circe"/>
              </a:rPr>
              <a:t>корпоративные программы</a:t>
            </a:r>
          </a:p>
          <a:p>
            <a:pPr algn="l">
              <a:lnSpc>
                <a:spcPts val="3140"/>
              </a:lnSpc>
            </a:pPr>
            <a:r>
              <a:rPr lang="ru-RU" sz="2400" b="1" cap="all" dirty="0" smtClean="0">
                <a:solidFill>
                  <a:srgbClr val="002060"/>
                </a:solidFill>
                <a:latin typeface="Circe"/>
                <a:cs typeface="Circe"/>
              </a:rPr>
              <a:t>повышения конкурентоспособности</a:t>
            </a:r>
            <a:endParaRPr lang="ru-RU" sz="2400" b="1" cap="all" dirty="0">
              <a:solidFill>
                <a:srgbClr val="002060"/>
              </a:solidFill>
              <a:latin typeface="Circe"/>
              <a:cs typeface="Circe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630831" y="5964451"/>
            <a:ext cx="1878817" cy="73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1250" dirty="0" smtClean="0">
                <a:solidFill>
                  <a:srgbClr val="283E6E"/>
                </a:solidFill>
                <a:latin typeface="Circe"/>
                <a:cs typeface="Circe"/>
              </a:rPr>
              <a:t>11.03.2019</a:t>
            </a:r>
            <a:endParaRPr lang="ru-RU" sz="1250" dirty="0">
              <a:solidFill>
                <a:srgbClr val="283E6E"/>
              </a:solidFill>
              <a:latin typeface="Circe"/>
              <a:cs typeface="Circe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02004" y="5701686"/>
            <a:ext cx="8154098" cy="739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rgbClr val="205595"/>
                </a:solidFill>
                <a:latin typeface="Circe"/>
                <a:cs typeface="Circe"/>
              </a:rPr>
              <a:t>государственная поддержка </a:t>
            </a:r>
            <a:r>
              <a:rPr lang="ru-RU" sz="2000" dirty="0">
                <a:solidFill>
                  <a:srgbClr val="205595"/>
                </a:solidFill>
                <a:latin typeface="Circe"/>
                <a:cs typeface="Circe"/>
              </a:rPr>
              <a:t>организаций, реализующих корпоративные программы повышения конкурентоспособности</a:t>
            </a:r>
          </a:p>
        </p:txBody>
      </p:sp>
    </p:spTree>
    <p:extLst>
      <p:ext uri="{BB962C8B-B14F-4D97-AF65-F5344CB8AC3E}">
        <p14:creationId xmlns:p14="http://schemas.microsoft.com/office/powerpoint/2010/main" val="17326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735938" y="429003"/>
            <a:ext cx="9530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chemeClr val="bg1"/>
                </a:solidFill>
                <a:latin typeface="Circe Light"/>
                <a:cs typeface="Circe Light"/>
              </a:rPr>
              <a:t>10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723164" y="235220"/>
            <a:ext cx="5965832" cy="26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ru-RU" sz="900" dirty="0" smtClean="0">
                <a:solidFill>
                  <a:srgbClr val="205595"/>
                </a:solidFill>
                <a:latin typeface="Circe Light"/>
                <a:cs typeface="Circe Light"/>
              </a:rPr>
              <a:t>ГОСУДАРСТВЕННАЯ ПОДДЕРЖКА КППК</a:t>
            </a:r>
            <a:endParaRPr lang="ru-RU" sz="900" dirty="0">
              <a:solidFill>
                <a:srgbClr val="205595"/>
              </a:solidFill>
              <a:latin typeface="Circe Light"/>
              <a:cs typeface="Circe Light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-2220" y="4923988"/>
            <a:ext cx="2451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  <a:cs typeface="Circe"/>
              </a:rPr>
              <a:t>Российский экспортный центр в рамках программы выполняет две задачи:</a:t>
            </a:r>
          </a:p>
          <a:p>
            <a:endParaRPr lang="ru-RU" sz="12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Circe"/>
              <a:cs typeface="Circe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</a:rPr>
              <a:t>является агентом Правительства по субсидии банкам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</a:rPr>
              <a:t>к</a:t>
            </a:r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</a:rPr>
              <a:t>онсультирует экспортеров в части подготовки КППК</a:t>
            </a:r>
            <a:endParaRPr lang="ru-RU" sz="1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608018" y="866908"/>
            <a:ext cx="8536232" cy="879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cap="all" dirty="0" smtClean="0">
                <a:solidFill>
                  <a:srgbClr val="283E6E"/>
                </a:solidFill>
                <a:latin typeface="Circe"/>
                <a:cs typeface="Circe"/>
              </a:rPr>
              <a:t>Участники механизма </a:t>
            </a:r>
            <a:r>
              <a:rPr lang="ru-RU" sz="2400" cap="all" dirty="0" err="1" smtClean="0">
                <a:solidFill>
                  <a:srgbClr val="283E6E"/>
                </a:solidFill>
                <a:latin typeface="Circe"/>
                <a:cs typeface="Circe"/>
              </a:rPr>
              <a:t>кппк</a:t>
            </a:r>
            <a:endParaRPr lang="ru-RU" sz="2400" cap="all" dirty="0">
              <a:solidFill>
                <a:srgbClr val="283E6E"/>
              </a:solidFill>
              <a:latin typeface="Circe"/>
              <a:cs typeface="Circe"/>
            </a:endParaRPr>
          </a:p>
          <a:p>
            <a:pPr algn="l">
              <a:lnSpc>
                <a:spcPct val="120000"/>
              </a:lnSpc>
            </a:pPr>
            <a:r>
              <a:rPr lang="ru-RU" sz="1600" dirty="0" smtClean="0">
                <a:solidFill>
                  <a:srgbClr val="205595"/>
                </a:solidFill>
                <a:latin typeface="Circe Extra Bold"/>
                <a:cs typeface="Circe Extra Bold"/>
              </a:rPr>
              <a:t>МЕХАНИЗМ ПРЕДОСТАВЛЕНИЯ ГОСУДАРСТВЕННОЙ ПОДДЕРЖКИ</a:t>
            </a:r>
            <a:endParaRPr lang="ru-RU" sz="1600" dirty="0">
              <a:solidFill>
                <a:srgbClr val="205595"/>
              </a:solidFill>
              <a:latin typeface="Circe Extra Bold"/>
              <a:cs typeface="Circe Extra Bold"/>
            </a:endParaRPr>
          </a:p>
        </p:txBody>
      </p:sp>
      <p:grpSp>
        <p:nvGrpSpPr>
          <p:cNvPr id="2048" name="Группа 2047"/>
          <p:cNvGrpSpPr/>
          <p:nvPr/>
        </p:nvGrpSpPr>
        <p:grpSpPr>
          <a:xfrm>
            <a:off x="1032140" y="2019451"/>
            <a:ext cx="11084359" cy="4098093"/>
            <a:chOff x="296812" y="2204008"/>
            <a:chExt cx="11084359" cy="409809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120125" y="5175723"/>
              <a:ext cx="1512017" cy="1126378"/>
              <a:chOff x="6495193" y="3571758"/>
              <a:chExt cx="1512017" cy="1126378"/>
            </a:xfrm>
          </p:grpSpPr>
          <p:pic>
            <p:nvPicPr>
              <p:cNvPr id="10" name="Picture 11" descr="Картинки по запросу завод иконка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6787" y="3571758"/>
                <a:ext cx="708830" cy="708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6495193" y="4199538"/>
                <a:ext cx="1512017" cy="498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ru-RU" sz="1200" b="1" dirty="0" smtClean="0">
                    <a:solidFill>
                      <a:srgbClr val="283E6E"/>
                    </a:solidFill>
                    <a:latin typeface="Circe"/>
                    <a:cs typeface="Circe"/>
                  </a:rPr>
                  <a:t>Экспортер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ru-RU" sz="1200" b="1" dirty="0" smtClean="0">
                    <a:solidFill>
                      <a:srgbClr val="283E6E"/>
                    </a:solidFill>
                    <a:latin typeface="Circe"/>
                    <a:cs typeface="Circe"/>
                  </a:rPr>
                  <a:t>(реализует КППК)</a:t>
                </a:r>
                <a:endParaRPr lang="ru-RU" sz="1200" b="1" dirty="0">
                  <a:solidFill>
                    <a:srgbClr val="283E6E"/>
                  </a:solidFill>
                  <a:latin typeface="Circe"/>
                  <a:cs typeface="Circe"/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2710543" y="2233453"/>
              <a:ext cx="1478803" cy="981316"/>
              <a:chOff x="2423482" y="2487639"/>
              <a:chExt cx="1478803" cy="981316"/>
            </a:xfrm>
          </p:grpSpPr>
          <p:pic>
            <p:nvPicPr>
              <p:cNvPr id="14" name="Picture 7" descr="Картинки по запросу банк иконка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5335" y="2487639"/>
                <a:ext cx="701259" cy="7012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Прямоугольник 20"/>
              <p:cNvSpPr/>
              <p:nvPr/>
            </p:nvSpPr>
            <p:spPr>
              <a:xfrm>
                <a:off x="2423482" y="3191956"/>
                <a:ext cx="147880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ru-RU" sz="1200" b="1" dirty="0" smtClean="0">
                    <a:solidFill>
                      <a:srgbClr val="283E6E"/>
                    </a:solidFill>
                    <a:latin typeface="Circe"/>
                    <a:cs typeface="Circe"/>
                  </a:rPr>
                  <a:t>Российский банк</a:t>
                </a: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9566635" y="2204008"/>
              <a:ext cx="1814536" cy="1052762"/>
              <a:chOff x="9724336" y="2421524"/>
              <a:chExt cx="1814536" cy="1052762"/>
            </a:xfrm>
          </p:grpSpPr>
          <p:pic>
            <p:nvPicPr>
              <p:cNvPr id="13" name="Picture 5" descr="Картинки по запросу банк иконка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3569" y="2421524"/>
                <a:ext cx="850265" cy="8502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Прямоугольник 21"/>
              <p:cNvSpPr/>
              <p:nvPr/>
            </p:nvSpPr>
            <p:spPr>
              <a:xfrm>
                <a:off x="9724336" y="3197287"/>
                <a:ext cx="18145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ru-RU" sz="1200" b="1" dirty="0" err="1" smtClean="0">
                    <a:solidFill>
                      <a:srgbClr val="283E6E"/>
                    </a:solidFill>
                    <a:latin typeface="Circe"/>
                    <a:cs typeface="Circe"/>
                  </a:rPr>
                  <a:t>Минпромторг</a:t>
                </a:r>
                <a:r>
                  <a:rPr lang="ru-RU" sz="1200" b="1" dirty="0" smtClean="0">
                    <a:solidFill>
                      <a:srgbClr val="283E6E"/>
                    </a:solidFill>
                    <a:latin typeface="Circe"/>
                    <a:cs typeface="Circe"/>
                  </a:rPr>
                  <a:t> России</a:t>
                </a:r>
                <a:endParaRPr lang="ru-RU" sz="1200" b="1" dirty="0">
                  <a:solidFill>
                    <a:srgbClr val="283E6E"/>
                  </a:solidFill>
                  <a:latin typeface="Circe"/>
                  <a:cs typeface="Circe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2494449" y="5249199"/>
              <a:ext cx="2155910" cy="897575"/>
              <a:chOff x="8922380" y="5608198"/>
              <a:chExt cx="2155910" cy="897575"/>
            </a:xfrm>
          </p:grpSpPr>
          <p:pic>
            <p:nvPicPr>
              <p:cNvPr id="15" name="Picture 9" descr="Картинки по запросу иконка человек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85201" y="5608198"/>
                <a:ext cx="588433" cy="588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8922380" y="6228774"/>
                <a:ext cx="21559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ru-RU" sz="1200" b="1" dirty="0" smtClean="0">
                    <a:solidFill>
                      <a:srgbClr val="283E6E"/>
                    </a:solidFill>
                    <a:latin typeface="Circe"/>
                    <a:cs typeface="Circe"/>
                  </a:rPr>
                  <a:t>Иностранный покупатель</a:t>
                </a:r>
              </a:p>
            </p:txBody>
          </p:sp>
        </p:grpSp>
        <p:cxnSp>
          <p:nvCxnSpPr>
            <p:cNvPr id="40" name="Прямая со стрелкой 39"/>
            <p:cNvCxnSpPr/>
            <p:nvPr/>
          </p:nvCxnSpPr>
          <p:spPr>
            <a:xfrm flipH="1">
              <a:off x="3822919" y="5543415"/>
              <a:ext cx="2573224" cy="0"/>
            </a:xfrm>
            <a:prstGeom prst="straightConnector1">
              <a:avLst/>
            </a:prstGeom>
            <a:ln>
              <a:solidFill>
                <a:srgbClr val="205595"/>
              </a:solidFill>
              <a:headEnd type="none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Прямоугольник 42"/>
            <p:cNvSpPr/>
            <p:nvPr/>
          </p:nvSpPr>
          <p:spPr>
            <a:xfrm>
              <a:off x="4217767" y="5311163"/>
              <a:ext cx="18905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rgbClr val="205595"/>
                  </a:solidFill>
                  <a:latin typeface="Circe"/>
                  <a:cs typeface="Circe"/>
                </a:rPr>
                <a:t>Экспортные </a:t>
              </a:r>
            </a:p>
            <a:p>
              <a:pPr algn="ctr"/>
              <a:r>
                <a:rPr lang="ru-RU" sz="1200" b="1" i="1" dirty="0" smtClean="0">
                  <a:solidFill>
                    <a:srgbClr val="205595"/>
                  </a:solidFill>
                  <a:latin typeface="Circe"/>
                  <a:cs typeface="Circe"/>
                </a:rPr>
                <a:t>поставки</a:t>
              </a:r>
              <a:endParaRPr lang="ru-RU" sz="1200" b="1" i="1" dirty="0">
                <a:solidFill>
                  <a:srgbClr val="205595"/>
                </a:solidFill>
                <a:latin typeface="Circe"/>
                <a:cs typeface="Circe"/>
              </a:endParaRPr>
            </a:p>
          </p:txBody>
        </p:sp>
        <p:cxnSp>
          <p:nvCxnSpPr>
            <p:cNvPr id="45" name="Прямая со стрелкой 44"/>
            <p:cNvCxnSpPr>
              <a:stCxn id="21" idx="2"/>
              <a:endCxn id="10" idx="0"/>
            </p:cNvCxnSpPr>
            <p:nvPr/>
          </p:nvCxnSpPr>
          <p:spPr>
            <a:xfrm>
              <a:off x="3449945" y="3214769"/>
              <a:ext cx="3426189" cy="1960954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>
              <a:stCxn id="21" idx="2"/>
            </p:cNvCxnSpPr>
            <p:nvPr/>
          </p:nvCxnSpPr>
          <p:spPr>
            <a:xfrm>
              <a:off x="3449945" y="3214769"/>
              <a:ext cx="1541" cy="1960954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Прямоугольник 53"/>
            <p:cNvSpPr/>
            <p:nvPr/>
          </p:nvSpPr>
          <p:spPr>
            <a:xfrm>
              <a:off x="5189584" y="2245121"/>
              <a:ext cx="348294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chemeClr val="accent2">
                      <a:lumMod val="50000"/>
                    </a:schemeClr>
                  </a:solidFill>
                  <a:latin typeface="Circe"/>
                  <a:cs typeface="Circe"/>
                </a:rPr>
                <a:t>Субсидирование процентной ставки</a:t>
              </a:r>
              <a:endParaRPr lang="ru-RU" sz="1200" b="1" i="1" dirty="0">
                <a:solidFill>
                  <a:schemeClr val="accent2">
                    <a:lumMod val="50000"/>
                  </a:schemeClr>
                </a:solidFill>
                <a:latin typeface="Circe"/>
                <a:cs typeface="Circe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558307" y="3963771"/>
              <a:ext cx="26724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i="1" dirty="0" smtClean="0">
                  <a:solidFill>
                    <a:schemeClr val="accent2">
                      <a:lumMod val="50000"/>
                    </a:schemeClr>
                  </a:solidFill>
                  <a:latin typeface="Circe"/>
                  <a:cs typeface="Circe"/>
                </a:rPr>
                <a:t>Кредит на покупку</a:t>
              </a:r>
            </a:p>
            <a:p>
              <a:r>
                <a:rPr lang="ru-RU" sz="1200" b="1" i="1" dirty="0" smtClean="0">
                  <a:solidFill>
                    <a:schemeClr val="accent2">
                      <a:lumMod val="50000"/>
                    </a:schemeClr>
                  </a:solidFill>
                  <a:latin typeface="Circe"/>
                  <a:cs typeface="Circe"/>
                </a:rPr>
                <a:t>российской продукции</a:t>
              </a:r>
              <a:endParaRPr lang="ru-RU" sz="1200" b="1" i="1" dirty="0">
                <a:solidFill>
                  <a:schemeClr val="accent2">
                    <a:lumMod val="50000"/>
                  </a:schemeClr>
                </a:solidFill>
                <a:latin typeface="Circe"/>
                <a:cs typeface="Circe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 rot="1843798">
              <a:off x="3448114" y="3963112"/>
              <a:ext cx="34829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dirty="0" err="1" smtClean="0">
                  <a:solidFill>
                    <a:schemeClr val="accent2">
                      <a:lumMod val="50000"/>
                    </a:schemeClr>
                  </a:solidFill>
                  <a:latin typeface="Circe"/>
                  <a:cs typeface="Circe"/>
                </a:rPr>
                <a:t>Постэкспорт</a:t>
              </a:r>
              <a:r>
                <a:rPr lang="ru-RU" sz="1200" b="1" i="1" dirty="0" smtClean="0">
                  <a:solidFill>
                    <a:schemeClr val="accent2">
                      <a:lumMod val="50000"/>
                    </a:schemeClr>
                  </a:solidFill>
                  <a:latin typeface="Circe"/>
                  <a:cs typeface="Circe"/>
                </a:rPr>
                <a:t>, факторинг,</a:t>
              </a:r>
            </a:p>
            <a:p>
              <a:pPr algn="ctr"/>
              <a:r>
                <a:rPr lang="ru-RU" sz="1200" b="1" i="1" dirty="0">
                  <a:solidFill>
                    <a:schemeClr val="accent2">
                      <a:lumMod val="50000"/>
                    </a:schemeClr>
                  </a:solidFill>
                  <a:latin typeface="Circe"/>
                  <a:cs typeface="Circe"/>
                </a:rPr>
                <a:t>и</a:t>
              </a:r>
              <a:r>
                <a:rPr lang="ru-RU" sz="1200" b="1" i="1" dirty="0" smtClean="0">
                  <a:solidFill>
                    <a:schemeClr val="accent2">
                      <a:lumMod val="50000"/>
                    </a:schemeClr>
                  </a:solidFill>
                  <a:latin typeface="Circe"/>
                  <a:cs typeface="Circe"/>
                </a:rPr>
                <a:t>нвестиционный кредит</a:t>
              </a:r>
              <a:endParaRPr lang="ru-RU" sz="1200" b="1" i="1" dirty="0">
                <a:solidFill>
                  <a:schemeClr val="accent2">
                    <a:lumMod val="50000"/>
                  </a:schemeClr>
                </a:solidFill>
                <a:latin typeface="Circe"/>
                <a:cs typeface="Circe"/>
              </a:endParaRPr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>
              <a:off x="1921304" y="2645918"/>
              <a:ext cx="1036864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headEnd type="none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 descr="ÐÐ°ÑÑÐ¸Ð½ÐºÐ¸ Ð¿Ð¾ Ð·Ð°Ð¿ÑÐ¾ÑÑ ÑÐºÑÐ°Ñ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2" y="2362360"/>
              <a:ext cx="1523824" cy="604747"/>
            </a:xfrm>
            <a:prstGeom prst="rect">
              <a:avLst/>
            </a:prstGeom>
            <a:noFill/>
            <a:ln>
              <a:noFill/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ÐÐ°ÑÑÐ¸Ð½ÐºÐ¸ Ð¿Ð¾ Ð·Ð°Ð¿ÑÐ¾ÑÑ ÑÑÑ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854" y="3256770"/>
              <a:ext cx="1552732" cy="718182"/>
            </a:xfrm>
            <a:prstGeom prst="rect">
              <a:avLst/>
            </a:prstGeom>
            <a:noFill/>
            <a:ln>
              <a:noFill/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Прямоугольник 119"/>
            <p:cNvSpPr/>
            <p:nvPr/>
          </p:nvSpPr>
          <p:spPr>
            <a:xfrm>
              <a:off x="1115387" y="2391956"/>
              <a:ext cx="26080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chemeClr val="bg1">
                      <a:lumMod val="50000"/>
                    </a:schemeClr>
                  </a:solidFill>
                  <a:latin typeface="Circe"/>
                  <a:cs typeface="Circe"/>
                </a:rPr>
                <a:t>Страховое</a:t>
              </a:r>
            </a:p>
            <a:p>
              <a:pPr algn="ctr"/>
              <a:r>
                <a:rPr lang="ru-RU" sz="1200" b="1" i="1" dirty="0" smtClean="0">
                  <a:solidFill>
                    <a:schemeClr val="bg1">
                      <a:lumMod val="50000"/>
                    </a:schemeClr>
                  </a:solidFill>
                  <a:latin typeface="Circe"/>
                  <a:cs typeface="Circe"/>
                </a:rPr>
                <a:t>покрытие</a:t>
              </a: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4691178" y="2530510"/>
              <a:ext cx="4380507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>
              <a:stCxn id="22" idx="1"/>
              <a:endCxn id="1032" idx="3"/>
            </p:cNvCxnSpPr>
            <p:nvPr/>
          </p:nvCxnSpPr>
          <p:spPr>
            <a:xfrm flipH="1">
              <a:off x="7663586" y="3118271"/>
              <a:ext cx="1903049" cy="497590"/>
            </a:xfrm>
            <a:prstGeom prst="straightConnector1">
              <a:avLst/>
            </a:prstGeom>
            <a:ln>
              <a:solidFill>
                <a:srgbClr val="205595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>
              <a:endCxn id="21" idx="3"/>
            </p:cNvCxnSpPr>
            <p:nvPr/>
          </p:nvCxnSpPr>
          <p:spPr>
            <a:xfrm flipH="1" flipV="1">
              <a:off x="4189346" y="3076270"/>
              <a:ext cx="1879998" cy="539591"/>
            </a:xfrm>
            <a:prstGeom prst="straightConnector1">
              <a:avLst/>
            </a:prstGeom>
            <a:ln>
              <a:solidFill>
                <a:srgbClr val="205595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Прямоугольник 78"/>
            <p:cNvSpPr/>
            <p:nvPr/>
          </p:nvSpPr>
          <p:spPr>
            <a:xfrm>
              <a:off x="5667966" y="3013271"/>
              <a:ext cx="255973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rgbClr val="205595"/>
                  </a:solidFill>
                  <a:latin typeface="Circe"/>
                  <a:cs typeface="Circe"/>
                </a:rPr>
                <a:t>Выполняет функции Агента</a:t>
              </a:r>
              <a:endParaRPr lang="ru-RU" sz="1200" b="1" i="1" dirty="0">
                <a:solidFill>
                  <a:srgbClr val="205595"/>
                </a:solidFill>
                <a:latin typeface="Circe"/>
                <a:cs typeface="Cir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5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735938" y="429003"/>
            <a:ext cx="9530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chemeClr val="bg1"/>
                </a:solidFill>
                <a:latin typeface="Circe Light"/>
                <a:cs typeface="Circe Light"/>
              </a:rPr>
              <a:t>11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723164" y="235220"/>
            <a:ext cx="5965832" cy="26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ru-RU" sz="900" dirty="0" smtClean="0">
                <a:solidFill>
                  <a:srgbClr val="205595"/>
                </a:solidFill>
                <a:latin typeface="Circe Light"/>
                <a:cs typeface="Circe Light"/>
              </a:rPr>
              <a:t>ГОСУДАРСТВЕННАЯ ПОДДЕРЖКА КППК</a:t>
            </a:r>
            <a:endParaRPr lang="ru-RU" sz="900" dirty="0">
              <a:solidFill>
                <a:srgbClr val="205595"/>
              </a:solidFill>
              <a:latin typeface="Circe Light"/>
              <a:cs typeface="Circe Light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608018" y="866908"/>
            <a:ext cx="8536232" cy="879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cap="all" dirty="0" smtClean="0">
                <a:solidFill>
                  <a:srgbClr val="283E6E"/>
                </a:solidFill>
                <a:latin typeface="Circe"/>
                <a:cs typeface="Circe"/>
              </a:rPr>
              <a:t>Часто задаваемые вопросы</a:t>
            </a:r>
            <a:endParaRPr lang="ru-RU" sz="2400" cap="all" dirty="0">
              <a:solidFill>
                <a:srgbClr val="283E6E"/>
              </a:solidFill>
              <a:latin typeface="Circe"/>
              <a:cs typeface="Circ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000" y="1952856"/>
            <a:ext cx="5374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Тре</a:t>
            </a:r>
            <a:r>
              <a:rPr lang="ru-RU" sz="1400" dirty="0">
                <a:solidFill>
                  <a:srgbClr val="002060"/>
                </a:solidFill>
                <a:latin typeface="Circe"/>
                <a:cs typeface="Circe"/>
              </a:rPr>
              <a:t>буется</a:t>
            </a: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irce"/>
                <a:cs typeface="Circe"/>
              </a:rPr>
              <a:t>ли  издание </a:t>
            </a: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НПА </a:t>
            </a:r>
            <a:r>
              <a:rPr lang="ru-RU" sz="1400" dirty="0">
                <a:solidFill>
                  <a:srgbClr val="002060"/>
                </a:solidFill>
                <a:latin typeface="Circe"/>
                <a:cs typeface="Circe"/>
              </a:rPr>
              <a:t>субъекта РФ об определении уполномоченного органа на реализации ПП РФ № </a:t>
            </a: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191</a:t>
            </a:r>
            <a:endParaRPr lang="ru-RU" sz="1400" dirty="0">
              <a:solidFill>
                <a:srgbClr val="002060"/>
              </a:solidFill>
              <a:latin typeface="Circe"/>
              <a:cs typeface="Circ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7000" y="5760510"/>
            <a:ext cx="2483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Периодичность </a:t>
            </a:r>
            <a:r>
              <a:rPr lang="ru-RU" sz="1400" dirty="0">
                <a:solidFill>
                  <a:srgbClr val="002060"/>
                </a:solidFill>
                <a:latin typeface="Circe"/>
                <a:cs typeface="Circe"/>
              </a:rPr>
              <a:t>отборов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67000" y="2470524"/>
            <a:ext cx="5374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Необходимо </a:t>
            </a:r>
            <a:r>
              <a:rPr lang="ru-RU" sz="1400" dirty="0">
                <a:solidFill>
                  <a:srgbClr val="002060"/>
                </a:solidFill>
                <a:latin typeface="Circe"/>
                <a:cs typeface="Circe"/>
              </a:rPr>
              <a:t>ли создавать НПА и комиссию по отбору организаций</a:t>
            </a: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?</a:t>
            </a:r>
            <a:endParaRPr lang="ru-RU" sz="1400" dirty="0">
              <a:solidFill>
                <a:srgbClr val="002060"/>
              </a:solidFill>
              <a:latin typeface="Circe"/>
              <a:cs typeface="Circe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7000" y="2993744"/>
            <a:ext cx="5374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Имеется </a:t>
            </a:r>
            <a:r>
              <a:rPr lang="ru-RU" sz="1400" dirty="0">
                <a:solidFill>
                  <a:srgbClr val="002060"/>
                </a:solidFill>
                <a:latin typeface="Circe"/>
                <a:cs typeface="Circe"/>
              </a:rPr>
              <a:t>ли какой-нибудь «шаблон» или разработанные рекомендации по проведению квалификационного отбора производителей регионального значения</a:t>
            </a: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?</a:t>
            </a:r>
            <a:endParaRPr lang="ru-RU" sz="1400" dirty="0">
              <a:solidFill>
                <a:srgbClr val="002060"/>
              </a:solidFill>
              <a:latin typeface="Circe"/>
              <a:cs typeface="Circe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67000" y="452773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Примеры расчетов</a:t>
            </a:r>
            <a:endParaRPr lang="ru-RU" sz="1400" dirty="0">
              <a:solidFill>
                <a:srgbClr val="002060"/>
              </a:solidFill>
              <a:latin typeface="Circe"/>
              <a:cs typeface="Circe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35714" y="2150134"/>
            <a:ext cx="39583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НПА субъекта не является обязательным требованием, но </a:t>
            </a:r>
            <a:r>
              <a:rPr lang="ru-RU" sz="1400" dirty="0" err="1" smtClean="0">
                <a:solidFill>
                  <a:srgbClr val="002060"/>
                </a:solidFill>
                <a:latin typeface="Circe"/>
                <a:cs typeface="Circe"/>
              </a:rPr>
              <a:t>Минпромторгом</a:t>
            </a: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 России предложена типовая форма такого НПА, определяющего порядок участия уполномоченного органа субъекта в квалификационном отборе</a:t>
            </a:r>
            <a:endParaRPr lang="ru-RU" sz="1400" dirty="0">
              <a:solidFill>
                <a:srgbClr val="002060"/>
              </a:solidFill>
              <a:latin typeface="Circe"/>
              <a:cs typeface="Circe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066317" y="1952856"/>
            <a:ext cx="0" cy="1779552"/>
          </a:xfrm>
          <a:prstGeom prst="line">
            <a:avLst/>
          </a:prstGeom>
          <a:ln>
            <a:solidFill>
              <a:srgbClr val="283E6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066317" y="4394278"/>
            <a:ext cx="0" cy="629301"/>
          </a:xfrm>
          <a:prstGeom prst="line">
            <a:avLst/>
          </a:prstGeom>
          <a:ln>
            <a:solidFill>
              <a:srgbClr val="283E6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066317" y="5606322"/>
            <a:ext cx="0" cy="629301"/>
          </a:xfrm>
          <a:prstGeom prst="line">
            <a:avLst/>
          </a:prstGeom>
          <a:ln>
            <a:solidFill>
              <a:srgbClr val="283E6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8135714" y="4420010"/>
            <a:ext cx="3958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Расчеты производится индивидуально, типового примера нет</a:t>
            </a:r>
            <a:endParaRPr lang="ru-RU" sz="1400" dirty="0">
              <a:solidFill>
                <a:srgbClr val="002060"/>
              </a:solidFill>
              <a:latin typeface="Circe"/>
              <a:cs typeface="Circe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135714" y="5652789"/>
            <a:ext cx="3958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На данный момент устанавливается разово, только в 2019 году</a:t>
            </a:r>
            <a:endParaRPr lang="ru-RU" sz="1400" dirty="0">
              <a:solidFill>
                <a:srgbClr val="002060"/>
              </a:solidFill>
              <a:latin typeface="Circe"/>
              <a:cs typeface="Circe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36196" y="1466817"/>
            <a:ext cx="1236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irce"/>
                <a:cs typeface="Circe"/>
              </a:rPr>
              <a:t>Вопросы</a:t>
            </a:r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496658" y="1466817"/>
            <a:ext cx="105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irce"/>
                <a:cs typeface="Circe"/>
              </a:rPr>
              <a:t>Ответы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32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735938" y="429003"/>
            <a:ext cx="9530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chemeClr val="bg1"/>
                </a:solidFill>
                <a:latin typeface="Circe Light"/>
                <a:cs typeface="Circe Light"/>
              </a:rPr>
              <a:t>12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723164" y="235220"/>
            <a:ext cx="5965832" cy="26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ru-RU" sz="900" dirty="0" smtClean="0">
                <a:solidFill>
                  <a:srgbClr val="205595"/>
                </a:solidFill>
                <a:latin typeface="Circe Light"/>
                <a:cs typeface="Circe Light"/>
              </a:rPr>
              <a:t>ГОСУДАРСТВЕННАЯ ПОДДЕРЖКА КППК</a:t>
            </a:r>
            <a:endParaRPr lang="ru-RU" sz="900" dirty="0">
              <a:solidFill>
                <a:srgbClr val="205595"/>
              </a:solidFill>
              <a:latin typeface="Circe Light"/>
              <a:cs typeface="Circe Light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608018" y="866908"/>
            <a:ext cx="8536232" cy="879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cap="all" dirty="0" smtClean="0">
                <a:solidFill>
                  <a:srgbClr val="283E6E"/>
                </a:solidFill>
                <a:latin typeface="Circe"/>
                <a:cs typeface="Circe"/>
              </a:rPr>
              <a:t>Часто задаваемые вопросы</a:t>
            </a:r>
            <a:endParaRPr lang="ru-RU" sz="2400" cap="all" dirty="0">
              <a:solidFill>
                <a:srgbClr val="283E6E"/>
              </a:solidFill>
              <a:latin typeface="Circe"/>
              <a:cs typeface="Circ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1495" y="2329991"/>
            <a:ext cx="5374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Circe"/>
                <a:cs typeface="Circe"/>
              </a:rPr>
              <a:t>Какие отрасли и какие товары подпадают под </a:t>
            </a: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КППК?</a:t>
            </a:r>
            <a:endParaRPr lang="ru-RU" sz="1400" dirty="0">
              <a:solidFill>
                <a:srgbClr val="002060"/>
              </a:solidFill>
              <a:latin typeface="Circe"/>
              <a:cs typeface="Circ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1496" y="5152731"/>
            <a:ext cx="5399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На </a:t>
            </a:r>
            <a:r>
              <a:rPr lang="ru-RU" sz="1400" dirty="0">
                <a:solidFill>
                  <a:srgbClr val="002060"/>
                </a:solidFill>
                <a:latin typeface="Circe"/>
                <a:cs typeface="Circe"/>
              </a:rPr>
              <a:t>какие цели можно направить финансирование </a:t>
            </a: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и возможно ли рефинансирование?</a:t>
            </a:r>
            <a:endParaRPr lang="ru-RU" sz="1400" dirty="0">
              <a:solidFill>
                <a:srgbClr val="002060"/>
              </a:solidFill>
              <a:latin typeface="Circe"/>
              <a:cs typeface="Circe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75167" y="3345181"/>
            <a:ext cx="5399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Circe"/>
                <a:cs typeface="Circe"/>
              </a:rPr>
              <a:t>Подтверждение производства </a:t>
            </a: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продукции (?)</a:t>
            </a:r>
            <a:endParaRPr lang="ru-RU" sz="1400" dirty="0">
              <a:solidFill>
                <a:srgbClr val="002060"/>
              </a:solidFill>
              <a:latin typeface="Circe"/>
              <a:cs typeface="Circe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35714" y="2006827"/>
            <a:ext cx="3958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Предполагается включить все отрасли Национального проекта за исключением АПК</a:t>
            </a:r>
          </a:p>
          <a:p>
            <a:pPr>
              <a:buClr>
                <a:srgbClr val="FF0000"/>
              </a:buClr>
            </a:pP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Для АПК планируется реализация отдельной программы </a:t>
            </a:r>
            <a:endParaRPr lang="ru-RU" sz="1400" dirty="0">
              <a:solidFill>
                <a:srgbClr val="002060"/>
              </a:solidFill>
              <a:latin typeface="Circe"/>
              <a:cs typeface="Circe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066317" y="2006827"/>
            <a:ext cx="0" cy="954107"/>
          </a:xfrm>
          <a:prstGeom prst="line">
            <a:avLst/>
          </a:prstGeom>
          <a:ln>
            <a:solidFill>
              <a:srgbClr val="283E6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082654" y="4048993"/>
            <a:ext cx="0" cy="2730696"/>
          </a:xfrm>
          <a:prstGeom prst="line">
            <a:avLst/>
          </a:prstGeom>
          <a:ln>
            <a:solidFill>
              <a:srgbClr val="283E6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8135714" y="4102033"/>
            <a:ext cx="39583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Финансирование предоставляется на цели реализации экспортных инвестиционных проектов в России и/или за рубежом, а также в целях торгового финансирования (</a:t>
            </a:r>
            <a:r>
              <a:rPr lang="ru-RU" sz="1400" dirty="0" err="1" smtClean="0">
                <a:solidFill>
                  <a:srgbClr val="002060"/>
                </a:solidFill>
                <a:latin typeface="Circe"/>
                <a:cs typeface="Circe"/>
              </a:rPr>
              <a:t>постэкспорт</a:t>
            </a: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 и факторинг, кредит иностранному покупателю и банку иностранного покупателя, аккредитивы и иные схожие инструменты)</a:t>
            </a:r>
          </a:p>
          <a:p>
            <a:pPr>
              <a:buClr>
                <a:srgbClr val="FF0000"/>
              </a:buClr>
            </a:pP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Рефинансирование возможно по кредитам, предоставленным не ранее 23.02.2019 (но вероятно будет в большей степени применяться только к новым траншам)</a:t>
            </a:r>
            <a:endParaRPr lang="ru-RU" sz="1400" dirty="0">
              <a:solidFill>
                <a:srgbClr val="002060"/>
              </a:solidFill>
              <a:latin typeface="Circe"/>
              <a:cs typeface="Circe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074484" y="3184420"/>
            <a:ext cx="0" cy="629301"/>
          </a:xfrm>
          <a:prstGeom prst="line">
            <a:avLst/>
          </a:prstGeom>
          <a:ln>
            <a:solidFill>
              <a:srgbClr val="283E6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143881" y="3129738"/>
            <a:ext cx="39583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Подтверждение проводится </a:t>
            </a:r>
            <a:r>
              <a:rPr lang="ru-RU" sz="1400" dirty="0" err="1" smtClean="0">
                <a:solidFill>
                  <a:srgbClr val="002060"/>
                </a:solidFill>
                <a:latin typeface="Circe"/>
                <a:cs typeface="Circe"/>
              </a:rPr>
              <a:t>Минпромторгом</a:t>
            </a:r>
            <a:r>
              <a:rPr lang="ru-RU" sz="1400" dirty="0" smtClean="0">
                <a:solidFill>
                  <a:srgbClr val="002060"/>
                </a:solidFill>
                <a:latin typeface="Circe"/>
                <a:cs typeface="Circe"/>
              </a:rPr>
              <a:t> России в соответствии с Постановлением Правительства РФ от 17.07.2015 №719</a:t>
            </a:r>
            <a:endParaRPr lang="ru-RU" sz="1400" dirty="0">
              <a:solidFill>
                <a:srgbClr val="002060"/>
              </a:solidFill>
              <a:latin typeface="Circe"/>
              <a:cs typeface="Circe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1704" y="1540293"/>
            <a:ext cx="1236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irce"/>
                <a:cs typeface="Circe"/>
              </a:rPr>
              <a:t>Вопросы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472166" y="1540293"/>
            <a:ext cx="105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irce"/>
                <a:cs typeface="Circe"/>
              </a:rPr>
              <a:t>Ответы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59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5723164" y="235220"/>
            <a:ext cx="5965832" cy="26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ru-RU" sz="900" dirty="0" smtClean="0">
                <a:solidFill>
                  <a:srgbClr val="205595"/>
                </a:solidFill>
                <a:latin typeface="Circe Light"/>
                <a:cs typeface="Circe Light"/>
              </a:rPr>
              <a:t>ГОСУДАРСТВЕННАЯ ПОДДЕРЖКА КППК</a:t>
            </a:r>
            <a:endParaRPr lang="ru-RU" sz="900" dirty="0">
              <a:solidFill>
                <a:srgbClr val="205595"/>
              </a:solidFill>
              <a:latin typeface="Circe Light"/>
              <a:cs typeface="Circe Light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608018" y="866908"/>
            <a:ext cx="8536232" cy="879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cap="all" dirty="0" smtClean="0">
                <a:solidFill>
                  <a:srgbClr val="283E6E"/>
                </a:solidFill>
                <a:latin typeface="Circe"/>
                <a:cs typeface="Circe"/>
              </a:rPr>
              <a:t>График проведения </a:t>
            </a:r>
            <a:r>
              <a:rPr lang="ru-RU" sz="2400" cap="all" dirty="0" err="1" smtClean="0">
                <a:solidFill>
                  <a:srgbClr val="283E6E"/>
                </a:solidFill>
                <a:latin typeface="Circe"/>
                <a:cs typeface="Circe"/>
              </a:rPr>
              <a:t>вебинаров</a:t>
            </a:r>
            <a:endParaRPr lang="ru-RU" sz="2400" cap="all" dirty="0">
              <a:solidFill>
                <a:srgbClr val="283E6E"/>
              </a:solidFill>
              <a:latin typeface="Circe"/>
              <a:cs typeface="Circ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1784714"/>
            <a:ext cx="641985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irce"/>
                <a:cs typeface="Circe"/>
              </a:rPr>
              <a:t>13 марта 2019 года (среда), в 10:00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  <a:latin typeface="Circe"/>
                <a:cs typeface="Circe"/>
              </a:rPr>
              <a:t>20</a:t>
            </a:r>
            <a:r>
              <a:rPr lang="ru-RU" sz="1600" dirty="0" smtClean="0">
                <a:solidFill>
                  <a:srgbClr val="002060"/>
                </a:solidFill>
                <a:latin typeface="Circe"/>
                <a:cs typeface="Circe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irce"/>
                <a:cs typeface="Circe"/>
              </a:rPr>
              <a:t>марта 2019 года (среда), в </a:t>
            </a:r>
            <a:r>
              <a:rPr lang="ru-RU" sz="1600" dirty="0" smtClean="0">
                <a:solidFill>
                  <a:srgbClr val="002060"/>
                </a:solidFill>
                <a:latin typeface="Circe"/>
                <a:cs typeface="Circe"/>
              </a:rPr>
              <a:t>10:00</a:t>
            </a: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ru-RU" sz="1600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Circe"/>
                <a:cs typeface="Circe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Circe"/>
                <a:cs typeface="Circe"/>
              </a:rPr>
              <a:t>7</a:t>
            </a:r>
            <a:r>
              <a:rPr lang="ru-RU" sz="1600" dirty="0" smtClean="0">
                <a:solidFill>
                  <a:srgbClr val="002060"/>
                </a:solidFill>
                <a:latin typeface="Circe"/>
                <a:cs typeface="Circe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irce"/>
                <a:cs typeface="Circe"/>
              </a:rPr>
              <a:t>марта 2019 года (среда), в </a:t>
            </a:r>
            <a:r>
              <a:rPr lang="ru-RU" sz="1600" dirty="0" smtClean="0">
                <a:solidFill>
                  <a:srgbClr val="002060"/>
                </a:solidFill>
                <a:latin typeface="Circe"/>
                <a:cs typeface="Circe"/>
              </a:rPr>
              <a:t>10:00</a:t>
            </a: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ru-RU" sz="1600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Circe"/>
                <a:cs typeface="Circe"/>
              </a:rPr>
              <a:t>3 апреля </a:t>
            </a:r>
            <a:r>
              <a:rPr lang="ru-RU" sz="1600" dirty="0">
                <a:solidFill>
                  <a:srgbClr val="002060"/>
                </a:solidFill>
                <a:latin typeface="Circe"/>
                <a:cs typeface="Circe"/>
              </a:rPr>
              <a:t>2019 года (среда), в 10:00</a:t>
            </a: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ru-RU" sz="1600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Circe"/>
                <a:cs typeface="Circe"/>
              </a:rPr>
              <a:t>10 </a:t>
            </a:r>
            <a:r>
              <a:rPr lang="ru-RU" sz="1600" dirty="0">
                <a:solidFill>
                  <a:srgbClr val="002060"/>
                </a:solidFill>
                <a:latin typeface="Circe"/>
                <a:cs typeface="Circe"/>
              </a:rPr>
              <a:t>апреля 2019 года (среда), в </a:t>
            </a:r>
            <a:r>
              <a:rPr lang="ru-RU" sz="1600" dirty="0" smtClean="0">
                <a:solidFill>
                  <a:srgbClr val="002060"/>
                </a:solidFill>
                <a:latin typeface="Circe"/>
                <a:cs typeface="Circe"/>
              </a:rPr>
              <a:t>10:00</a:t>
            </a: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ru-RU" sz="1600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Circe"/>
                <a:cs typeface="Circe"/>
              </a:rPr>
              <a:t>17 </a:t>
            </a:r>
            <a:r>
              <a:rPr lang="ru-RU" sz="1600" dirty="0">
                <a:solidFill>
                  <a:srgbClr val="002060"/>
                </a:solidFill>
                <a:latin typeface="Circe"/>
                <a:cs typeface="Circe"/>
              </a:rPr>
              <a:t>апреля 2019 года (среда), в </a:t>
            </a:r>
            <a:r>
              <a:rPr lang="ru-RU" sz="1600" dirty="0" smtClean="0">
                <a:solidFill>
                  <a:srgbClr val="002060"/>
                </a:solidFill>
                <a:latin typeface="Circe"/>
                <a:cs typeface="Circe"/>
              </a:rPr>
              <a:t>10:00</a:t>
            </a: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ru-RU" sz="1600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Circe"/>
                <a:cs typeface="Circe"/>
              </a:rPr>
              <a:t>24 апреля 2019 года (среда), в 10:00</a:t>
            </a: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ru-RU" sz="1600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  <a:latin typeface="Circe"/>
                <a:cs typeface="Circe"/>
              </a:rPr>
              <a:t>7 мая 2019 года (среда), в 10:00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Circe"/>
              <a:cs typeface="Circe"/>
            </a:endParaRPr>
          </a:p>
        </p:txBody>
      </p:sp>
    </p:spTree>
    <p:extLst>
      <p:ext uri="{BB962C8B-B14F-4D97-AF65-F5344CB8AC3E}">
        <p14:creationId xmlns:p14="http://schemas.microsoft.com/office/powerpoint/2010/main" val="11197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5723164" y="235220"/>
            <a:ext cx="5965832" cy="26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ru-RU" sz="900" dirty="0" smtClean="0">
                <a:solidFill>
                  <a:srgbClr val="205595"/>
                </a:solidFill>
                <a:latin typeface="Circe Light"/>
                <a:cs typeface="Circe Light"/>
              </a:rPr>
              <a:t>ГОСУДАРСТВЕННАЯ ПОДДЕРЖКА КППК</a:t>
            </a:r>
            <a:endParaRPr lang="ru-RU" sz="900" dirty="0">
              <a:solidFill>
                <a:srgbClr val="205595"/>
              </a:solidFill>
              <a:latin typeface="Circe Light"/>
              <a:cs typeface="Circe Light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608018" y="866908"/>
            <a:ext cx="8536232" cy="879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cap="all" dirty="0" smtClean="0">
                <a:solidFill>
                  <a:srgbClr val="283E6E"/>
                </a:solidFill>
                <a:latin typeface="Circe"/>
                <a:cs typeface="Circe"/>
              </a:rPr>
              <a:t>Приложения</a:t>
            </a:r>
            <a:endParaRPr lang="ru-RU" sz="2400" cap="all" dirty="0">
              <a:solidFill>
                <a:srgbClr val="283E6E"/>
              </a:solidFill>
              <a:latin typeface="Circe"/>
              <a:cs typeface="Circe"/>
            </a:endParaRPr>
          </a:p>
        </p:txBody>
      </p:sp>
    </p:spTree>
    <p:extLst>
      <p:ext uri="{BB962C8B-B14F-4D97-AF65-F5344CB8AC3E}">
        <p14:creationId xmlns:p14="http://schemas.microsoft.com/office/powerpoint/2010/main" val="37582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08019" y="973040"/>
            <a:ext cx="6653212" cy="879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cap="all" dirty="0" smtClean="0">
                <a:solidFill>
                  <a:srgbClr val="283E6E"/>
                </a:solidFill>
                <a:latin typeface="Circe"/>
                <a:cs typeface="Circe"/>
              </a:rPr>
              <a:t>Основные вехи подготовки КППК</a:t>
            </a:r>
            <a:endParaRPr lang="ru-RU" sz="2400" cap="all" dirty="0">
              <a:solidFill>
                <a:srgbClr val="001B36"/>
              </a:solidFill>
              <a:latin typeface="Circe Extra Bold"/>
              <a:cs typeface="Circe Extra Bold"/>
            </a:endParaRPr>
          </a:p>
          <a:p>
            <a:pPr algn="l">
              <a:lnSpc>
                <a:spcPct val="120000"/>
              </a:lnSpc>
            </a:pPr>
            <a:r>
              <a:rPr lang="ru-RU" sz="1300" dirty="0" smtClean="0">
                <a:solidFill>
                  <a:srgbClr val="205595"/>
                </a:solidFill>
                <a:latin typeface="Circe Extra Bold"/>
                <a:cs typeface="Circe Extra Bold"/>
              </a:rPr>
              <a:t>ДОРОЖНАЯ КАРТА С ПРЕДЕЛЬНЫМИ СРОКАМИ</a:t>
            </a:r>
            <a:endParaRPr lang="ru-RU" sz="1300" dirty="0">
              <a:solidFill>
                <a:srgbClr val="205595"/>
              </a:solidFill>
              <a:latin typeface="Circe Extra Bold"/>
              <a:cs typeface="Circe Extra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35938" y="429003"/>
            <a:ext cx="9530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chemeClr val="bg1"/>
                </a:solidFill>
                <a:latin typeface="Circe Light"/>
                <a:cs typeface="Circe Light"/>
              </a:rPr>
              <a:t>А</a:t>
            </a:r>
            <a:endParaRPr lang="ru-RU" sz="2300" dirty="0">
              <a:solidFill>
                <a:schemeClr val="bg1"/>
              </a:solidFill>
              <a:latin typeface="Circe Light"/>
              <a:cs typeface="Circe Ligh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23164" y="235220"/>
            <a:ext cx="5965832" cy="26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ru-RU" sz="900" dirty="0" smtClean="0">
                <a:solidFill>
                  <a:srgbClr val="205595"/>
                </a:solidFill>
                <a:latin typeface="Circe Light"/>
                <a:cs typeface="Circe Light"/>
              </a:rPr>
              <a:t>ГОСУДАРСТВЕННАЯ ПОДДЕРЖКА КППК</a:t>
            </a:r>
            <a:endParaRPr lang="ru-RU" sz="900" dirty="0">
              <a:solidFill>
                <a:srgbClr val="205595"/>
              </a:solidFill>
              <a:latin typeface="Circe Light"/>
              <a:cs typeface="Circe Light"/>
            </a:endParaRPr>
          </a:p>
        </p:txBody>
      </p:sp>
      <p:cxnSp>
        <p:nvCxnSpPr>
          <p:cNvPr id="3" name="Прямая соединительная линия 2"/>
          <p:cNvCxnSpPr>
            <a:stCxn id="8" idx="3"/>
            <a:endCxn id="4" idx="1"/>
          </p:cNvCxnSpPr>
          <p:nvPr/>
        </p:nvCxnSpPr>
        <p:spPr>
          <a:xfrm>
            <a:off x="2186665" y="3706586"/>
            <a:ext cx="9259663" cy="0"/>
          </a:xfrm>
          <a:prstGeom prst="line">
            <a:avLst/>
          </a:prstGeom>
          <a:ln w="28575">
            <a:solidFill>
              <a:srgbClr val="20559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Ромб 3"/>
          <p:cNvSpPr/>
          <p:nvPr/>
        </p:nvSpPr>
        <p:spPr>
          <a:xfrm>
            <a:off x="11446328" y="3596368"/>
            <a:ext cx="195943" cy="220436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1990722" y="3596368"/>
            <a:ext cx="195943" cy="220436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95940" y="1852515"/>
            <a:ext cx="1338945" cy="100420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283E6E"/>
                </a:solidFill>
                <a:latin typeface="Circe"/>
              </a:rPr>
              <a:t>Принято постановление Правительства</a:t>
            </a:r>
            <a:endParaRPr lang="ru-RU" sz="1000" dirty="0">
              <a:solidFill>
                <a:srgbClr val="283E6E"/>
              </a:solidFill>
              <a:latin typeface="Circ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3010" y="3827111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irce"/>
                <a:cs typeface="Circe"/>
              </a:rPr>
              <a:t>23.02.19 </a:t>
            </a:r>
            <a:endParaRPr lang="ru-RU" sz="1100" b="1" dirty="0">
              <a:solidFill>
                <a:srgbClr val="C00000"/>
              </a:solidFill>
            </a:endParaRPr>
          </a:p>
        </p:txBody>
      </p:sp>
      <p:cxnSp>
        <p:nvCxnSpPr>
          <p:cNvPr id="10" name="Соединительная линия уступом 9"/>
          <p:cNvCxnSpPr>
            <a:stCxn id="5" idx="0"/>
            <a:endCxn id="8" idx="1"/>
          </p:cNvCxnSpPr>
          <p:nvPr/>
        </p:nvCxnSpPr>
        <p:spPr>
          <a:xfrm>
            <a:off x="1534885" y="2354619"/>
            <a:ext cx="455837" cy="1351967"/>
          </a:xfrm>
          <a:prstGeom prst="bentConnector3">
            <a:avLst/>
          </a:prstGeom>
          <a:ln w="12700">
            <a:solidFill>
              <a:srgbClr val="C00000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Ромб 13"/>
          <p:cNvSpPr/>
          <p:nvPr/>
        </p:nvSpPr>
        <p:spPr>
          <a:xfrm>
            <a:off x="2710542" y="3606675"/>
            <a:ext cx="195943" cy="220436"/>
          </a:xfrm>
          <a:prstGeom prst="diamond">
            <a:avLst/>
          </a:prstGeom>
          <a:solidFill>
            <a:srgbClr val="20559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77853" y="3816804"/>
            <a:ext cx="7328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Circe"/>
                <a:cs typeface="Circe"/>
              </a:rPr>
              <a:t>14.08.19</a:t>
            </a: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0186911" y="1877873"/>
            <a:ext cx="1338945" cy="100420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Circe"/>
              </a:rPr>
              <a:t>Заключено соглашение о реализации КППК</a:t>
            </a:r>
            <a:endParaRPr lang="ru-RU" sz="1000" b="1" dirty="0">
              <a:solidFill>
                <a:srgbClr val="C00000"/>
              </a:solidFill>
              <a:latin typeface="Circe"/>
            </a:endParaRPr>
          </a:p>
        </p:txBody>
      </p:sp>
      <p:cxnSp>
        <p:nvCxnSpPr>
          <p:cNvPr id="17" name="Соединительная линия уступом 16"/>
          <p:cNvCxnSpPr>
            <a:stCxn id="16" idx="0"/>
            <a:endCxn id="4" idx="3"/>
          </p:cNvCxnSpPr>
          <p:nvPr/>
        </p:nvCxnSpPr>
        <p:spPr>
          <a:xfrm>
            <a:off x="11525856" y="2379977"/>
            <a:ext cx="116415" cy="1326609"/>
          </a:xfrm>
          <a:prstGeom prst="bentConnector3">
            <a:avLst>
              <a:gd name="adj1" fmla="val 296366"/>
            </a:avLst>
          </a:prstGeom>
          <a:ln w="12700">
            <a:solidFill>
              <a:srgbClr val="C00000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269418" y="4879786"/>
            <a:ext cx="1338945" cy="10042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283E6E"/>
                </a:solidFill>
                <a:latin typeface="Circe"/>
              </a:rPr>
              <a:t>Компаниям направлена информация</a:t>
            </a:r>
            <a:br>
              <a:rPr lang="ru-RU" sz="1000" dirty="0" smtClean="0">
                <a:solidFill>
                  <a:srgbClr val="283E6E"/>
                </a:solidFill>
                <a:latin typeface="Circe"/>
              </a:rPr>
            </a:br>
            <a:r>
              <a:rPr lang="ru-RU" sz="1000" dirty="0" smtClean="0">
                <a:solidFill>
                  <a:srgbClr val="283E6E"/>
                </a:solidFill>
                <a:latin typeface="Circe"/>
              </a:rPr>
              <a:t>о КППК</a:t>
            </a:r>
            <a:endParaRPr lang="ru-RU" sz="1000" dirty="0">
              <a:solidFill>
                <a:srgbClr val="283E6E"/>
              </a:solidFill>
              <a:latin typeface="Circe"/>
            </a:endParaRPr>
          </a:p>
        </p:txBody>
      </p:sp>
      <p:cxnSp>
        <p:nvCxnSpPr>
          <p:cNvPr id="26" name="Соединительная линия уступом 25"/>
          <p:cNvCxnSpPr>
            <a:stCxn id="25" idx="3"/>
            <a:endCxn id="14" idx="2"/>
          </p:cNvCxnSpPr>
          <p:nvPr/>
        </p:nvCxnSpPr>
        <p:spPr>
          <a:xfrm rot="5400000" flipH="1" flipV="1">
            <a:off x="1347365" y="3418638"/>
            <a:ext cx="1052675" cy="1869623"/>
          </a:xfrm>
          <a:prstGeom prst="bentConnector3">
            <a:avLst/>
          </a:prstGeom>
          <a:ln w="12700">
            <a:solidFill>
              <a:srgbClr val="283E6E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422831" y="3345065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  <a:latin typeface="Circe"/>
                <a:cs typeface="Circe"/>
              </a:rPr>
              <a:t>11.03.19 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30" name="Ромб 29"/>
          <p:cNvSpPr/>
          <p:nvPr/>
        </p:nvSpPr>
        <p:spPr>
          <a:xfrm>
            <a:off x="3194196" y="3606675"/>
            <a:ext cx="195943" cy="220436"/>
          </a:xfrm>
          <a:prstGeom prst="diamond">
            <a:avLst/>
          </a:prstGeom>
          <a:solidFill>
            <a:srgbClr val="20559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06484" y="3824995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  <a:latin typeface="Circe"/>
                <a:cs typeface="Circe"/>
              </a:rPr>
              <a:t>21.03.19 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32" name="Прямоугольник с двумя вырезанными противолежащими углами 31"/>
          <p:cNvSpPr/>
          <p:nvPr/>
        </p:nvSpPr>
        <p:spPr>
          <a:xfrm>
            <a:off x="1938546" y="1852515"/>
            <a:ext cx="1338945" cy="10042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283E6E"/>
                </a:solidFill>
                <a:latin typeface="Circe"/>
              </a:rPr>
              <a:t>Компания подтверждает готовность разрабатывать КППК</a:t>
            </a:r>
            <a:endParaRPr lang="ru-RU" sz="1000" dirty="0">
              <a:solidFill>
                <a:srgbClr val="283E6E"/>
              </a:solidFill>
              <a:latin typeface="Circe"/>
            </a:endParaRPr>
          </a:p>
        </p:txBody>
      </p:sp>
      <p:cxnSp>
        <p:nvCxnSpPr>
          <p:cNvPr id="34" name="Соединительная линия уступом 33"/>
          <p:cNvCxnSpPr>
            <a:stCxn id="32" idx="1"/>
            <a:endCxn id="30" idx="0"/>
          </p:cNvCxnSpPr>
          <p:nvPr/>
        </p:nvCxnSpPr>
        <p:spPr>
          <a:xfrm rot="16200000" flipH="1">
            <a:off x="2575117" y="2889624"/>
            <a:ext cx="749952" cy="684149"/>
          </a:xfrm>
          <a:prstGeom prst="bentConnector3">
            <a:avLst>
              <a:gd name="adj1" fmla="val 50000"/>
            </a:avLst>
          </a:prstGeom>
          <a:ln w="12700">
            <a:solidFill>
              <a:srgbClr val="283E6E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Ромб 37"/>
          <p:cNvSpPr/>
          <p:nvPr/>
        </p:nvSpPr>
        <p:spPr>
          <a:xfrm>
            <a:off x="3677849" y="3596368"/>
            <a:ext cx="195943" cy="220436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с двумя вырезанными противолежащими углами 38"/>
          <p:cNvSpPr/>
          <p:nvPr/>
        </p:nvSpPr>
        <p:spPr>
          <a:xfrm>
            <a:off x="2280620" y="4871533"/>
            <a:ext cx="1338945" cy="100420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rgbClr val="283E6E"/>
                </a:solidFill>
                <a:latin typeface="Circe"/>
              </a:rPr>
              <a:t>Минпромторг</a:t>
            </a:r>
            <a:r>
              <a:rPr lang="ru-RU" sz="1000" dirty="0" smtClean="0">
                <a:solidFill>
                  <a:srgbClr val="283E6E"/>
                </a:solidFill>
                <a:latin typeface="Circe"/>
              </a:rPr>
              <a:t> объявляет о начале периода отбора КППК</a:t>
            </a:r>
          </a:p>
        </p:txBody>
      </p:sp>
      <p:cxnSp>
        <p:nvCxnSpPr>
          <p:cNvPr id="40" name="Соединительная линия уступом 39"/>
          <p:cNvCxnSpPr>
            <a:stCxn id="39" idx="0"/>
            <a:endCxn id="38" idx="2"/>
          </p:cNvCxnSpPr>
          <p:nvPr/>
        </p:nvCxnSpPr>
        <p:spPr>
          <a:xfrm flipV="1">
            <a:off x="3619565" y="3816804"/>
            <a:ext cx="156256" cy="1556833"/>
          </a:xfrm>
          <a:prstGeom prst="bentConnector2">
            <a:avLst/>
          </a:prstGeom>
          <a:ln w="12700">
            <a:solidFill>
              <a:srgbClr val="C00000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390136" y="3349324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irce"/>
                <a:cs typeface="Circe"/>
              </a:rPr>
              <a:t>01.04.19 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44" name="Ромб 43"/>
          <p:cNvSpPr/>
          <p:nvPr/>
        </p:nvSpPr>
        <p:spPr>
          <a:xfrm>
            <a:off x="4693703" y="3604559"/>
            <a:ext cx="195943" cy="220436"/>
          </a:xfrm>
          <a:prstGeom prst="diamond">
            <a:avLst/>
          </a:prstGeom>
          <a:solidFill>
            <a:srgbClr val="20559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405991" y="3824995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  <a:latin typeface="Circe"/>
                <a:cs typeface="Circe"/>
              </a:rPr>
              <a:t>21.04.19 </a:t>
            </a:r>
            <a:endParaRPr lang="ru-RU" sz="1100" b="1" dirty="0">
              <a:solidFill>
                <a:srgbClr val="283E6E"/>
              </a:solidFill>
            </a:endParaRPr>
          </a:p>
        </p:txBody>
      </p:sp>
      <p:cxnSp>
        <p:nvCxnSpPr>
          <p:cNvPr id="46" name="Соединительная линия уступом 45"/>
          <p:cNvCxnSpPr>
            <a:stCxn id="48" idx="2"/>
            <a:endCxn id="44" idx="0"/>
          </p:cNvCxnSpPr>
          <p:nvPr/>
        </p:nvCxnSpPr>
        <p:spPr>
          <a:xfrm rot="10800000" flipH="1" flipV="1">
            <a:off x="4110555" y="2379977"/>
            <a:ext cx="681119" cy="1224582"/>
          </a:xfrm>
          <a:prstGeom prst="bentConnector4">
            <a:avLst>
              <a:gd name="adj1" fmla="val -33562"/>
              <a:gd name="adj2" fmla="val 70501"/>
            </a:avLst>
          </a:prstGeom>
          <a:ln w="12700">
            <a:solidFill>
              <a:srgbClr val="283E6E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Прямоугольник с двумя вырезанными противолежащими углами 47"/>
          <p:cNvSpPr/>
          <p:nvPr/>
        </p:nvSpPr>
        <p:spPr>
          <a:xfrm>
            <a:off x="4110556" y="1877873"/>
            <a:ext cx="1338945" cy="10042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283E6E"/>
                </a:solidFill>
                <a:latin typeface="Circe"/>
              </a:rPr>
              <a:t>Разработан проект КППК</a:t>
            </a:r>
            <a:endParaRPr lang="ru-RU" sz="1000" dirty="0">
              <a:solidFill>
                <a:srgbClr val="283E6E"/>
              </a:solidFill>
              <a:latin typeface="Circe"/>
            </a:endParaRPr>
          </a:p>
        </p:txBody>
      </p:sp>
      <p:sp>
        <p:nvSpPr>
          <p:cNvPr id="50" name="Ромб 49"/>
          <p:cNvSpPr/>
          <p:nvPr/>
        </p:nvSpPr>
        <p:spPr>
          <a:xfrm>
            <a:off x="5149380" y="3610934"/>
            <a:ext cx="195943" cy="220436"/>
          </a:xfrm>
          <a:prstGeom prst="diamond">
            <a:avLst/>
          </a:prstGeom>
          <a:solidFill>
            <a:srgbClr val="20559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Соединительная линия уступом 50"/>
          <p:cNvCxnSpPr>
            <a:stCxn id="52" idx="0"/>
            <a:endCxn id="50" idx="2"/>
          </p:cNvCxnSpPr>
          <p:nvPr/>
        </p:nvCxnSpPr>
        <p:spPr>
          <a:xfrm flipH="1" flipV="1">
            <a:off x="5247352" y="3831370"/>
            <a:ext cx="542707" cy="1542267"/>
          </a:xfrm>
          <a:prstGeom prst="bentConnector4">
            <a:avLst>
              <a:gd name="adj1" fmla="val -42122"/>
              <a:gd name="adj2" fmla="val 66278"/>
            </a:avLst>
          </a:prstGeom>
          <a:ln w="12700">
            <a:solidFill>
              <a:srgbClr val="283E6E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Прямоугольник с двумя вырезанными противолежащими углами 51"/>
          <p:cNvSpPr/>
          <p:nvPr/>
        </p:nvSpPr>
        <p:spPr>
          <a:xfrm>
            <a:off x="4451114" y="4871533"/>
            <a:ext cx="1338945" cy="10042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283E6E"/>
                </a:solidFill>
                <a:latin typeface="Circe"/>
              </a:rPr>
              <a:t>Разработан итоговый  проект КППК</a:t>
            </a:r>
            <a:endParaRPr lang="ru-RU" sz="1000" dirty="0">
              <a:solidFill>
                <a:srgbClr val="283E6E"/>
              </a:solidFill>
              <a:latin typeface="Circe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889646" y="3350712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  <a:latin typeface="Circe"/>
                <a:cs typeface="Circe"/>
              </a:rPr>
              <a:t>30.04.19 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59" name="Ромб 58"/>
          <p:cNvSpPr/>
          <p:nvPr/>
        </p:nvSpPr>
        <p:spPr>
          <a:xfrm>
            <a:off x="5661011" y="3590524"/>
            <a:ext cx="195943" cy="220436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омб 59"/>
          <p:cNvSpPr/>
          <p:nvPr/>
        </p:nvSpPr>
        <p:spPr>
          <a:xfrm>
            <a:off x="6130619" y="3588585"/>
            <a:ext cx="195943" cy="220436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Соединительная линия уступом 60"/>
          <p:cNvCxnSpPr>
            <a:stCxn id="62" idx="2"/>
            <a:endCxn id="59" idx="0"/>
          </p:cNvCxnSpPr>
          <p:nvPr/>
        </p:nvCxnSpPr>
        <p:spPr>
          <a:xfrm rot="10800000" flipV="1">
            <a:off x="5758983" y="2354618"/>
            <a:ext cx="280428" cy="1235905"/>
          </a:xfrm>
          <a:prstGeom prst="bentConnector2">
            <a:avLst/>
          </a:prstGeom>
          <a:ln w="12700">
            <a:solidFill>
              <a:srgbClr val="C00000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Прямоугольник с двумя вырезанными противолежащими углами 61"/>
          <p:cNvSpPr/>
          <p:nvPr/>
        </p:nvSpPr>
        <p:spPr>
          <a:xfrm>
            <a:off x="6039411" y="1852515"/>
            <a:ext cx="1338945" cy="100420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Circe"/>
              </a:rPr>
              <a:t>Компания утвердила КППК</a:t>
            </a:r>
            <a:endParaRPr lang="ru-RU" sz="1000" b="1" dirty="0">
              <a:solidFill>
                <a:srgbClr val="C00000"/>
              </a:solidFill>
              <a:latin typeface="Circe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352288" y="3831370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irce"/>
                <a:cs typeface="Circe"/>
              </a:rPr>
              <a:t>13.05.19 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67" name="Прямоугольник с двумя вырезанными противолежащими углами 66"/>
          <p:cNvSpPr/>
          <p:nvPr/>
        </p:nvSpPr>
        <p:spPr>
          <a:xfrm>
            <a:off x="6326562" y="4879787"/>
            <a:ext cx="1338945" cy="100420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Circe"/>
              </a:rPr>
              <a:t>Компания подала заявку на участие в отборе КППК</a:t>
            </a:r>
            <a:endParaRPr lang="ru-RU" sz="1000" b="1" dirty="0">
              <a:solidFill>
                <a:srgbClr val="C00000"/>
              </a:solidFill>
              <a:latin typeface="Circe"/>
            </a:endParaRPr>
          </a:p>
        </p:txBody>
      </p:sp>
      <p:cxnSp>
        <p:nvCxnSpPr>
          <p:cNvPr id="68" name="Соединительная линия уступом 67"/>
          <p:cNvCxnSpPr>
            <a:stCxn id="60" idx="2"/>
            <a:endCxn id="67" idx="3"/>
          </p:cNvCxnSpPr>
          <p:nvPr/>
        </p:nvCxnSpPr>
        <p:spPr>
          <a:xfrm rot="16200000" flipH="1">
            <a:off x="6076930" y="3960682"/>
            <a:ext cx="1070766" cy="767444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5842907" y="3350712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irce"/>
                <a:cs typeface="Circe"/>
              </a:rPr>
              <a:t>15.05.19 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73" name="Ромб 72"/>
          <p:cNvSpPr/>
          <p:nvPr/>
        </p:nvSpPr>
        <p:spPr>
          <a:xfrm>
            <a:off x="7182413" y="3585891"/>
            <a:ext cx="195943" cy="220436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8026814" y="3334758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irce"/>
                <a:cs typeface="Circe"/>
              </a:rPr>
              <a:t>14.07.19 </a:t>
            </a:r>
            <a:endParaRPr lang="ru-RU" sz="1100" b="1" dirty="0">
              <a:solidFill>
                <a:srgbClr val="C00000"/>
              </a:solidFill>
            </a:endParaRPr>
          </a:p>
        </p:txBody>
      </p:sp>
      <p:cxnSp>
        <p:nvCxnSpPr>
          <p:cNvPr id="75" name="Соединительная линия уступом 74"/>
          <p:cNvCxnSpPr>
            <a:stCxn id="76" idx="1"/>
            <a:endCxn id="73" idx="0"/>
          </p:cNvCxnSpPr>
          <p:nvPr/>
        </p:nvCxnSpPr>
        <p:spPr>
          <a:xfrm rot="5400000">
            <a:off x="7543522" y="2618944"/>
            <a:ext cx="703810" cy="1230084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Прямоугольник с двумя вырезанными противолежащими углами 75"/>
          <p:cNvSpPr/>
          <p:nvPr/>
        </p:nvSpPr>
        <p:spPr>
          <a:xfrm>
            <a:off x="7840996" y="1877873"/>
            <a:ext cx="1338945" cy="100420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205595"/>
                </a:solidFill>
                <a:latin typeface="Circe"/>
              </a:rPr>
              <a:t>Компания включена в единый перечень</a:t>
            </a:r>
            <a:endParaRPr lang="ru-RU" sz="1000" dirty="0">
              <a:solidFill>
                <a:srgbClr val="205595"/>
              </a:solidFill>
              <a:latin typeface="Circe"/>
            </a:endParaRPr>
          </a:p>
        </p:txBody>
      </p:sp>
      <p:sp>
        <p:nvSpPr>
          <p:cNvPr id="79" name="Ромб 78"/>
          <p:cNvSpPr/>
          <p:nvPr/>
        </p:nvSpPr>
        <p:spPr>
          <a:xfrm>
            <a:off x="8314525" y="3590960"/>
            <a:ext cx="195943" cy="220436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с двумя вырезанными противолежащими углами 79"/>
          <p:cNvSpPr/>
          <p:nvPr/>
        </p:nvSpPr>
        <p:spPr>
          <a:xfrm>
            <a:off x="8167391" y="4871533"/>
            <a:ext cx="1338945" cy="100420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205595"/>
                </a:solidFill>
                <a:latin typeface="Circe"/>
              </a:rPr>
              <a:t>Утвержден единый перечень</a:t>
            </a:r>
            <a:endParaRPr lang="ru-RU" sz="1000" dirty="0">
              <a:solidFill>
                <a:srgbClr val="205595"/>
              </a:solidFill>
              <a:latin typeface="Circe"/>
            </a:endParaRPr>
          </a:p>
        </p:txBody>
      </p:sp>
      <p:cxnSp>
        <p:nvCxnSpPr>
          <p:cNvPr id="81" name="Соединительная линия уступом 80"/>
          <p:cNvCxnSpPr>
            <a:stCxn id="80" idx="3"/>
            <a:endCxn id="79" idx="2"/>
          </p:cNvCxnSpPr>
          <p:nvPr/>
        </p:nvCxnSpPr>
        <p:spPr>
          <a:xfrm rot="16200000" flipV="1">
            <a:off x="8094613" y="4129281"/>
            <a:ext cx="1060137" cy="424367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7047101" y="3963360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irce"/>
                <a:cs typeface="Circe"/>
              </a:rPr>
              <a:t>14.06.19 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85" name="Ромб 84"/>
          <p:cNvSpPr/>
          <p:nvPr/>
        </p:nvSpPr>
        <p:spPr>
          <a:xfrm>
            <a:off x="10050135" y="3612322"/>
            <a:ext cx="195943" cy="220436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с двумя вырезанными противолежащими углами 85"/>
          <p:cNvSpPr/>
          <p:nvPr/>
        </p:nvSpPr>
        <p:spPr>
          <a:xfrm>
            <a:off x="9838908" y="4871533"/>
            <a:ext cx="1338945" cy="100420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Circe"/>
              </a:rPr>
              <a:t>Подано заявление на заключение соглашения о реализации КППК</a:t>
            </a:r>
            <a:endParaRPr lang="ru-RU" sz="1000" b="1" dirty="0">
              <a:solidFill>
                <a:srgbClr val="C00000"/>
              </a:solidFill>
              <a:latin typeface="Circe"/>
            </a:endParaRPr>
          </a:p>
        </p:txBody>
      </p:sp>
      <p:cxnSp>
        <p:nvCxnSpPr>
          <p:cNvPr id="87" name="Соединительная линия уступом 86"/>
          <p:cNvCxnSpPr>
            <a:stCxn id="86" idx="0"/>
            <a:endCxn id="85" idx="2"/>
          </p:cNvCxnSpPr>
          <p:nvPr/>
        </p:nvCxnSpPr>
        <p:spPr>
          <a:xfrm flipH="1" flipV="1">
            <a:off x="10148107" y="3832758"/>
            <a:ext cx="1029746" cy="1540879"/>
          </a:xfrm>
          <a:prstGeom prst="bentConnector4">
            <a:avLst>
              <a:gd name="adj1" fmla="val -22200"/>
              <a:gd name="adj2" fmla="val 66293"/>
            </a:avLst>
          </a:prstGeom>
          <a:ln w="12700">
            <a:solidFill>
              <a:srgbClr val="C00000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9762423" y="3356353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irce"/>
                <a:cs typeface="Circe"/>
              </a:rPr>
              <a:t>25.07.19 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54" name="Ромб 53"/>
          <p:cNvSpPr/>
          <p:nvPr/>
        </p:nvSpPr>
        <p:spPr>
          <a:xfrm>
            <a:off x="265332" y="6181725"/>
            <a:ext cx="195943" cy="220436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61275" y="6161138"/>
            <a:ext cx="15039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  <a:latin typeface="Circe"/>
                <a:cs typeface="Circe"/>
              </a:rPr>
              <a:t>Нормативные сроки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56" name="Ромб 55"/>
          <p:cNvSpPr/>
          <p:nvPr/>
        </p:nvSpPr>
        <p:spPr>
          <a:xfrm>
            <a:off x="257178" y="6459311"/>
            <a:ext cx="195943" cy="220436"/>
          </a:xfrm>
          <a:prstGeom prst="diamond">
            <a:avLst/>
          </a:prstGeom>
          <a:solidFill>
            <a:srgbClr val="20559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65361" y="6431926"/>
            <a:ext cx="38194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283E6E"/>
                </a:solidFill>
                <a:latin typeface="Circe"/>
                <a:cs typeface="Circe"/>
              </a:rPr>
              <a:t>Рекомендуемые предельные </a:t>
            </a:r>
            <a:r>
              <a:rPr lang="ru-RU" sz="1100" dirty="0">
                <a:solidFill>
                  <a:srgbClr val="283E6E"/>
                </a:solidFill>
                <a:latin typeface="Circe"/>
                <a:cs typeface="Circe"/>
              </a:rPr>
              <a:t>сроки подготовки КППК</a:t>
            </a:r>
          </a:p>
        </p:txBody>
      </p:sp>
    </p:spTree>
    <p:extLst>
      <p:ext uri="{BB962C8B-B14F-4D97-AF65-F5344CB8AC3E}">
        <p14:creationId xmlns:p14="http://schemas.microsoft.com/office/powerpoint/2010/main" val="4060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08019" y="973040"/>
            <a:ext cx="6653212" cy="879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cap="all" dirty="0" smtClean="0">
                <a:solidFill>
                  <a:srgbClr val="283E6E"/>
                </a:solidFill>
                <a:latin typeface="Circe"/>
                <a:cs typeface="Circe"/>
              </a:rPr>
              <a:t>Основные вехи подготовки КППК</a:t>
            </a:r>
            <a:endParaRPr lang="ru-RU" sz="2400" cap="all" dirty="0">
              <a:solidFill>
                <a:srgbClr val="001B36"/>
              </a:solidFill>
              <a:latin typeface="Circe Extra Bold"/>
              <a:cs typeface="Circe Extra Bold"/>
            </a:endParaRPr>
          </a:p>
          <a:p>
            <a:pPr algn="l">
              <a:lnSpc>
                <a:spcPct val="120000"/>
              </a:lnSpc>
            </a:pPr>
            <a:r>
              <a:rPr lang="ru-RU" sz="1300" dirty="0" smtClean="0">
                <a:solidFill>
                  <a:srgbClr val="205595"/>
                </a:solidFill>
                <a:latin typeface="Circe Extra Bold"/>
                <a:cs typeface="Circe Extra Bold"/>
              </a:rPr>
              <a:t>ДОРОЖНАЯ КАРТА РАННЕЙ ПОДГОТОВКИ</a:t>
            </a:r>
            <a:endParaRPr lang="ru-RU" sz="1300" dirty="0">
              <a:solidFill>
                <a:srgbClr val="205595"/>
              </a:solidFill>
              <a:latin typeface="Circe Extra Bold"/>
              <a:cs typeface="Circe Extra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35938" y="429003"/>
            <a:ext cx="9530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00" dirty="0" smtClean="0">
                <a:solidFill>
                  <a:schemeClr val="bg1"/>
                </a:solidFill>
                <a:latin typeface="Circe Light"/>
                <a:cs typeface="Circe Light"/>
              </a:rPr>
              <a:t>B</a:t>
            </a:r>
            <a:endParaRPr lang="ru-RU" sz="2300" dirty="0">
              <a:solidFill>
                <a:schemeClr val="bg1"/>
              </a:solidFill>
              <a:latin typeface="Circe Light"/>
              <a:cs typeface="Circe Ligh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23164" y="235220"/>
            <a:ext cx="5965832" cy="26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ru-RU" sz="900" dirty="0" smtClean="0">
                <a:solidFill>
                  <a:srgbClr val="205595"/>
                </a:solidFill>
                <a:latin typeface="Circe Light"/>
                <a:cs typeface="Circe Light"/>
              </a:rPr>
              <a:t>ГОСУДАРСТВЕННАЯ ПОДДЕРЖКА КППК</a:t>
            </a:r>
            <a:endParaRPr lang="ru-RU" sz="900" dirty="0">
              <a:solidFill>
                <a:srgbClr val="205595"/>
              </a:solidFill>
              <a:latin typeface="Circe Light"/>
              <a:cs typeface="Circe Light"/>
            </a:endParaRPr>
          </a:p>
        </p:txBody>
      </p:sp>
      <p:cxnSp>
        <p:nvCxnSpPr>
          <p:cNvPr id="3" name="Прямая соединительная линия 2"/>
          <p:cNvCxnSpPr>
            <a:stCxn id="8" idx="3"/>
            <a:endCxn id="4" idx="1"/>
          </p:cNvCxnSpPr>
          <p:nvPr/>
        </p:nvCxnSpPr>
        <p:spPr>
          <a:xfrm>
            <a:off x="2056041" y="3706586"/>
            <a:ext cx="9390287" cy="0"/>
          </a:xfrm>
          <a:prstGeom prst="line">
            <a:avLst/>
          </a:prstGeom>
          <a:ln w="28575">
            <a:solidFill>
              <a:srgbClr val="20559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Ромб 3"/>
          <p:cNvSpPr/>
          <p:nvPr/>
        </p:nvSpPr>
        <p:spPr>
          <a:xfrm>
            <a:off x="11446328" y="3596368"/>
            <a:ext cx="195943" cy="220436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95940" y="1852515"/>
            <a:ext cx="1338945" cy="100420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283E6E"/>
                </a:solidFill>
                <a:latin typeface="Circe"/>
              </a:rPr>
              <a:t>Принято постановление Правительства</a:t>
            </a:r>
            <a:endParaRPr lang="ru-RU" sz="1000" dirty="0">
              <a:solidFill>
                <a:srgbClr val="283E6E"/>
              </a:solidFill>
              <a:latin typeface="Circe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1572386" y="3596368"/>
            <a:ext cx="771365" cy="492353"/>
            <a:chOff x="1703010" y="3596368"/>
            <a:chExt cx="771365" cy="492353"/>
          </a:xfrm>
        </p:grpSpPr>
        <p:sp>
          <p:nvSpPr>
            <p:cNvPr id="8" name="Ромб 7"/>
            <p:cNvSpPr/>
            <p:nvPr/>
          </p:nvSpPr>
          <p:spPr>
            <a:xfrm>
              <a:off x="1990722" y="3596368"/>
              <a:ext cx="195943" cy="220436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03010" y="3827111"/>
              <a:ext cx="7713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C00000"/>
                  </a:solidFill>
                  <a:latin typeface="Circe"/>
                  <a:cs typeface="Circe"/>
                </a:rPr>
                <a:t>23.02.19 </a:t>
              </a:r>
              <a:endParaRPr lang="ru-RU" sz="11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0" name="Соединительная линия уступом 9"/>
          <p:cNvCxnSpPr>
            <a:stCxn id="5" idx="0"/>
            <a:endCxn id="8" idx="1"/>
          </p:cNvCxnSpPr>
          <p:nvPr/>
        </p:nvCxnSpPr>
        <p:spPr>
          <a:xfrm>
            <a:off x="1534885" y="2354619"/>
            <a:ext cx="325213" cy="1351967"/>
          </a:xfrm>
          <a:prstGeom prst="bentConnector3">
            <a:avLst/>
          </a:prstGeom>
          <a:ln w="12700">
            <a:solidFill>
              <a:srgbClr val="C00000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177853" y="3816804"/>
            <a:ext cx="7328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Circe"/>
                <a:cs typeface="Circe"/>
              </a:rPr>
              <a:t>14.08.19</a:t>
            </a: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0186911" y="1877873"/>
            <a:ext cx="1338945" cy="100420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Circe"/>
              </a:rPr>
              <a:t>Заключено соглашение о реализации КППК</a:t>
            </a:r>
            <a:endParaRPr lang="ru-RU" sz="1000" b="1" dirty="0">
              <a:solidFill>
                <a:srgbClr val="C00000"/>
              </a:solidFill>
              <a:latin typeface="Circe"/>
            </a:endParaRPr>
          </a:p>
        </p:txBody>
      </p:sp>
      <p:cxnSp>
        <p:nvCxnSpPr>
          <p:cNvPr id="17" name="Соединительная линия уступом 16"/>
          <p:cNvCxnSpPr>
            <a:stCxn id="16" idx="0"/>
            <a:endCxn id="4" idx="3"/>
          </p:cNvCxnSpPr>
          <p:nvPr/>
        </p:nvCxnSpPr>
        <p:spPr>
          <a:xfrm>
            <a:off x="11525856" y="2379977"/>
            <a:ext cx="116415" cy="1326609"/>
          </a:xfrm>
          <a:prstGeom prst="bentConnector3">
            <a:avLst>
              <a:gd name="adj1" fmla="val 296366"/>
            </a:avLst>
          </a:prstGeom>
          <a:ln w="12700">
            <a:solidFill>
              <a:srgbClr val="C00000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269418" y="4879786"/>
            <a:ext cx="1338945" cy="10042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283E6E"/>
                </a:solidFill>
                <a:latin typeface="Circe"/>
              </a:rPr>
              <a:t>Компаниям направлена информация</a:t>
            </a:r>
            <a:br>
              <a:rPr lang="ru-RU" sz="1000" dirty="0" smtClean="0">
                <a:solidFill>
                  <a:srgbClr val="283E6E"/>
                </a:solidFill>
                <a:latin typeface="Circe"/>
              </a:rPr>
            </a:br>
            <a:r>
              <a:rPr lang="ru-RU" sz="1000" dirty="0" smtClean="0">
                <a:solidFill>
                  <a:srgbClr val="283E6E"/>
                </a:solidFill>
                <a:latin typeface="Circe"/>
              </a:rPr>
              <a:t>о КППК</a:t>
            </a:r>
            <a:endParaRPr lang="ru-RU" sz="1000" dirty="0">
              <a:solidFill>
                <a:srgbClr val="283E6E"/>
              </a:solidFill>
              <a:latin typeface="Circe"/>
            </a:endParaRPr>
          </a:p>
        </p:txBody>
      </p:sp>
      <p:cxnSp>
        <p:nvCxnSpPr>
          <p:cNvPr id="26" name="Соединительная линия уступом 25"/>
          <p:cNvCxnSpPr>
            <a:stCxn id="25" idx="3"/>
            <a:endCxn id="14" idx="2"/>
          </p:cNvCxnSpPr>
          <p:nvPr/>
        </p:nvCxnSpPr>
        <p:spPr>
          <a:xfrm rot="5400000" flipH="1" flipV="1">
            <a:off x="1088266" y="3656953"/>
            <a:ext cx="1073459" cy="1372208"/>
          </a:xfrm>
          <a:prstGeom prst="bentConnector3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1925415" y="3328913"/>
            <a:ext cx="771365" cy="477414"/>
            <a:chOff x="2186663" y="3328913"/>
            <a:chExt cx="771365" cy="477414"/>
          </a:xfrm>
        </p:grpSpPr>
        <p:sp>
          <p:nvSpPr>
            <p:cNvPr id="14" name="Ромб 13"/>
            <p:cNvSpPr/>
            <p:nvPr/>
          </p:nvSpPr>
          <p:spPr>
            <a:xfrm>
              <a:off x="2474375" y="3585891"/>
              <a:ext cx="195943" cy="220436"/>
            </a:xfrm>
            <a:prstGeom prst="diamon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186663" y="3328913"/>
              <a:ext cx="7713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irce"/>
                  <a:cs typeface="Circe"/>
                </a:rPr>
                <a:t>11.03.19 </a:t>
              </a:r>
              <a:endPara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2" name="Прямоугольник с двумя вырезанными противолежащими углами 31"/>
          <p:cNvSpPr/>
          <p:nvPr/>
        </p:nvSpPr>
        <p:spPr>
          <a:xfrm>
            <a:off x="2322254" y="1852515"/>
            <a:ext cx="1338945" cy="10042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283E6E"/>
                </a:solidFill>
                <a:latin typeface="Circe"/>
              </a:rPr>
              <a:t>Компания подтверждает готовность разрабатывать КППК</a:t>
            </a:r>
          </a:p>
          <a:p>
            <a:pPr algn="ctr"/>
            <a:endParaRPr lang="ru-RU" sz="1000" dirty="0">
              <a:solidFill>
                <a:srgbClr val="283E6E"/>
              </a:solidFill>
              <a:latin typeface="Circe"/>
            </a:endParaRPr>
          </a:p>
        </p:txBody>
      </p:sp>
      <p:sp>
        <p:nvSpPr>
          <p:cNvPr id="39" name="Прямоугольник с двумя вырезанными противолежащими углами 38"/>
          <p:cNvSpPr/>
          <p:nvPr/>
        </p:nvSpPr>
        <p:spPr>
          <a:xfrm>
            <a:off x="2280620" y="4871533"/>
            <a:ext cx="1338945" cy="100420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rgbClr val="283E6E"/>
                </a:solidFill>
                <a:latin typeface="Circe"/>
              </a:rPr>
              <a:t>Минпромторг</a:t>
            </a:r>
            <a:r>
              <a:rPr lang="ru-RU" sz="1000" dirty="0" smtClean="0">
                <a:solidFill>
                  <a:srgbClr val="283E6E"/>
                </a:solidFill>
                <a:latin typeface="Circe"/>
              </a:rPr>
              <a:t> объявляет о начале периода отбора КППК</a:t>
            </a:r>
          </a:p>
        </p:txBody>
      </p:sp>
      <p:cxnSp>
        <p:nvCxnSpPr>
          <p:cNvPr id="40" name="Соединительная линия уступом 39"/>
          <p:cNvCxnSpPr>
            <a:stCxn id="39" idx="0"/>
            <a:endCxn id="38" idx="2"/>
          </p:cNvCxnSpPr>
          <p:nvPr/>
        </p:nvCxnSpPr>
        <p:spPr>
          <a:xfrm flipV="1">
            <a:off x="3619565" y="3816804"/>
            <a:ext cx="858360" cy="1556833"/>
          </a:xfrm>
          <a:prstGeom prst="bentConnector2">
            <a:avLst/>
          </a:prstGeom>
          <a:ln w="12700">
            <a:solidFill>
              <a:srgbClr val="C00000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4092242" y="3334758"/>
            <a:ext cx="771365" cy="482046"/>
            <a:chOff x="3757518" y="3334758"/>
            <a:chExt cx="771365" cy="482046"/>
          </a:xfrm>
        </p:grpSpPr>
        <p:sp>
          <p:nvSpPr>
            <p:cNvPr id="38" name="Ромб 37"/>
            <p:cNvSpPr/>
            <p:nvPr/>
          </p:nvSpPr>
          <p:spPr>
            <a:xfrm>
              <a:off x="4045229" y="3596368"/>
              <a:ext cx="195943" cy="220436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757518" y="3334758"/>
              <a:ext cx="7713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C00000"/>
                  </a:solidFill>
                  <a:latin typeface="Circe"/>
                  <a:cs typeface="Circe"/>
                </a:rPr>
                <a:t>01.04.19 </a:t>
              </a:r>
              <a:endParaRPr lang="ru-RU" sz="11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8" name="Прямоугольник с двумя вырезанными противолежащими углами 47"/>
          <p:cNvSpPr/>
          <p:nvPr/>
        </p:nvSpPr>
        <p:spPr>
          <a:xfrm>
            <a:off x="4110556" y="1877873"/>
            <a:ext cx="1338945" cy="10042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283E6E"/>
                </a:solidFill>
                <a:latin typeface="Circe"/>
              </a:rPr>
              <a:t>Разработан проект КППК</a:t>
            </a:r>
            <a:endParaRPr lang="ru-RU" sz="1000" dirty="0">
              <a:solidFill>
                <a:srgbClr val="283E6E"/>
              </a:solidFill>
              <a:latin typeface="Circe"/>
            </a:endParaRPr>
          </a:p>
        </p:txBody>
      </p:sp>
      <p:sp>
        <p:nvSpPr>
          <p:cNvPr id="52" name="Прямоугольник с двумя вырезанными противолежащими углами 51"/>
          <p:cNvSpPr/>
          <p:nvPr/>
        </p:nvSpPr>
        <p:spPr>
          <a:xfrm>
            <a:off x="4687870" y="4871533"/>
            <a:ext cx="1338945" cy="10042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283E6E"/>
                </a:solidFill>
                <a:latin typeface="Circe"/>
              </a:rPr>
              <a:t>Разработан итоговый  проект КППК</a:t>
            </a:r>
            <a:endParaRPr lang="ru-RU" sz="1000" dirty="0">
              <a:solidFill>
                <a:srgbClr val="283E6E"/>
              </a:solidFill>
              <a:latin typeface="Circe"/>
            </a:endParaRPr>
          </a:p>
        </p:txBody>
      </p:sp>
      <p:sp>
        <p:nvSpPr>
          <p:cNvPr id="62" name="Прямоугольник с двумя вырезанными противолежащими углами 61"/>
          <p:cNvSpPr/>
          <p:nvPr/>
        </p:nvSpPr>
        <p:spPr>
          <a:xfrm>
            <a:off x="6594563" y="1852515"/>
            <a:ext cx="1338945" cy="10042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283E6E"/>
                </a:solidFill>
                <a:latin typeface="Circe"/>
              </a:rPr>
              <a:t>Компания утвердила КППК</a:t>
            </a:r>
          </a:p>
        </p:txBody>
      </p:sp>
      <p:sp>
        <p:nvSpPr>
          <p:cNvPr id="67" name="Прямоугольник с двумя вырезанными противолежащими углами 66"/>
          <p:cNvSpPr/>
          <p:nvPr/>
        </p:nvSpPr>
        <p:spPr>
          <a:xfrm>
            <a:off x="6514334" y="4879787"/>
            <a:ext cx="1338945" cy="100420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Circe"/>
              </a:rPr>
              <a:t>Компания подала заявку на участие в отборе КППК</a:t>
            </a:r>
            <a:endParaRPr lang="ru-RU" sz="1000" b="1" dirty="0">
              <a:solidFill>
                <a:srgbClr val="C00000"/>
              </a:solidFill>
              <a:latin typeface="Circe"/>
            </a:endParaRPr>
          </a:p>
        </p:txBody>
      </p:sp>
      <p:cxnSp>
        <p:nvCxnSpPr>
          <p:cNvPr id="68" name="Соединительная линия уступом 67"/>
          <p:cNvCxnSpPr>
            <a:stCxn id="60" idx="2"/>
            <a:endCxn id="67" idx="3"/>
          </p:cNvCxnSpPr>
          <p:nvPr/>
        </p:nvCxnSpPr>
        <p:spPr>
          <a:xfrm rot="5400000">
            <a:off x="7028036" y="3964792"/>
            <a:ext cx="1070766" cy="759224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7557347" y="3350712"/>
            <a:ext cx="771365" cy="458309"/>
            <a:chOff x="5842907" y="3350712"/>
            <a:chExt cx="771365" cy="458309"/>
          </a:xfrm>
        </p:grpSpPr>
        <p:sp>
          <p:nvSpPr>
            <p:cNvPr id="60" name="Ромб 59"/>
            <p:cNvSpPr/>
            <p:nvPr/>
          </p:nvSpPr>
          <p:spPr>
            <a:xfrm>
              <a:off x="6130619" y="3588585"/>
              <a:ext cx="195943" cy="220436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842907" y="3350712"/>
              <a:ext cx="7713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C00000"/>
                  </a:solidFill>
                  <a:latin typeface="Circe"/>
                  <a:cs typeface="Circe"/>
                </a:rPr>
                <a:t>15.05.19 </a:t>
              </a:r>
              <a:endParaRPr lang="ru-RU" sz="11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3" name="Ромб 72"/>
          <p:cNvSpPr/>
          <p:nvPr/>
        </p:nvSpPr>
        <p:spPr>
          <a:xfrm>
            <a:off x="9054966" y="3585891"/>
            <a:ext cx="195943" cy="220436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Соединительная линия уступом 74"/>
          <p:cNvCxnSpPr>
            <a:stCxn id="76" idx="2"/>
            <a:endCxn id="73" idx="0"/>
          </p:cNvCxnSpPr>
          <p:nvPr/>
        </p:nvCxnSpPr>
        <p:spPr>
          <a:xfrm rot="10800000" flipH="1" flipV="1">
            <a:off x="8485952" y="2379977"/>
            <a:ext cx="666986" cy="1205914"/>
          </a:xfrm>
          <a:prstGeom prst="bentConnector4">
            <a:avLst>
              <a:gd name="adj1" fmla="val -34274"/>
              <a:gd name="adj2" fmla="val 70818"/>
            </a:avLst>
          </a:prstGeom>
          <a:ln w="12700">
            <a:solidFill>
              <a:srgbClr val="C00000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Прямоугольник с двумя вырезанными противолежащими углами 75"/>
          <p:cNvSpPr/>
          <p:nvPr/>
        </p:nvSpPr>
        <p:spPr>
          <a:xfrm>
            <a:off x="8485952" y="1877873"/>
            <a:ext cx="1338945" cy="100420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205595"/>
                </a:solidFill>
                <a:latin typeface="Circe"/>
              </a:rPr>
              <a:t>Компания включена в единый перечень</a:t>
            </a:r>
            <a:endParaRPr lang="ru-RU" sz="1000" dirty="0">
              <a:solidFill>
                <a:srgbClr val="205595"/>
              </a:solidFill>
              <a:latin typeface="Circe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422858" y="3334758"/>
            <a:ext cx="771365" cy="476638"/>
            <a:chOff x="8026814" y="3334758"/>
            <a:chExt cx="771365" cy="476638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8026814" y="3334758"/>
              <a:ext cx="7713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C00000"/>
                  </a:solidFill>
                  <a:latin typeface="Circe"/>
                  <a:cs typeface="Circe"/>
                </a:rPr>
                <a:t>14.07.19 </a:t>
              </a:r>
              <a:endParaRPr lang="ru-RU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79" name="Ромб 78"/>
            <p:cNvSpPr/>
            <p:nvPr/>
          </p:nvSpPr>
          <p:spPr>
            <a:xfrm>
              <a:off x="8314525" y="3590960"/>
              <a:ext cx="195943" cy="220436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0" name="Прямоугольник с двумя вырезанными противолежащими углами 79"/>
          <p:cNvSpPr/>
          <p:nvPr/>
        </p:nvSpPr>
        <p:spPr>
          <a:xfrm>
            <a:off x="8167391" y="4871533"/>
            <a:ext cx="1338945" cy="100420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205595"/>
                </a:solidFill>
                <a:latin typeface="Circe"/>
              </a:rPr>
              <a:t>Утвержден единый перечень</a:t>
            </a:r>
            <a:endParaRPr lang="ru-RU" sz="1000" dirty="0">
              <a:solidFill>
                <a:srgbClr val="205595"/>
              </a:solidFill>
              <a:latin typeface="Circe"/>
            </a:endParaRPr>
          </a:p>
        </p:txBody>
      </p:sp>
      <p:cxnSp>
        <p:nvCxnSpPr>
          <p:cNvPr id="81" name="Соединительная линия уступом 80"/>
          <p:cNvCxnSpPr>
            <a:stCxn id="80" idx="3"/>
            <a:endCxn id="79" idx="2"/>
          </p:cNvCxnSpPr>
          <p:nvPr/>
        </p:nvCxnSpPr>
        <p:spPr>
          <a:xfrm rot="5400000" flipH="1" flipV="1">
            <a:off x="8792634" y="3855627"/>
            <a:ext cx="1060137" cy="971677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8767254" y="3806327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irce"/>
                <a:cs typeface="Circe"/>
              </a:rPr>
              <a:t>14.06.19 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86" name="Прямоугольник с двумя вырезанными противолежащими углами 85"/>
          <p:cNvSpPr/>
          <p:nvPr/>
        </p:nvSpPr>
        <p:spPr>
          <a:xfrm>
            <a:off x="9838908" y="4871533"/>
            <a:ext cx="1338945" cy="100420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Circe"/>
              </a:rPr>
              <a:t>Подано заявление на заключение соглашения о реализации КППК</a:t>
            </a:r>
            <a:endParaRPr lang="ru-RU" sz="1000" b="1" dirty="0">
              <a:solidFill>
                <a:srgbClr val="C00000"/>
              </a:solidFill>
              <a:latin typeface="Circe"/>
            </a:endParaRPr>
          </a:p>
        </p:txBody>
      </p:sp>
      <p:cxnSp>
        <p:nvCxnSpPr>
          <p:cNvPr id="87" name="Соединительная линия уступом 86"/>
          <p:cNvCxnSpPr>
            <a:stCxn id="86" idx="0"/>
            <a:endCxn id="85" idx="2"/>
          </p:cNvCxnSpPr>
          <p:nvPr/>
        </p:nvCxnSpPr>
        <p:spPr>
          <a:xfrm flipH="1" flipV="1">
            <a:off x="10662439" y="3832758"/>
            <a:ext cx="515414" cy="1540879"/>
          </a:xfrm>
          <a:prstGeom prst="bentConnector4">
            <a:avLst>
              <a:gd name="adj1" fmla="val -44353"/>
              <a:gd name="adj2" fmla="val 66293"/>
            </a:avLst>
          </a:prstGeom>
          <a:ln w="12700">
            <a:solidFill>
              <a:srgbClr val="C00000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10276755" y="3356353"/>
            <a:ext cx="771365" cy="476405"/>
            <a:chOff x="9762423" y="3356353"/>
            <a:chExt cx="771365" cy="476405"/>
          </a:xfrm>
        </p:grpSpPr>
        <p:sp>
          <p:nvSpPr>
            <p:cNvPr id="85" name="Ромб 84"/>
            <p:cNvSpPr/>
            <p:nvPr/>
          </p:nvSpPr>
          <p:spPr>
            <a:xfrm>
              <a:off x="10050135" y="3612322"/>
              <a:ext cx="195943" cy="220436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9762423" y="3356353"/>
              <a:ext cx="7713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C00000"/>
                  </a:solidFill>
                  <a:latin typeface="Circe"/>
                  <a:cs typeface="Circe"/>
                </a:rPr>
                <a:t>25.07.19 </a:t>
              </a:r>
              <a:endParaRPr lang="ru-RU" sz="11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792778" y="3604335"/>
            <a:ext cx="771365" cy="479930"/>
            <a:chOff x="2906484" y="3606675"/>
            <a:chExt cx="771365" cy="479930"/>
          </a:xfrm>
        </p:grpSpPr>
        <p:sp>
          <p:nvSpPr>
            <p:cNvPr id="63" name="Ромб 62"/>
            <p:cNvSpPr/>
            <p:nvPr/>
          </p:nvSpPr>
          <p:spPr>
            <a:xfrm>
              <a:off x="3194196" y="3606675"/>
              <a:ext cx="195943" cy="220436"/>
            </a:xfrm>
            <a:prstGeom prst="diamon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906484" y="3824995"/>
              <a:ext cx="7713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irce"/>
                  <a:cs typeface="Circe"/>
                </a:rPr>
                <a:t>15.03.19 </a:t>
              </a:r>
              <a:endPara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cxnSp>
        <p:nvCxnSpPr>
          <p:cNvPr id="65" name="Соединительная линия уступом 64"/>
          <p:cNvCxnSpPr>
            <a:stCxn id="32" idx="2"/>
            <a:endCxn id="63" idx="0"/>
          </p:cNvCxnSpPr>
          <p:nvPr/>
        </p:nvCxnSpPr>
        <p:spPr>
          <a:xfrm rot="10800000" flipH="1" flipV="1">
            <a:off x="2322254" y="2354619"/>
            <a:ext cx="856208" cy="1249716"/>
          </a:xfrm>
          <a:prstGeom prst="bentConnector4">
            <a:avLst>
              <a:gd name="adj1" fmla="val -26699"/>
              <a:gd name="adj2" fmla="val 70089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9" name="Группа 68"/>
          <p:cNvGrpSpPr/>
          <p:nvPr/>
        </p:nvGrpSpPr>
        <p:grpSpPr>
          <a:xfrm>
            <a:off x="5895460" y="3601635"/>
            <a:ext cx="771365" cy="496258"/>
            <a:chOff x="2906484" y="3606675"/>
            <a:chExt cx="771365" cy="496258"/>
          </a:xfrm>
        </p:grpSpPr>
        <p:sp>
          <p:nvSpPr>
            <p:cNvPr id="70" name="Ромб 69"/>
            <p:cNvSpPr/>
            <p:nvPr/>
          </p:nvSpPr>
          <p:spPr>
            <a:xfrm>
              <a:off x="3194196" y="3606675"/>
              <a:ext cx="195943" cy="220436"/>
            </a:xfrm>
            <a:prstGeom prst="diamon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906484" y="3841323"/>
              <a:ext cx="7713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irce"/>
                  <a:cs typeface="Circe"/>
                </a:rPr>
                <a:t>26.04.19 </a:t>
              </a:r>
              <a:endPara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cxnSp>
        <p:nvCxnSpPr>
          <p:cNvPr id="77" name="Соединительная линия уступом 76"/>
          <p:cNvCxnSpPr>
            <a:stCxn id="62" idx="2"/>
            <a:endCxn id="70" idx="0"/>
          </p:cNvCxnSpPr>
          <p:nvPr/>
        </p:nvCxnSpPr>
        <p:spPr>
          <a:xfrm rot="10800000" flipV="1">
            <a:off x="6281145" y="2354619"/>
            <a:ext cx="313419" cy="1247016"/>
          </a:xfrm>
          <a:prstGeom prst="bentConnector2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5281503" y="3350161"/>
            <a:ext cx="771365" cy="480658"/>
            <a:chOff x="4889646" y="3350712"/>
            <a:chExt cx="771365" cy="480658"/>
          </a:xfrm>
        </p:grpSpPr>
        <p:sp>
          <p:nvSpPr>
            <p:cNvPr id="82" name="Ромб 81"/>
            <p:cNvSpPr/>
            <p:nvPr/>
          </p:nvSpPr>
          <p:spPr>
            <a:xfrm>
              <a:off x="5149380" y="3610934"/>
              <a:ext cx="195943" cy="220436"/>
            </a:xfrm>
            <a:prstGeom prst="diamon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889646" y="3350712"/>
              <a:ext cx="7713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irce"/>
                  <a:cs typeface="Circe"/>
                </a:rPr>
                <a:t>22.04.19 </a:t>
              </a:r>
              <a:endPara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irce"/>
                <a:cs typeface="Circe"/>
              </a:endParaRPr>
            </a:p>
          </p:txBody>
        </p:sp>
      </p:grpSp>
      <p:sp>
        <p:nvSpPr>
          <p:cNvPr id="88" name="Ромб 87"/>
          <p:cNvSpPr/>
          <p:nvPr/>
        </p:nvSpPr>
        <p:spPr>
          <a:xfrm>
            <a:off x="265332" y="6320513"/>
            <a:ext cx="195943" cy="220436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61275" y="6299926"/>
            <a:ext cx="15039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  <a:latin typeface="Circe"/>
                <a:cs typeface="Circe"/>
              </a:rPr>
              <a:t>Нормативные сроки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92" name="Ромб 91"/>
          <p:cNvSpPr/>
          <p:nvPr/>
        </p:nvSpPr>
        <p:spPr>
          <a:xfrm>
            <a:off x="269418" y="6596744"/>
            <a:ext cx="195943" cy="220436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498223" y="6540959"/>
            <a:ext cx="22637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Circe"/>
                <a:cs typeface="Circe"/>
              </a:rPr>
              <a:t>С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irce"/>
                <a:cs typeface="Circe"/>
              </a:rPr>
              <a:t>роки ранней подготовки КППК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Circe"/>
              <a:cs typeface="Circe"/>
            </a:endParaRPr>
          </a:p>
        </p:txBody>
      </p:sp>
      <p:cxnSp>
        <p:nvCxnSpPr>
          <p:cNvPr id="94" name="Соединительная линия уступом 93"/>
          <p:cNvCxnSpPr>
            <a:stCxn id="52" idx="0"/>
            <a:endCxn id="82" idx="2"/>
          </p:cNvCxnSpPr>
          <p:nvPr/>
        </p:nvCxnSpPr>
        <p:spPr>
          <a:xfrm flipH="1" flipV="1">
            <a:off x="5639209" y="3830819"/>
            <a:ext cx="387606" cy="1542818"/>
          </a:xfrm>
          <a:prstGeom prst="bentConnector4">
            <a:avLst>
              <a:gd name="adj1" fmla="val -58977"/>
              <a:gd name="adj2" fmla="val 66272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5" name="Группа 94"/>
          <p:cNvGrpSpPr/>
          <p:nvPr/>
        </p:nvGrpSpPr>
        <p:grpSpPr>
          <a:xfrm>
            <a:off x="3480777" y="3594054"/>
            <a:ext cx="771365" cy="479930"/>
            <a:chOff x="2906484" y="3606675"/>
            <a:chExt cx="771365" cy="479930"/>
          </a:xfrm>
        </p:grpSpPr>
        <p:sp>
          <p:nvSpPr>
            <p:cNvPr id="96" name="Ромб 95"/>
            <p:cNvSpPr/>
            <p:nvPr/>
          </p:nvSpPr>
          <p:spPr>
            <a:xfrm>
              <a:off x="3194196" y="3606675"/>
              <a:ext cx="195943" cy="220436"/>
            </a:xfrm>
            <a:prstGeom prst="diamon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906484" y="3824995"/>
              <a:ext cx="7713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irce"/>
                  <a:cs typeface="Circe"/>
                </a:rPr>
                <a:t>29.03.19 </a:t>
              </a:r>
              <a:endPara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cxnSp>
        <p:nvCxnSpPr>
          <p:cNvPr id="98" name="Соединительная линия уступом 97"/>
          <p:cNvCxnSpPr>
            <a:stCxn id="48" idx="2"/>
            <a:endCxn id="96" idx="0"/>
          </p:cNvCxnSpPr>
          <p:nvPr/>
        </p:nvCxnSpPr>
        <p:spPr>
          <a:xfrm rot="10800000" flipV="1">
            <a:off x="3866462" y="2379976"/>
            <a:ext cx="244095" cy="1214077"/>
          </a:xfrm>
          <a:prstGeom prst="bentConnector2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8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608018" y="866908"/>
            <a:ext cx="8536232" cy="8794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cap="all" dirty="0">
                <a:solidFill>
                  <a:srgbClr val="283E6E"/>
                </a:solidFill>
                <a:latin typeface="Circe"/>
                <a:cs typeface="Circe"/>
              </a:rPr>
              <a:t>Механизм предоставления ГОСУДАРСТВЕННОЙ ПОДДЕРЖКИ</a:t>
            </a:r>
          </a:p>
          <a:p>
            <a:pPr algn="l">
              <a:lnSpc>
                <a:spcPct val="120000"/>
              </a:lnSpc>
            </a:pPr>
            <a:r>
              <a:rPr lang="ru-RU" sz="1600" dirty="0" smtClean="0">
                <a:solidFill>
                  <a:srgbClr val="205595"/>
                </a:solidFill>
                <a:latin typeface="Circe Extra Bold"/>
                <a:cs typeface="Circe Extra Bold"/>
              </a:rPr>
              <a:t>УЧАСТНИКИ ПРОЦЕССА, РОЛИ</a:t>
            </a:r>
            <a:endParaRPr lang="ru-RU" sz="1600" dirty="0">
              <a:solidFill>
                <a:srgbClr val="205595"/>
              </a:solidFill>
              <a:latin typeface="Circe Extra Bold"/>
              <a:cs typeface="Circe Extra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35938" y="429003"/>
            <a:ext cx="9530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00" dirty="0" smtClean="0">
                <a:solidFill>
                  <a:schemeClr val="bg1"/>
                </a:solidFill>
                <a:latin typeface="Circe Light"/>
                <a:cs typeface="Circe Light"/>
              </a:rPr>
              <a:t>C</a:t>
            </a:r>
            <a:endParaRPr lang="ru-RU" sz="2300" dirty="0">
              <a:solidFill>
                <a:schemeClr val="bg1"/>
              </a:solidFill>
              <a:latin typeface="Circe Light"/>
              <a:cs typeface="Circe Ligh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723164" y="235220"/>
            <a:ext cx="5965832" cy="26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ru-RU" sz="900" dirty="0" smtClean="0">
                <a:solidFill>
                  <a:srgbClr val="205595"/>
                </a:solidFill>
                <a:latin typeface="Circe Light"/>
                <a:cs typeface="Circe Light"/>
              </a:rPr>
              <a:t>ГОСУДАРСТВЕННАЯ ПОДДЕРЖКА КППК</a:t>
            </a:r>
            <a:endParaRPr lang="ru-RU" sz="900" dirty="0">
              <a:solidFill>
                <a:srgbClr val="205595"/>
              </a:solidFill>
              <a:latin typeface="Circe Light"/>
              <a:cs typeface="Circe Light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-2220" y="4923988"/>
            <a:ext cx="2451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  <a:cs typeface="Circe"/>
              </a:rPr>
              <a:t>Российский экспортный центр в рамках программы выполняет две задачи:</a:t>
            </a:r>
          </a:p>
          <a:p>
            <a:endParaRPr lang="ru-RU" sz="12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Circe"/>
              <a:cs typeface="Circe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</a:rPr>
              <a:t>является агентом Правительства по субсидии банкам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</a:rPr>
              <a:t>к</a:t>
            </a:r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</a:rPr>
              <a:t>онсультирует экспортеров в части подготовки КППК</a:t>
            </a:r>
            <a:endParaRPr lang="ru-RU" sz="1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2537506" y="1804533"/>
            <a:ext cx="9587382" cy="4740661"/>
            <a:chOff x="2604618" y="1527696"/>
            <a:chExt cx="9587382" cy="474066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896856" y="5141979"/>
              <a:ext cx="1512017" cy="1126378"/>
              <a:chOff x="6495193" y="3571758"/>
              <a:chExt cx="1512017" cy="1126378"/>
            </a:xfrm>
          </p:grpSpPr>
          <p:pic>
            <p:nvPicPr>
              <p:cNvPr id="10" name="Picture 11" descr="Картинки по запросу завод иконка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6787" y="3571758"/>
                <a:ext cx="708830" cy="708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6495193" y="4199538"/>
                <a:ext cx="1512017" cy="498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ru-RU" sz="1200" b="1" dirty="0" smtClean="0">
                    <a:solidFill>
                      <a:srgbClr val="283E6E"/>
                    </a:solidFill>
                    <a:latin typeface="Circe"/>
                    <a:cs typeface="Circe"/>
                  </a:rPr>
                  <a:t>Экспортер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ru-RU" sz="1200" b="1" dirty="0" smtClean="0">
                    <a:solidFill>
                      <a:srgbClr val="283E6E"/>
                    </a:solidFill>
                    <a:latin typeface="Circe"/>
                    <a:cs typeface="Circe"/>
                  </a:rPr>
                  <a:t>(реализует КППК)</a:t>
                </a:r>
                <a:endParaRPr lang="ru-RU" sz="1200" b="1" dirty="0">
                  <a:solidFill>
                    <a:srgbClr val="283E6E"/>
                  </a:solidFill>
                  <a:latin typeface="Circe"/>
                  <a:cs typeface="Circe"/>
                </a:endParaRPr>
              </a:p>
            </p:txBody>
          </p:sp>
        </p:grpSp>
        <p:pic>
          <p:nvPicPr>
            <p:cNvPr id="14" name="Picture 7" descr="Картинки по запросу банк иконка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9556" y="1602199"/>
              <a:ext cx="701259" cy="70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8734728" y="2303457"/>
              <a:ext cx="14788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ru-RU" sz="1200" b="1" dirty="0" smtClean="0">
                  <a:solidFill>
                    <a:srgbClr val="283E6E"/>
                  </a:solidFill>
                  <a:latin typeface="Circe"/>
                  <a:cs typeface="Circe"/>
                </a:rPr>
                <a:t>Российский банк</a:t>
              </a:r>
            </a:p>
          </p:txBody>
        </p:sp>
        <p:pic>
          <p:nvPicPr>
            <p:cNvPr id="13" name="Picture 5" descr="Картинки по запросу банк иконка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889" y="1527696"/>
              <a:ext cx="850265" cy="85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2604618" y="2303458"/>
              <a:ext cx="18145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ru-RU" sz="1200" b="1" dirty="0" err="1" smtClean="0">
                  <a:solidFill>
                    <a:srgbClr val="283E6E"/>
                  </a:solidFill>
                  <a:latin typeface="Circe"/>
                  <a:cs typeface="Circe"/>
                </a:rPr>
                <a:t>Минпромторг</a:t>
              </a:r>
              <a:r>
                <a:rPr lang="ru-RU" sz="1200" b="1" dirty="0" smtClean="0">
                  <a:solidFill>
                    <a:srgbClr val="283E6E"/>
                  </a:solidFill>
                  <a:latin typeface="Circe"/>
                  <a:cs typeface="Circe"/>
                </a:rPr>
                <a:t> России</a:t>
              </a:r>
              <a:endParaRPr lang="ru-RU" sz="1200" b="1" dirty="0">
                <a:solidFill>
                  <a:srgbClr val="283E6E"/>
                </a:solidFill>
                <a:latin typeface="Circe"/>
                <a:cs typeface="Circe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8559561" y="5251036"/>
              <a:ext cx="2155910" cy="897575"/>
              <a:chOff x="8922380" y="5608198"/>
              <a:chExt cx="2155910" cy="897575"/>
            </a:xfrm>
          </p:grpSpPr>
          <p:pic>
            <p:nvPicPr>
              <p:cNvPr id="15" name="Picture 9" descr="Картинки по запросу иконка человек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85201" y="5608198"/>
                <a:ext cx="588433" cy="588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8922380" y="6228774"/>
                <a:ext cx="21559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ru-RU" sz="1200" b="1" dirty="0" smtClean="0">
                    <a:solidFill>
                      <a:srgbClr val="283E6E"/>
                    </a:solidFill>
                    <a:latin typeface="Circe"/>
                    <a:cs typeface="Circe"/>
                  </a:rPr>
                  <a:t>Иностранный покупатель</a:t>
                </a:r>
              </a:p>
            </p:txBody>
          </p:sp>
        </p:grpSp>
        <p:sp>
          <p:nvSpPr>
            <p:cNvPr id="36" name="Прямоугольник 35"/>
            <p:cNvSpPr/>
            <p:nvPr/>
          </p:nvSpPr>
          <p:spPr>
            <a:xfrm rot="2759543">
              <a:off x="3243506" y="4030792"/>
              <a:ext cx="307005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rgbClr val="205595"/>
                  </a:solidFill>
                  <a:latin typeface="Circe"/>
                  <a:cs typeface="Circe"/>
                </a:rPr>
                <a:t>Соглашение о реализации КППК</a:t>
              </a:r>
              <a:endParaRPr lang="ru-RU" sz="1200" b="1" i="1" dirty="0">
                <a:solidFill>
                  <a:srgbClr val="205595"/>
                </a:solidFill>
                <a:latin typeface="Circe"/>
                <a:cs typeface="Circe"/>
              </a:endParaRPr>
            </a:p>
          </p:txBody>
        </p:sp>
        <p:cxnSp>
          <p:nvCxnSpPr>
            <p:cNvPr id="2053" name="Прямая со стрелкой 2052"/>
            <p:cNvCxnSpPr>
              <a:stCxn id="13" idx="3"/>
              <a:endCxn id="14" idx="1"/>
            </p:cNvCxnSpPr>
            <p:nvPr/>
          </p:nvCxnSpPr>
          <p:spPr>
            <a:xfrm>
              <a:off x="3903154" y="1952829"/>
              <a:ext cx="5206402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7116337" y="5622229"/>
              <a:ext cx="2102276" cy="0"/>
            </a:xfrm>
            <a:prstGeom prst="straightConnector1">
              <a:avLst/>
            </a:prstGeom>
            <a:ln>
              <a:solidFill>
                <a:srgbClr val="205595"/>
              </a:solidFill>
              <a:headEnd type="none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Прямоугольник 42"/>
            <p:cNvSpPr/>
            <p:nvPr/>
          </p:nvSpPr>
          <p:spPr>
            <a:xfrm>
              <a:off x="7219013" y="5388925"/>
              <a:ext cx="18905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rgbClr val="205595"/>
                  </a:solidFill>
                  <a:latin typeface="Circe"/>
                  <a:cs typeface="Circe"/>
                </a:rPr>
                <a:t>Экспортные </a:t>
              </a:r>
            </a:p>
            <a:p>
              <a:pPr algn="ctr"/>
              <a:r>
                <a:rPr lang="ru-RU" sz="1200" b="1" i="1" dirty="0" smtClean="0">
                  <a:solidFill>
                    <a:srgbClr val="205595"/>
                  </a:solidFill>
                  <a:latin typeface="Circe"/>
                  <a:cs typeface="Circe"/>
                </a:rPr>
                <a:t>поставки</a:t>
              </a:r>
              <a:endParaRPr lang="ru-RU" sz="1200" b="1" i="1" dirty="0">
                <a:solidFill>
                  <a:srgbClr val="205595"/>
                </a:solidFill>
                <a:latin typeface="Circe"/>
                <a:cs typeface="Circe"/>
              </a:endParaRPr>
            </a:p>
          </p:txBody>
        </p:sp>
        <p:cxnSp>
          <p:nvCxnSpPr>
            <p:cNvPr id="45" name="Прямая со стрелкой 44"/>
            <p:cNvCxnSpPr>
              <a:stCxn id="21" idx="2"/>
              <a:endCxn id="10" idx="3"/>
            </p:cNvCxnSpPr>
            <p:nvPr/>
          </p:nvCxnSpPr>
          <p:spPr>
            <a:xfrm flipH="1">
              <a:off x="7007280" y="2580456"/>
              <a:ext cx="2466850" cy="2915938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>
              <a:stCxn id="21" idx="2"/>
              <a:endCxn id="15" idx="0"/>
            </p:cNvCxnSpPr>
            <p:nvPr/>
          </p:nvCxnSpPr>
          <p:spPr>
            <a:xfrm>
              <a:off x="9474130" y="2580456"/>
              <a:ext cx="42469" cy="267058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Прямоугольник 53"/>
            <p:cNvSpPr/>
            <p:nvPr/>
          </p:nvSpPr>
          <p:spPr>
            <a:xfrm>
              <a:off x="4778535" y="1634165"/>
              <a:ext cx="348294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chemeClr val="accent2">
                      <a:lumMod val="50000"/>
                    </a:schemeClr>
                  </a:solidFill>
                  <a:latin typeface="Circe"/>
                  <a:cs typeface="Circe"/>
                </a:rPr>
                <a:t>Субсидирование процентной ставки</a:t>
              </a:r>
              <a:endParaRPr lang="ru-RU" sz="1200" b="1" i="1" dirty="0">
                <a:solidFill>
                  <a:schemeClr val="accent2">
                    <a:lumMod val="50000"/>
                  </a:schemeClr>
                </a:solidFill>
                <a:latin typeface="Circe"/>
                <a:cs typeface="Circe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519579" y="4606789"/>
              <a:ext cx="26724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i="1" dirty="0" smtClean="0">
                  <a:solidFill>
                    <a:schemeClr val="accent2">
                      <a:lumMod val="50000"/>
                    </a:schemeClr>
                  </a:solidFill>
                  <a:latin typeface="Circe"/>
                  <a:cs typeface="Circe"/>
                </a:rPr>
                <a:t>Кредит на покупку</a:t>
              </a:r>
            </a:p>
            <a:p>
              <a:r>
                <a:rPr lang="ru-RU" sz="1200" b="1" i="1" dirty="0" smtClean="0">
                  <a:solidFill>
                    <a:schemeClr val="accent2">
                      <a:lumMod val="50000"/>
                    </a:schemeClr>
                  </a:solidFill>
                  <a:latin typeface="Circe"/>
                  <a:cs typeface="Circe"/>
                </a:rPr>
                <a:t>российской продукции</a:t>
              </a:r>
              <a:endParaRPr lang="ru-RU" sz="1200" b="1" i="1" dirty="0">
                <a:solidFill>
                  <a:schemeClr val="accent2">
                    <a:lumMod val="50000"/>
                  </a:schemeClr>
                </a:solidFill>
                <a:latin typeface="Circe"/>
                <a:cs typeface="Circe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 rot="18565021">
              <a:off x="6491167" y="3795993"/>
              <a:ext cx="34829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dirty="0" err="1" smtClean="0">
                  <a:solidFill>
                    <a:schemeClr val="accent2">
                      <a:lumMod val="50000"/>
                    </a:schemeClr>
                  </a:solidFill>
                  <a:latin typeface="Circe"/>
                  <a:cs typeface="Circe"/>
                </a:rPr>
                <a:t>Постэкспорт</a:t>
              </a:r>
              <a:r>
                <a:rPr lang="ru-RU" sz="1200" b="1" i="1" dirty="0" smtClean="0">
                  <a:solidFill>
                    <a:schemeClr val="accent2">
                      <a:lumMod val="50000"/>
                    </a:schemeClr>
                  </a:solidFill>
                  <a:latin typeface="Circe"/>
                  <a:cs typeface="Circe"/>
                </a:rPr>
                <a:t>, факторинг,</a:t>
              </a:r>
            </a:p>
            <a:p>
              <a:pPr algn="ctr"/>
              <a:r>
                <a:rPr lang="ru-RU" sz="1200" b="1" i="1" dirty="0">
                  <a:solidFill>
                    <a:schemeClr val="accent2">
                      <a:lumMod val="50000"/>
                    </a:schemeClr>
                  </a:solidFill>
                  <a:latin typeface="Circe"/>
                  <a:cs typeface="Circe"/>
                </a:rPr>
                <a:t>и</a:t>
              </a:r>
              <a:r>
                <a:rPr lang="ru-RU" sz="1200" b="1" i="1" dirty="0" smtClean="0">
                  <a:solidFill>
                    <a:schemeClr val="accent2">
                      <a:lumMod val="50000"/>
                    </a:schemeClr>
                  </a:solidFill>
                  <a:latin typeface="Circe"/>
                  <a:cs typeface="Circe"/>
                </a:rPr>
                <a:t>нвестиционный кредит</a:t>
              </a:r>
              <a:endParaRPr lang="ru-RU" sz="1200" b="1" i="1" dirty="0">
                <a:solidFill>
                  <a:schemeClr val="accent2">
                    <a:lumMod val="50000"/>
                  </a:schemeClr>
                </a:solidFill>
                <a:latin typeface="Circe"/>
                <a:cs typeface="Circe"/>
              </a:endParaRPr>
            </a:p>
          </p:txBody>
        </p:sp>
        <p:cxnSp>
          <p:nvCxnSpPr>
            <p:cNvPr id="58" name="Прямая со стрелкой 57"/>
            <p:cNvCxnSpPr>
              <a:stCxn id="1032" idx="1"/>
              <a:endCxn id="22" idx="3"/>
            </p:cNvCxnSpPr>
            <p:nvPr/>
          </p:nvCxnSpPr>
          <p:spPr>
            <a:xfrm flipH="1" flipV="1">
              <a:off x="4419154" y="2441958"/>
              <a:ext cx="1400323" cy="603267"/>
            </a:xfrm>
            <a:prstGeom prst="straightConnector1">
              <a:avLst/>
            </a:prstGeom>
            <a:ln>
              <a:solidFill>
                <a:srgbClr val="205595"/>
              </a:solidFill>
              <a:headEnd type="none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Прямоугольник 59"/>
            <p:cNvSpPr/>
            <p:nvPr/>
          </p:nvSpPr>
          <p:spPr>
            <a:xfrm rot="1433552">
              <a:off x="3668288" y="2520735"/>
              <a:ext cx="29663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rgbClr val="205595"/>
                  </a:solidFill>
                  <a:latin typeface="Circe"/>
                  <a:cs typeface="Circe"/>
                </a:rPr>
                <a:t>Агентская</a:t>
              </a:r>
            </a:p>
            <a:p>
              <a:pPr algn="ctr"/>
              <a:r>
                <a:rPr lang="ru-RU" sz="1200" b="1" i="1" dirty="0" smtClean="0">
                  <a:solidFill>
                    <a:srgbClr val="205595"/>
                  </a:solidFill>
                  <a:latin typeface="Circe"/>
                  <a:cs typeface="Circe"/>
                </a:rPr>
                <a:t>поддержка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 rot="20122231">
              <a:off x="6762636" y="2492050"/>
              <a:ext cx="26080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rgbClr val="205595"/>
                  </a:solidFill>
                  <a:latin typeface="Circe"/>
                  <a:cs typeface="Circe"/>
                </a:rPr>
                <a:t>Взаимодействие</a:t>
              </a:r>
            </a:p>
            <a:p>
              <a:pPr algn="ctr"/>
              <a:r>
                <a:rPr lang="ru-RU" sz="1200" b="1" i="1" dirty="0">
                  <a:solidFill>
                    <a:srgbClr val="205595"/>
                  </a:solidFill>
                  <a:latin typeface="Circe"/>
                  <a:cs typeface="Circe"/>
                </a:rPr>
                <a:t>п</a:t>
              </a:r>
              <a:r>
                <a:rPr lang="ru-RU" sz="1200" b="1" i="1" dirty="0" smtClean="0">
                  <a:solidFill>
                    <a:srgbClr val="205595"/>
                  </a:solidFill>
                  <a:latin typeface="Circe"/>
                  <a:cs typeface="Circe"/>
                </a:rPr>
                <a:t>о субсидии </a:t>
              </a:r>
            </a:p>
          </p:txBody>
        </p:sp>
        <p:cxnSp>
          <p:nvCxnSpPr>
            <p:cNvPr id="71" name="Прямая со стрелкой 70"/>
            <p:cNvCxnSpPr>
              <a:stCxn id="1030" idx="0"/>
              <a:endCxn id="21" idx="3"/>
            </p:cNvCxnSpPr>
            <p:nvPr/>
          </p:nvCxnSpPr>
          <p:spPr>
            <a:xfrm flipH="1" flipV="1">
              <a:off x="10213531" y="2441957"/>
              <a:ext cx="998936" cy="115266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headEnd type="none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Прямоугольник 73"/>
            <p:cNvSpPr/>
            <p:nvPr/>
          </p:nvSpPr>
          <p:spPr>
            <a:xfrm>
              <a:off x="4955895" y="3544457"/>
              <a:ext cx="174769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200" b="1" i="1" dirty="0" smtClean="0">
                  <a:solidFill>
                    <a:srgbClr val="205595"/>
                  </a:solidFill>
                  <a:latin typeface="Circe"/>
                  <a:cs typeface="Circe"/>
                </a:rPr>
                <a:t>Консультационная</a:t>
              </a:r>
            </a:p>
            <a:p>
              <a:pPr algn="r"/>
              <a:r>
                <a:rPr lang="ru-RU" sz="1200" b="1" i="1" dirty="0" smtClean="0">
                  <a:solidFill>
                    <a:srgbClr val="205595"/>
                  </a:solidFill>
                  <a:latin typeface="Circe"/>
                  <a:cs typeface="Circe"/>
                </a:rPr>
                <a:t>поддержка</a:t>
              </a:r>
              <a:endParaRPr lang="ru-RU" sz="1200" b="1" i="1" dirty="0">
                <a:solidFill>
                  <a:srgbClr val="205595"/>
                </a:solidFill>
                <a:latin typeface="Circe"/>
                <a:cs typeface="Circe"/>
              </a:endParaRPr>
            </a:p>
          </p:txBody>
        </p:sp>
        <p:pic>
          <p:nvPicPr>
            <p:cNvPr id="1030" name="Picture 6" descr="ÐÐ°ÑÑÐ¸Ð½ÐºÐ¸ Ð¿Ð¾ Ð·Ð°Ð¿ÑÐ¾ÑÑ ÑÐºÑÐ°Ñ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0555" y="3594620"/>
              <a:ext cx="1523824" cy="604747"/>
            </a:xfrm>
            <a:prstGeom prst="rect">
              <a:avLst/>
            </a:prstGeom>
            <a:noFill/>
            <a:ln>
              <a:noFill/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ÐÐ°ÑÑÐ¸Ð½ÐºÐ¸ Ð¿Ð¾ Ð·Ð°Ð¿ÑÐ¾ÑÑ ÑÑÑ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477" y="2686134"/>
              <a:ext cx="1552732" cy="718182"/>
            </a:xfrm>
            <a:prstGeom prst="rect">
              <a:avLst/>
            </a:prstGeom>
            <a:noFill/>
            <a:ln>
              <a:noFill/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6" name="Прямая со стрелкой 75"/>
            <p:cNvCxnSpPr>
              <a:stCxn id="22" idx="2"/>
              <a:endCxn id="10" idx="1"/>
            </p:cNvCxnSpPr>
            <p:nvPr/>
          </p:nvCxnSpPr>
          <p:spPr>
            <a:xfrm>
              <a:off x="3511886" y="2580457"/>
              <a:ext cx="2786564" cy="2915937"/>
            </a:xfrm>
            <a:prstGeom prst="straightConnector1">
              <a:avLst/>
            </a:prstGeom>
            <a:ln>
              <a:solidFill>
                <a:srgbClr val="205595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>
              <a:endCxn id="10" idx="0"/>
            </p:cNvCxnSpPr>
            <p:nvPr/>
          </p:nvCxnSpPr>
          <p:spPr>
            <a:xfrm>
              <a:off x="6652864" y="3476159"/>
              <a:ext cx="1" cy="1665820"/>
            </a:xfrm>
            <a:prstGeom prst="straightConnector1">
              <a:avLst/>
            </a:prstGeom>
            <a:ln>
              <a:solidFill>
                <a:srgbClr val="205595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>
              <a:stCxn id="21" idx="1"/>
              <a:endCxn id="1032" idx="3"/>
            </p:cNvCxnSpPr>
            <p:nvPr/>
          </p:nvCxnSpPr>
          <p:spPr>
            <a:xfrm flipH="1">
              <a:off x="7372209" y="2441957"/>
              <a:ext cx="1362519" cy="603268"/>
            </a:xfrm>
            <a:prstGeom prst="straightConnector1">
              <a:avLst/>
            </a:prstGeom>
            <a:ln>
              <a:solidFill>
                <a:srgbClr val="205595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Прямоугольник 119"/>
            <p:cNvSpPr/>
            <p:nvPr/>
          </p:nvSpPr>
          <p:spPr>
            <a:xfrm rot="2886600">
              <a:off x="9431928" y="2805201"/>
              <a:ext cx="26080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chemeClr val="bg1">
                      <a:lumMod val="50000"/>
                    </a:schemeClr>
                  </a:solidFill>
                  <a:latin typeface="Circe"/>
                  <a:cs typeface="Circe"/>
                </a:rPr>
                <a:t>Страховое</a:t>
              </a:r>
            </a:p>
            <a:p>
              <a:pPr algn="ctr"/>
              <a:r>
                <a:rPr lang="ru-RU" sz="1200" b="1" i="1" dirty="0" smtClean="0">
                  <a:solidFill>
                    <a:schemeClr val="bg1">
                      <a:lumMod val="50000"/>
                    </a:schemeClr>
                  </a:solidFill>
                  <a:latin typeface="Circe"/>
                  <a:cs typeface="Circe"/>
                </a:rPr>
                <a:t>покрытие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81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232808" y="5104562"/>
            <a:ext cx="4988798" cy="126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283E6E"/>
                </a:solidFill>
              </a:rPr>
              <a:t>Контакты горячей </a:t>
            </a:r>
            <a:r>
              <a:rPr lang="ru-RU" sz="2400" b="1" dirty="0" smtClean="0">
                <a:solidFill>
                  <a:srgbClr val="283E6E"/>
                </a:solidFill>
              </a:rPr>
              <a:t>линии</a:t>
            </a:r>
            <a:r>
              <a:rPr lang="ru-RU" sz="2400" b="1" dirty="0">
                <a:solidFill>
                  <a:srgbClr val="283E6E"/>
                </a:solidFill>
              </a:rPr>
              <a:t> </a:t>
            </a:r>
            <a:endParaRPr lang="ru-RU" sz="2400" dirty="0">
              <a:solidFill>
                <a:srgbClr val="283E6E"/>
              </a:solidFill>
            </a:endParaRPr>
          </a:p>
          <a:p>
            <a:pPr algn="l"/>
            <a:r>
              <a:rPr lang="ru-RU" sz="2400" b="1" dirty="0">
                <a:solidFill>
                  <a:srgbClr val="283E6E"/>
                </a:solidFill>
              </a:rPr>
              <a:t>+ 7 495 510 33 </a:t>
            </a:r>
            <a:r>
              <a:rPr lang="ru-RU" sz="2400" b="1" dirty="0" smtClean="0">
                <a:solidFill>
                  <a:srgbClr val="283E6E"/>
                </a:solidFill>
              </a:rPr>
              <a:t>05</a:t>
            </a:r>
            <a:endParaRPr lang="ru-RU" sz="2400" b="1" dirty="0">
              <a:solidFill>
                <a:srgbClr val="283E6E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283E6E"/>
                </a:solidFill>
                <a:hlinkClick r:id="rId2"/>
              </a:rPr>
              <a:t>kppk@exportcenter.ru</a:t>
            </a:r>
            <a:endParaRPr lang="ru-RU" sz="2400" dirty="0">
              <a:solidFill>
                <a:srgbClr val="283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608019" y="950037"/>
            <a:ext cx="9583982" cy="8794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100" cap="all" dirty="0" smtClean="0">
                <a:solidFill>
                  <a:srgbClr val="283E6E"/>
                </a:solidFill>
                <a:latin typeface="Circe"/>
                <a:cs typeface="Circe"/>
              </a:rPr>
              <a:t>Корпоративные программы повышения конкурентоспособности</a:t>
            </a:r>
          </a:p>
          <a:p>
            <a:pPr algn="l">
              <a:lnSpc>
                <a:spcPct val="120000"/>
              </a:lnSpc>
            </a:pPr>
            <a:r>
              <a:rPr lang="ru-RU" sz="1300" dirty="0" smtClean="0">
                <a:solidFill>
                  <a:srgbClr val="205595"/>
                </a:solidFill>
                <a:latin typeface="Circe Extra Bold"/>
                <a:cs typeface="Circe Extra Bold"/>
              </a:rPr>
              <a:t>ПОСТАНОВЛЕНИЕ ПРАВИТЕЛЬСТВА РОССИЙСКОЙ ФЕДЕРАЦИИ ОТ 23 ФЕВРАЛЯ 2019 ГОДА № 191</a:t>
            </a:r>
            <a:endParaRPr lang="ru-RU" sz="1300" dirty="0">
              <a:solidFill>
                <a:srgbClr val="205595"/>
              </a:solidFill>
              <a:latin typeface="Circe Extra Bold"/>
              <a:cs typeface="Circe Extra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35938" y="429003"/>
            <a:ext cx="9530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chemeClr val="bg1"/>
                </a:solidFill>
                <a:latin typeface="Circe Light"/>
                <a:cs typeface="Circe Light"/>
              </a:rPr>
              <a:t>2</a:t>
            </a:r>
            <a:endParaRPr lang="ru-RU" sz="2300" dirty="0">
              <a:solidFill>
                <a:schemeClr val="bg1"/>
              </a:solidFill>
              <a:latin typeface="Circe Light"/>
              <a:cs typeface="Circe Ligh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723164" y="235220"/>
            <a:ext cx="5965832" cy="26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ru-RU" sz="900" dirty="0" smtClean="0">
                <a:solidFill>
                  <a:srgbClr val="205595"/>
                </a:solidFill>
                <a:latin typeface="Circe Light"/>
                <a:cs typeface="Circe Light"/>
              </a:rPr>
              <a:t>ГОСУДАРСТВЕННАЯ ПОДДЕРЖКА КППК</a:t>
            </a:r>
            <a:endParaRPr lang="ru-RU" sz="900" dirty="0">
              <a:solidFill>
                <a:srgbClr val="205595"/>
              </a:solidFill>
              <a:latin typeface="Circe Light"/>
              <a:cs typeface="Circe Light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65780" y="1852515"/>
            <a:ext cx="8623216" cy="2011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ru-RU" sz="1600" b="1" dirty="0" smtClean="0">
                <a:solidFill>
                  <a:srgbClr val="283E6E"/>
                </a:solidFill>
                <a:latin typeface="Circe"/>
                <a:cs typeface="Circe"/>
              </a:rPr>
              <a:t>Корпоративная программа повышения конкурентоспособности (КППК)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rgbClr val="283E6E"/>
                </a:solidFill>
                <a:latin typeface="Circe"/>
                <a:cs typeface="Circe"/>
              </a:rPr>
              <a:t>КППК – программа </a:t>
            </a:r>
            <a:r>
              <a:rPr lang="ru-RU" sz="1200" dirty="0">
                <a:solidFill>
                  <a:srgbClr val="283E6E"/>
                </a:solidFill>
                <a:latin typeface="Circe"/>
                <a:cs typeface="Circe"/>
              </a:rPr>
              <a:t>деятельности организации, направленная на повышение конкурентоспособности,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283E6E"/>
                </a:solidFill>
                <a:latin typeface="Circe"/>
                <a:cs typeface="Circe"/>
              </a:rPr>
              <a:t>увеличение объемов производства и </a:t>
            </a:r>
            <a:r>
              <a:rPr lang="ru-RU" sz="1200" dirty="0" smtClean="0">
                <a:solidFill>
                  <a:srgbClr val="283E6E"/>
                </a:solidFill>
                <a:latin typeface="Circe"/>
                <a:cs typeface="Circe"/>
              </a:rPr>
              <a:t>экспорта продукции</a:t>
            </a:r>
            <a:endParaRPr lang="ru-RU" sz="1200" dirty="0">
              <a:solidFill>
                <a:srgbClr val="283E6E"/>
              </a:solidFill>
              <a:latin typeface="Circe"/>
              <a:cs typeface="Circe"/>
            </a:endParaRPr>
          </a:p>
        </p:txBody>
      </p:sp>
      <p:pic>
        <p:nvPicPr>
          <p:cNvPr id="13" name="Picture 2" descr="ÐÐ°ÑÑÐ¸Ð½ÐºÐ¸ Ð¿Ð¾ Ð·Ð°Ð¿ÑÐ¾ÑÑ Ð´Ð¾ÐºÑÐ¼ÐµÐ½Ñ Ð¸ÐºÐ¾Ð½ÐºÐ°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19" y="1938213"/>
            <a:ext cx="457761" cy="45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2934744" y="2799795"/>
            <a:ext cx="8106279" cy="1215940"/>
            <a:chOff x="2934744" y="2750811"/>
            <a:chExt cx="8106279" cy="1215940"/>
          </a:xfrm>
        </p:grpSpPr>
        <p:pic>
          <p:nvPicPr>
            <p:cNvPr id="15" name="Picture 6" descr="ÐÐ°ÑÑÐ¸Ð½ÐºÐ¸ Ð¿Ð¾ Ð·Ð°Ð¿ÑÐ¾ÑÑ ÑÐµÐ»Ñ Ð¸ÐºÐ¾Ð½ÐºÐ°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744" y="2832530"/>
              <a:ext cx="445276" cy="441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3453499" y="2750811"/>
              <a:ext cx="7587524" cy="12159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0000"/>
                </a:buClr>
                <a:buNone/>
              </a:pPr>
              <a:r>
                <a:rPr lang="ru-RU" sz="1400" b="1" dirty="0" smtClean="0">
                  <a:solidFill>
                    <a:srgbClr val="283E6E"/>
                  </a:solidFill>
                  <a:latin typeface="Circe"/>
                  <a:cs typeface="Circe"/>
                </a:rPr>
                <a:t>Государственная поддержка организаций, реализующих КППК</a:t>
              </a:r>
            </a:p>
            <a:p>
              <a:pPr marL="0" indent="0" algn="just">
                <a:buClr>
                  <a:srgbClr val="002060"/>
                </a:buClr>
                <a:buNone/>
              </a:pP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Предоставление организациям, реализующим КППК, доступ к механизмам льготного кредитования по направлениям: инвестиционные кредиты на создание </a:t>
              </a:r>
              <a:r>
                <a:rPr lang="ru-RU" sz="1200" dirty="0" err="1" smtClean="0">
                  <a:solidFill>
                    <a:srgbClr val="002060"/>
                  </a:solidFill>
                  <a:latin typeface="Circe"/>
                  <a:cs typeface="Circe"/>
                </a:rPr>
                <a:t>экспортоориентированного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 производства в России и/или за рубежом, </a:t>
              </a:r>
              <a:r>
                <a:rPr lang="ru-RU" sz="1200" dirty="0" err="1" smtClean="0">
                  <a:solidFill>
                    <a:srgbClr val="002060"/>
                  </a:solidFill>
                  <a:latin typeface="Circe"/>
                  <a:cs typeface="Circe"/>
                </a:rPr>
                <a:t>постэкпортное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 финансирование и международной факторинг, аккредитивы, кредиты иностранным покупателям и банкам иностранных покупателей  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001027" y="6158214"/>
            <a:ext cx="7990669" cy="607970"/>
            <a:chOff x="3001027" y="6141886"/>
            <a:chExt cx="7990669" cy="607970"/>
          </a:xfrm>
        </p:grpSpPr>
        <p:pic>
          <p:nvPicPr>
            <p:cNvPr id="24" name="Picture 4" descr="ÐÐ°ÑÑÐ¸Ð½ÐºÐ¸ Ð¿Ð¾ Ð·Ð°Ð¿ÑÐ¾ÑÑ ÑÐ°ÑÑ Ð¸ÐºÐ¾Ð½ÐºÐ°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027" y="6160379"/>
              <a:ext cx="312710" cy="312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3404172" y="6141886"/>
              <a:ext cx="7587524" cy="6079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0000"/>
                </a:buClr>
                <a:buNone/>
              </a:pPr>
              <a:r>
                <a:rPr lang="ru-RU" sz="1400" b="1" dirty="0" smtClean="0">
                  <a:solidFill>
                    <a:srgbClr val="283E6E"/>
                  </a:solidFill>
                  <a:latin typeface="Circe"/>
                  <a:cs typeface="Circe"/>
                </a:rPr>
                <a:t>Сроки реализации КППК</a:t>
              </a:r>
            </a:p>
            <a:p>
              <a:pPr marL="0" indent="0">
                <a:buClr>
                  <a:srgbClr val="FF0000"/>
                </a:buClr>
                <a:buNone/>
              </a:pPr>
              <a:r>
                <a:rPr lang="ru-RU" sz="1200" dirty="0">
                  <a:solidFill>
                    <a:srgbClr val="283E6E"/>
                  </a:solidFill>
                  <a:latin typeface="Circe"/>
                  <a:cs typeface="Circe"/>
                </a:rPr>
                <a:t>у</a:t>
              </a:r>
              <a:r>
                <a:rPr lang="ru-RU" sz="1200" dirty="0" smtClean="0">
                  <a:solidFill>
                    <a:srgbClr val="283E6E"/>
                  </a:solidFill>
                  <a:latin typeface="Circe"/>
                  <a:cs typeface="Circe"/>
                </a:rPr>
                <a:t>станавливается от 2 до 5 лет (окончание реализации </a:t>
              </a:r>
              <a:r>
                <a:rPr lang="ru-RU" sz="1200" dirty="0">
                  <a:solidFill>
                    <a:srgbClr val="283E6E"/>
                  </a:solidFill>
                  <a:latin typeface="Circe"/>
                  <a:cs typeface="Circe"/>
                </a:rPr>
                <a:t>не позднее 31 декабря 2024 </a:t>
              </a:r>
              <a:r>
                <a:rPr lang="ru-RU" sz="1200" dirty="0" smtClean="0">
                  <a:solidFill>
                    <a:srgbClr val="283E6E"/>
                  </a:solidFill>
                  <a:latin typeface="Circe"/>
                  <a:cs typeface="Circe"/>
                </a:rPr>
                <a:t>года)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157382" y="3943542"/>
            <a:ext cx="8909432" cy="1917820"/>
            <a:chOff x="3238479" y="4426964"/>
            <a:chExt cx="8909432" cy="191782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860769" y="4426964"/>
              <a:ext cx="8287142" cy="1917820"/>
              <a:chOff x="3860769" y="4296340"/>
              <a:chExt cx="8287142" cy="1917820"/>
            </a:xfrm>
          </p:grpSpPr>
          <p:sp>
            <p:nvSpPr>
              <p:cNvPr id="26" name="Subtitle 2"/>
              <p:cNvSpPr txBox="1">
                <a:spLocks/>
              </p:cNvSpPr>
              <p:nvPr/>
            </p:nvSpPr>
            <p:spPr>
              <a:xfrm>
                <a:off x="3860769" y="4296340"/>
                <a:ext cx="7765344" cy="51875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FF0000"/>
                  </a:buClr>
                  <a:buNone/>
                </a:pPr>
                <a:r>
                  <a:rPr lang="ru-RU" sz="1400" b="1" dirty="0" smtClean="0">
                    <a:solidFill>
                      <a:srgbClr val="283E6E"/>
                    </a:solidFill>
                    <a:latin typeface="Circe"/>
                    <a:cs typeface="Circe"/>
                  </a:rPr>
                  <a:t>Участники КППК</a:t>
                </a:r>
                <a:endParaRPr lang="ru-RU" sz="1200" dirty="0" smtClean="0">
                  <a:solidFill>
                    <a:srgbClr val="002060"/>
                  </a:solidFill>
                  <a:latin typeface="Circe"/>
                  <a:cs typeface="Circe"/>
                </a:endParaRPr>
              </a:p>
            </p:txBody>
          </p:sp>
          <p:grpSp>
            <p:nvGrpSpPr>
              <p:cNvPr id="5" name="Группа 4"/>
              <p:cNvGrpSpPr/>
              <p:nvPr/>
            </p:nvGrpSpPr>
            <p:grpSpPr>
              <a:xfrm>
                <a:off x="3880755" y="4807621"/>
                <a:ext cx="8267156" cy="1406539"/>
                <a:chOff x="3880755" y="4807621"/>
                <a:chExt cx="8267156" cy="1406539"/>
              </a:xfrm>
            </p:grpSpPr>
            <p:sp>
              <p:nvSpPr>
                <p:cNvPr id="4" name="Прямоугольник 3"/>
                <p:cNvSpPr/>
                <p:nvPr/>
              </p:nvSpPr>
              <p:spPr>
                <a:xfrm>
                  <a:off x="3880755" y="4807621"/>
                  <a:ext cx="3630388" cy="13880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ru-RU" sz="1200" b="1" dirty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Федеральные компании</a:t>
                  </a:r>
                </a:p>
                <a:p>
                  <a:pPr>
                    <a:spcBef>
                      <a:spcPct val="20000"/>
                    </a:spcBef>
                  </a:pPr>
                  <a:r>
                    <a:rPr lang="ru-RU" sz="1200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системообразующие </a:t>
                  </a:r>
                  <a:r>
                    <a:rPr lang="ru-RU" sz="1200" dirty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предприятия (</a:t>
                  </a:r>
                  <a:r>
                    <a:rPr lang="ru-RU" sz="1200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производители промышленной </a:t>
                  </a:r>
                  <a:r>
                    <a:rPr lang="ru-RU" sz="1200" dirty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продукции</a:t>
                  </a:r>
                  <a:r>
                    <a:rPr lang="ru-RU" sz="1200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),</a:t>
                  </a:r>
                  <a:r>
                    <a:rPr lang="en-US" sz="1200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/>
                  </a:r>
                  <a:br>
                    <a:rPr lang="en-US" sz="1200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</a:br>
                  <a:r>
                    <a:rPr lang="ru-RU" sz="1200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их </a:t>
                  </a:r>
                  <a:r>
                    <a:rPr lang="ru-RU" sz="1200" dirty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дочерние и </a:t>
                  </a:r>
                  <a:r>
                    <a:rPr lang="ru-RU" sz="1200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зависимые лица</a:t>
                  </a:r>
                </a:p>
                <a:p>
                  <a:pPr>
                    <a:spcBef>
                      <a:spcPct val="20000"/>
                    </a:spcBef>
                  </a:pPr>
                  <a:endParaRPr lang="ru-RU" sz="800" dirty="0">
                    <a:solidFill>
                      <a:srgbClr val="283E6E"/>
                    </a:solidFill>
                    <a:latin typeface="Circe"/>
                    <a:cs typeface="Circe"/>
                  </a:endParaRPr>
                </a:p>
                <a:p>
                  <a:pPr>
                    <a:spcBef>
                      <a:spcPct val="20000"/>
                    </a:spcBef>
                  </a:pPr>
                  <a:r>
                    <a:rPr lang="ru-RU" sz="1100" b="1" i="1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Взаимодействуют непосредственно с </a:t>
                  </a:r>
                  <a:r>
                    <a:rPr lang="ru-RU" sz="1100" b="1" i="1" dirty="0" err="1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Минпромторгом</a:t>
                  </a:r>
                  <a:r>
                    <a:rPr lang="ru-RU" sz="1100" b="1" i="1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 России при поддержке РЭЦ</a:t>
                  </a:r>
                  <a:endParaRPr lang="ru-RU" sz="1100" b="1" i="1" dirty="0">
                    <a:solidFill>
                      <a:srgbClr val="283E6E"/>
                    </a:solidFill>
                    <a:latin typeface="Circe"/>
                    <a:cs typeface="Circe"/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8367027" y="4807621"/>
                  <a:ext cx="3780884" cy="14065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ru-RU" sz="1200" b="1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Региональные компании</a:t>
                  </a:r>
                  <a:endParaRPr lang="ru-RU" sz="1200" b="1" dirty="0">
                    <a:solidFill>
                      <a:srgbClr val="283E6E"/>
                    </a:solidFill>
                    <a:latin typeface="Circe"/>
                    <a:cs typeface="Circe"/>
                  </a:endParaRPr>
                </a:p>
                <a:p>
                  <a:pPr>
                    <a:spcBef>
                      <a:spcPct val="20000"/>
                    </a:spcBef>
                  </a:pPr>
                  <a:r>
                    <a:rPr lang="ru-RU" sz="1200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иные </a:t>
                  </a:r>
                  <a:r>
                    <a:rPr lang="ru-RU" sz="1200" dirty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производители </a:t>
                  </a:r>
                  <a:r>
                    <a:rPr lang="ru-RU" sz="1200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промышленной</a:t>
                  </a:r>
                  <a:br>
                    <a:rPr lang="ru-RU" sz="1200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</a:br>
                  <a:r>
                    <a:rPr lang="ru-RU" sz="1200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продукции, зарегистрированные</a:t>
                  </a:r>
                  <a:r>
                    <a:rPr lang="en-US" sz="1200" dirty="0">
                      <a:solidFill>
                        <a:srgbClr val="283E6E"/>
                      </a:solidFill>
                      <a:latin typeface="Circe"/>
                      <a:cs typeface="Circe"/>
                    </a:rPr>
                    <a:t/>
                  </a:r>
                  <a:br>
                    <a:rPr lang="en-US" sz="1200" dirty="0">
                      <a:solidFill>
                        <a:srgbClr val="283E6E"/>
                      </a:solidFill>
                      <a:latin typeface="Circe"/>
                      <a:cs typeface="Circe"/>
                    </a:rPr>
                  </a:br>
                  <a:r>
                    <a:rPr lang="ru-RU" sz="1200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в субъекте Российской Федерации</a:t>
                  </a:r>
                </a:p>
                <a:p>
                  <a:pPr>
                    <a:spcBef>
                      <a:spcPct val="20000"/>
                    </a:spcBef>
                  </a:pPr>
                  <a:endParaRPr lang="ru-RU" sz="900" dirty="0">
                    <a:solidFill>
                      <a:srgbClr val="283E6E"/>
                    </a:solidFill>
                    <a:latin typeface="Circe"/>
                    <a:cs typeface="Circe"/>
                  </a:endParaRPr>
                </a:p>
                <a:p>
                  <a:pPr>
                    <a:spcBef>
                      <a:spcPct val="20000"/>
                    </a:spcBef>
                  </a:pPr>
                  <a:r>
                    <a:rPr lang="ru-RU" sz="1100" b="1" i="1" dirty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Взаимодействуют </a:t>
                  </a:r>
                  <a:r>
                    <a:rPr lang="ru-RU" sz="1100" b="1" i="1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с уполномоченным органом субъекта при поддержке региональной сети РЭЦ</a:t>
                  </a:r>
                  <a:endParaRPr lang="ru-RU" sz="1200" dirty="0">
                    <a:solidFill>
                      <a:srgbClr val="283E6E"/>
                    </a:solidFill>
                    <a:latin typeface="Circe"/>
                    <a:cs typeface="Circe"/>
                  </a:endParaRPr>
                </a:p>
              </p:txBody>
            </p:sp>
          </p:grpSp>
        </p:grpSp>
        <p:grpSp>
          <p:nvGrpSpPr>
            <p:cNvPr id="29" name="Группа 28"/>
            <p:cNvGrpSpPr/>
            <p:nvPr/>
          </p:nvGrpSpPr>
          <p:grpSpPr>
            <a:xfrm>
              <a:off x="3238479" y="5000259"/>
              <a:ext cx="665503" cy="642730"/>
              <a:chOff x="734448" y="2938409"/>
              <a:chExt cx="665503" cy="642730"/>
            </a:xfrm>
          </p:grpSpPr>
          <p:pic>
            <p:nvPicPr>
              <p:cNvPr id="34" name="Picture 11" descr="Картинки по запросу завод иконка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5645" y="2938409"/>
                <a:ext cx="544306" cy="544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1" descr="Картинки по запросу завод иконка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431" y="2990576"/>
                <a:ext cx="544306" cy="544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1" descr="Картинки по запросу завод иконка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448" y="3036833"/>
                <a:ext cx="544306" cy="544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6" name="Picture 11" descr="Картинки по запросу завод иконка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641" y="5098683"/>
              <a:ext cx="544306" cy="54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88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608018" y="973040"/>
            <a:ext cx="8030046" cy="8794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800" cap="all" dirty="0">
                <a:solidFill>
                  <a:srgbClr val="283E6E"/>
                </a:solidFill>
                <a:latin typeface="Circe"/>
                <a:cs typeface="Circe"/>
              </a:rPr>
              <a:t>Государственная Поддержка реализации </a:t>
            </a:r>
            <a:r>
              <a:rPr lang="ru-RU" sz="2800" cap="all" dirty="0" smtClean="0">
                <a:solidFill>
                  <a:srgbClr val="283E6E"/>
                </a:solidFill>
                <a:latin typeface="Circe"/>
                <a:cs typeface="Circe"/>
              </a:rPr>
              <a:t>КППК</a:t>
            </a:r>
          </a:p>
          <a:p>
            <a:pPr algn="l">
              <a:lnSpc>
                <a:spcPct val="140000"/>
              </a:lnSpc>
            </a:pPr>
            <a:r>
              <a:rPr lang="ru-RU" sz="1700" dirty="0" smtClean="0">
                <a:solidFill>
                  <a:srgbClr val="205595"/>
                </a:solidFill>
                <a:latin typeface="Circe Extra Bold"/>
                <a:cs typeface="Circe Extra Bold"/>
              </a:rPr>
              <a:t>СУБСИДИРОВАНИЕ ПРОЦЕНТНОЙ СТАВКИ</a:t>
            </a:r>
            <a:endParaRPr lang="ru-RU" sz="1700" dirty="0">
              <a:solidFill>
                <a:srgbClr val="205595"/>
              </a:solidFill>
              <a:latin typeface="Circe Extra Bold"/>
              <a:cs typeface="Circe Extra 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35938" y="429003"/>
            <a:ext cx="9530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chemeClr val="bg1"/>
                </a:solidFill>
                <a:latin typeface="Circe Light"/>
                <a:cs typeface="Circe Light"/>
              </a:rPr>
              <a:t>3</a:t>
            </a:r>
            <a:endParaRPr lang="ru-RU" sz="2300" dirty="0">
              <a:solidFill>
                <a:schemeClr val="bg1"/>
              </a:solidFill>
              <a:latin typeface="Circe Light"/>
              <a:cs typeface="Circe Ligh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23164" y="235220"/>
            <a:ext cx="5965832" cy="26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ru-RU" sz="900" dirty="0" smtClean="0">
                <a:solidFill>
                  <a:srgbClr val="205595"/>
                </a:solidFill>
                <a:latin typeface="Circe Light"/>
                <a:cs typeface="Circe Light"/>
              </a:rPr>
              <a:t>ГОСУДАРСТВЕННАЯ ПОДДЕРЖКА КППК</a:t>
            </a:r>
            <a:endParaRPr lang="ru-RU" sz="900" dirty="0">
              <a:solidFill>
                <a:srgbClr val="205595"/>
              </a:solidFill>
              <a:latin typeface="Circe Light"/>
              <a:cs typeface="Circe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15659" y="2687841"/>
            <a:ext cx="299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83E6E"/>
                </a:solidFill>
              </a:rPr>
              <a:t>%</a:t>
            </a:r>
            <a:endParaRPr lang="ru-RU" dirty="0">
              <a:solidFill>
                <a:srgbClr val="283E6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9976" y="5743362"/>
            <a:ext cx="5754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83E6E"/>
                </a:solidFill>
                <a:latin typeface="Circe"/>
                <a:cs typeface="Circe"/>
              </a:rPr>
              <a:t>Отраслевые лимиты использования субсидии на компенсацию процентной ставки</a:t>
            </a:r>
          </a:p>
          <a:p>
            <a:pPr algn="ctr"/>
            <a:r>
              <a:rPr lang="ru-RU" sz="1400" i="1" dirty="0" smtClean="0">
                <a:solidFill>
                  <a:srgbClr val="283E6E"/>
                </a:solidFill>
                <a:latin typeface="Circe"/>
              </a:rPr>
              <a:t>(для инвестиционных проектов за рубежом отраслевые лимиты не устанавливаются)</a:t>
            </a:r>
            <a:endParaRPr lang="ru-RU" sz="1400" i="1" dirty="0">
              <a:solidFill>
                <a:srgbClr val="283E6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08019" y="3384651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irce"/>
                <a:cs typeface="Circe"/>
              </a:rPr>
              <a:t>%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 descr="ÐÐ°ÑÑÐ¸Ð½ÐºÐ¸ Ð¿Ð¾ Ð·Ð°Ð¿ÑÐ¾ÑÑ Ð´ÐµÐ½ÑÐ³Ð¸ Ð¸ÐºÐ¾Ð½ÐºÐ°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1" y="2086807"/>
            <a:ext cx="435368" cy="4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ÐÐ°ÑÑÐ¸Ð½ÐºÐ¸ Ð¿Ð¾ Ð·Ð°Ð¿ÑÐ¾ÑÑ ÐÐ¾ÐºÐ°Ð·Ð°ÑÐµÐ»Ð¸ Ð¸ÐºÐ¾Ð½ÐºÐ°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07" y="4460086"/>
            <a:ext cx="319781" cy="31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158170" y="2150602"/>
            <a:ext cx="29487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  <a:latin typeface="Circe"/>
                <a:cs typeface="Circe"/>
              </a:rPr>
              <a:t>Максимальный объём одного кредита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283E6E"/>
                </a:solidFill>
                <a:latin typeface="Circe"/>
              </a:rPr>
              <a:t>д</a:t>
            </a:r>
            <a:r>
              <a:rPr lang="ru-RU" sz="1200" dirty="0" smtClean="0">
                <a:solidFill>
                  <a:srgbClr val="283E6E"/>
                </a:solidFill>
                <a:latin typeface="Circe"/>
              </a:rPr>
              <a:t>о 60 млрд руб. по инвестиционным кредитам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283E6E"/>
                </a:solidFill>
                <a:latin typeface="Circe"/>
              </a:rPr>
              <a:t>д</a:t>
            </a:r>
            <a:r>
              <a:rPr lang="ru-RU" sz="1200" dirty="0" smtClean="0">
                <a:solidFill>
                  <a:srgbClr val="283E6E"/>
                </a:solidFill>
                <a:latin typeface="Circe"/>
              </a:rPr>
              <a:t>о 30 млрд руб. по прочим кредитам</a:t>
            </a:r>
            <a:endParaRPr lang="ru-RU" sz="1100" dirty="0">
              <a:solidFill>
                <a:srgbClr val="283E6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7092" y="3484295"/>
            <a:ext cx="29487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  <a:latin typeface="Circe"/>
                <a:cs typeface="Circe"/>
              </a:rPr>
              <a:t>Субсидируется</a:t>
            </a:r>
          </a:p>
          <a:p>
            <a:r>
              <a:rPr lang="ru-RU" sz="1200" dirty="0">
                <a:solidFill>
                  <a:srgbClr val="283E6E"/>
                </a:solidFill>
                <a:latin typeface="Circe"/>
                <a:cs typeface="Circe"/>
              </a:rPr>
              <a:t>д</a:t>
            </a:r>
            <a:r>
              <a:rPr lang="ru-RU" sz="1200" dirty="0" smtClean="0">
                <a:solidFill>
                  <a:srgbClr val="283E6E"/>
                </a:solidFill>
                <a:latin typeface="Circe"/>
                <a:cs typeface="Circe"/>
              </a:rPr>
              <a:t>о 4,5% годовых</a:t>
            </a:r>
            <a:br>
              <a:rPr lang="ru-RU" sz="1200" dirty="0" smtClean="0">
                <a:solidFill>
                  <a:srgbClr val="283E6E"/>
                </a:solidFill>
                <a:latin typeface="Circe"/>
                <a:cs typeface="Circe"/>
              </a:rPr>
            </a:br>
            <a:r>
              <a:rPr lang="ru-RU" sz="1200" dirty="0" smtClean="0">
                <a:solidFill>
                  <a:srgbClr val="283E6E"/>
                </a:solidFill>
                <a:latin typeface="Circe"/>
                <a:cs typeface="Circe"/>
              </a:rPr>
              <a:t>от коммерческой ставки банка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00778" y="4358367"/>
            <a:ext cx="325919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  <a:latin typeface="Circe"/>
                <a:cs typeface="Circe"/>
              </a:rPr>
              <a:t>Лимиты использования субсидии по кредитным продуктам: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283E6E"/>
                </a:solidFill>
                <a:latin typeface="Circe"/>
                <a:cs typeface="Circe"/>
              </a:rPr>
              <a:t>и</a:t>
            </a:r>
            <a:r>
              <a:rPr lang="ru-RU" sz="1200" dirty="0" smtClean="0">
                <a:solidFill>
                  <a:srgbClr val="283E6E"/>
                </a:solidFill>
                <a:latin typeface="Circe"/>
                <a:cs typeface="Circe"/>
              </a:rPr>
              <a:t>нвестиционные за рубежом – 10%</a:t>
            </a:r>
            <a:br>
              <a:rPr lang="ru-RU" sz="1200" dirty="0" smtClean="0">
                <a:solidFill>
                  <a:srgbClr val="283E6E"/>
                </a:solidFill>
                <a:latin typeface="Circe"/>
                <a:cs typeface="Circe"/>
              </a:rPr>
            </a:br>
            <a:r>
              <a:rPr lang="ru-RU" sz="1200" dirty="0" smtClean="0">
                <a:solidFill>
                  <a:srgbClr val="283E6E"/>
                </a:solidFill>
                <a:latin typeface="Circe"/>
                <a:cs typeface="Circe"/>
              </a:rPr>
              <a:t>от общего объема субсидии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283E6E"/>
                </a:solidFill>
                <a:latin typeface="Circe"/>
                <a:cs typeface="Circe"/>
              </a:rPr>
              <a:t>и</a:t>
            </a:r>
            <a:r>
              <a:rPr lang="ru-RU" sz="1200" dirty="0" smtClean="0">
                <a:solidFill>
                  <a:srgbClr val="283E6E"/>
                </a:solidFill>
                <a:latin typeface="Circe"/>
                <a:cs typeface="Circe"/>
              </a:rPr>
              <a:t>нвестиционные в РФ – 32,5%</a:t>
            </a:r>
            <a:br>
              <a:rPr lang="ru-RU" sz="1200" dirty="0" smtClean="0">
                <a:solidFill>
                  <a:srgbClr val="283E6E"/>
                </a:solidFill>
                <a:latin typeface="Circe"/>
                <a:cs typeface="Circe"/>
              </a:rPr>
            </a:br>
            <a:r>
              <a:rPr lang="ru-RU" sz="1200" dirty="0" smtClean="0">
                <a:solidFill>
                  <a:srgbClr val="283E6E"/>
                </a:solidFill>
                <a:latin typeface="Circe"/>
                <a:cs typeface="Circe"/>
              </a:rPr>
              <a:t>от общего объема субсидии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283E6E"/>
                </a:solidFill>
                <a:latin typeface="Circe"/>
                <a:cs typeface="Circe"/>
              </a:rPr>
              <a:t>прочие – 57,5%</a:t>
            </a:r>
            <a:br>
              <a:rPr lang="ru-RU" sz="1200" dirty="0" smtClean="0">
                <a:solidFill>
                  <a:srgbClr val="283E6E"/>
                </a:solidFill>
                <a:latin typeface="Circe"/>
                <a:cs typeface="Circe"/>
              </a:rPr>
            </a:br>
            <a:r>
              <a:rPr lang="ru-RU" sz="1200" dirty="0" smtClean="0">
                <a:solidFill>
                  <a:srgbClr val="283E6E"/>
                </a:solidFill>
                <a:latin typeface="Circe"/>
                <a:cs typeface="Circe"/>
              </a:rPr>
              <a:t>от общего объема субсидии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283E6E"/>
              </a:solidFill>
              <a:latin typeface="Circe"/>
              <a:cs typeface="Circe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5" y="5667696"/>
            <a:ext cx="2539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  <a:cs typeface="Circe"/>
              </a:rPr>
              <a:t>В 2019 году для организаций не заключивших КППК может субсидироваться до 3% от коммерческой ставки банка</a:t>
            </a:r>
          </a:p>
          <a:p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  <a:cs typeface="Circe"/>
              </a:rPr>
              <a:t>(по кредитам не связанным с инвестициями)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045796"/>
              </p:ext>
            </p:extLst>
          </p:nvPr>
        </p:nvGraphicFramePr>
        <p:xfrm>
          <a:off x="4991148" y="875279"/>
          <a:ext cx="7227150" cy="474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-6" y="4137087"/>
            <a:ext cx="2539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  <a:cs typeface="Circe"/>
              </a:rPr>
              <a:t>На период 2019-2024 Национальным проектом заложено 327 млрд руб. на механизмы поддержки КППК</a:t>
            </a:r>
          </a:p>
        </p:txBody>
      </p:sp>
    </p:spTree>
    <p:extLst>
      <p:ext uri="{BB962C8B-B14F-4D97-AF65-F5344CB8AC3E}">
        <p14:creationId xmlns:p14="http://schemas.microsoft.com/office/powerpoint/2010/main" val="13554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608019" y="973040"/>
            <a:ext cx="7025838" cy="879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cap="all" dirty="0" smtClean="0">
                <a:solidFill>
                  <a:srgbClr val="283E6E"/>
                </a:solidFill>
                <a:latin typeface="Circe"/>
                <a:cs typeface="Circe"/>
              </a:rPr>
              <a:t>Основные требования</a:t>
            </a:r>
          </a:p>
          <a:p>
            <a:pPr algn="l">
              <a:lnSpc>
                <a:spcPct val="120000"/>
              </a:lnSpc>
            </a:pPr>
            <a:r>
              <a:rPr lang="ru-RU" sz="1300" dirty="0" smtClean="0">
                <a:solidFill>
                  <a:srgbClr val="205595"/>
                </a:solidFill>
                <a:latin typeface="Circe Extra Bold"/>
                <a:cs typeface="Circe Extra Bold"/>
              </a:rPr>
              <a:t>К ОРГАНИЗАЦИЯМ, РЕАЛИЗУЮЩИМ КППК</a:t>
            </a:r>
            <a:endParaRPr lang="ru-RU" sz="1300" dirty="0">
              <a:solidFill>
                <a:srgbClr val="205595"/>
              </a:solidFill>
              <a:latin typeface="Circe Extra Bold"/>
              <a:cs typeface="Circe Extra 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35938" y="429003"/>
            <a:ext cx="9530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chemeClr val="bg1"/>
                </a:solidFill>
                <a:latin typeface="Circe Light"/>
                <a:cs typeface="Circe Light"/>
              </a:rPr>
              <a:t>4</a:t>
            </a:r>
            <a:endParaRPr lang="ru-RU" sz="2300" dirty="0">
              <a:solidFill>
                <a:schemeClr val="bg1"/>
              </a:solidFill>
              <a:latin typeface="Circe Light"/>
              <a:cs typeface="Circe Ligh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23164" y="235220"/>
            <a:ext cx="5965832" cy="26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ru-RU" sz="900" dirty="0" smtClean="0">
                <a:solidFill>
                  <a:srgbClr val="205595"/>
                </a:solidFill>
                <a:latin typeface="Circe Light"/>
                <a:cs typeface="Circe Light"/>
              </a:rPr>
              <a:t>ГОСУДАРСТВЕННАЯ ПОДДЕРЖКА КППК</a:t>
            </a:r>
            <a:endParaRPr lang="ru-RU" sz="900" dirty="0">
              <a:solidFill>
                <a:srgbClr val="205595"/>
              </a:solidFill>
              <a:latin typeface="Circe Light"/>
              <a:cs typeface="Circe Ligh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235755" y="2066687"/>
            <a:ext cx="9956245" cy="3587674"/>
            <a:chOff x="2235755" y="1993211"/>
            <a:chExt cx="9956245" cy="358767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759528" y="2047680"/>
              <a:ext cx="4450426" cy="3354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  <a:latin typeface="Circe"/>
                  <a:cs typeface="Circe"/>
                </a:rPr>
                <a:t>Подтверждение факта производства</a:t>
              </a:r>
            </a:p>
            <a:p>
              <a:endParaRPr lang="ru-RU" sz="1600" b="1" dirty="0" smtClean="0">
                <a:solidFill>
                  <a:srgbClr val="002060"/>
                </a:solidFill>
                <a:latin typeface="Circe"/>
                <a:cs typeface="Circe"/>
              </a:endParaRPr>
            </a:p>
            <a:p>
              <a:r>
                <a:rPr lang="ru-RU" sz="1200" b="1" i="1" dirty="0">
                  <a:solidFill>
                    <a:srgbClr val="002060"/>
                  </a:solidFill>
                  <a:latin typeface="Circe"/>
                  <a:cs typeface="Circe"/>
                </a:rPr>
                <a:t>соблюдается одно из следующих </a:t>
              </a:r>
              <a:r>
                <a:rPr lang="ru-RU" sz="1200" b="1" i="1" dirty="0" smtClean="0">
                  <a:solidFill>
                    <a:srgbClr val="002060"/>
                  </a:solidFill>
                  <a:latin typeface="Circe"/>
                  <a:cs typeface="Circe"/>
                </a:rPr>
                <a:t>условий</a:t>
              </a:r>
            </a:p>
            <a:p>
              <a:endParaRPr lang="ru-RU" sz="1200" b="1" i="1" dirty="0" smtClean="0">
                <a:solidFill>
                  <a:srgbClr val="002060"/>
                </a:solidFill>
                <a:latin typeface="Circe"/>
                <a:cs typeface="Circe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получено 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заключение о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подтверждении производства 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продукции на территории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РФ (в соответствии с ПП-719)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участник 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промышленного кластера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производит продукцию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, на которую получено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заключение о 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подтверждении производства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продукции на 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территории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РФ 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(в соответствии с ПП-719)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получена 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лицензия на производство лекарственных средств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– для 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производителей фармацевтической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продукции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продукция 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экспортируется (подлежит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экспорту) для 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последующего использования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российскими производствами 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в иностранных государствах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заключен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СПИК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740195" y="2047680"/>
              <a:ext cx="4440911" cy="1877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  <a:latin typeface="Circe"/>
                  <a:cs typeface="Circe"/>
                </a:rPr>
                <a:t>Отсутствие просрочек и задолженности</a:t>
              </a:r>
            </a:p>
            <a:p>
              <a:endParaRPr lang="ru-RU" sz="1600" b="1" dirty="0" smtClean="0">
                <a:solidFill>
                  <a:srgbClr val="002060"/>
                </a:solidFill>
                <a:latin typeface="Circe"/>
                <a:cs typeface="Circe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Отсутствует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неисполненная обязанность 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по уплате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налогов, сборов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, страховых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взносов, пеней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, штрафов и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процентов по ним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Отсутствует иная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просроченная задолженность 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перед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бюджетами бюджетной 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системы </a:t>
              </a: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Российской Федерации</a:t>
              </a:r>
            </a:p>
            <a:p>
              <a:endParaRPr lang="ru-RU" sz="1200" b="1" i="1" dirty="0" smtClean="0">
                <a:solidFill>
                  <a:srgbClr val="002060"/>
                </a:solidFill>
                <a:latin typeface="Circe"/>
                <a:cs typeface="Circe"/>
              </a:endParaRPr>
            </a:p>
            <a:p>
              <a:r>
                <a:rPr lang="ru-RU" sz="1200" b="1" i="1" dirty="0" smtClean="0">
                  <a:solidFill>
                    <a:srgbClr val="002060"/>
                  </a:solidFill>
                  <a:latin typeface="Circe"/>
                  <a:cs typeface="Circe"/>
                </a:rPr>
                <a:t>не ранее чем за 30 дней до подачи заявки</a:t>
              </a:r>
              <a:endParaRPr lang="ru-RU" sz="1200" b="1" i="1" dirty="0">
                <a:solidFill>
                  <a:srgbClr val="002060"/>
                </a:solidFill>
                <a:latin typeface="Circe"/>
                <a:cs typeface="Circe"/>
              </a:endParaRPr>
            </a:p>
          </p:txBody>
        </p:sp>
        <p:pic>
          <p:nvPicPr>
            <p:cNvPr id="10" name="Picture 11" descr="Картинки по запросу завод иконка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755" y="1993211"/>
              <a:ext cx="544306" cy="54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740195" y="4257446"/>
              <a:ext cx="445180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  <a:latin typeface="Circe"/>
                  <a:cs typeface="Circe"/>
                </a:rPr>
                <a:t>Нормативные условия</a:t>
              </a:r>
              <a:endParaRPr lang="ru-RU" sz="1600" b="1" dirty="0">
                <a:solidFill>
                  <a:srgbClr val="002060"/>
                </a:solidFill>
                <a:latin typeface="Circe"/>
                <a:cs typeface="Circe"/>
              </a:endParaRPr>
            </a:p>
            <a:p>
              <a:endParaRPr lang="ru-RU" sz="1600" b="1" dirty="0" smtClean="0">
                <a:solidFill>
                  <a:srgbClr val="002060"/>
                </a:solidFill>
                <a:latin typeface="Circe"/>
                <a:cs typeface="Circe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002060"/>
                  </a:solidFill>
                  <a:latin typeface="Circe"/>
                  <a:cs typeface="Circe"/>
                </a:rPr>
                <a:t>Не </a:t>
              </a: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является иностранным юридическим лицом, а также «офшорной» компанией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002060"/>
                  </a:solidFill>
                  <a:latin typeface="Circe"/>
                  <a:cs typeface="Circe"/>
                </a:rPr>
                <a:t>В течение 3 последних лет не находился в процессе ликвидации или банкротства</a:t>
              </a:r>
            </a:p>
          </p:txBody>
        </p:sp>
        <p:pic>
          <p:nvPicPr>
            <p:cNvPr id="11" name="Picture 2" descr="Картинки по запросу границы иконка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04827" y="425744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ÐÐ°ÑÑÐ¸Ð½ÐºÐ¸ Ð¿Ð¾ Ð·Ð°Ð¿ÑÐ¾ÑÑ ÑÑÑÐ°Ñ Ð¸ÐºÐ¾Ð½ÐºÐ°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827" y="2121156"/>
            <a:ext cx="370795" cy="37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2608019" y="973040"/>
            <a:ext cx="6653212" cy="879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cap="all" dirty="0" smtClean="0">
                <a:solidFill>
                  <a:srgbClr val="283E6E"/>
                </a:solidFill>
                <a:latin typeface="Circe"/>
                <a:cs typeface="Circe"/>
              </a:rPr>
              <a:t>Реализация </a:t>
            </a:r>
            <a:r>
              <a:rPr lang="ru-RU" sz="2400" cap="all" dirty="0" err="1" smtClean="0">
                <a:solidFill>
                  <a:srgbClr val="283E6E"/>
                </a:solidFill>
                <a:latin typeface="Circe"/>
                <a:cs typeface="Circe"/>
              </a:rPr>
              <a:t>кппк</a:t>
            </a:r>
            <a:endParaRPr lang="ru-RU" sz="2400" cap="all" dirty="0">
              <a:solidFill>
                <a:srgbClr val="001B36"/>
              </a:solidFill>
              <a:latin typeface="Circe Extra Bold"/>
              <a:cs typeface="Circe Extra Bold"/>
            </a:endParaRPr>
          </a:p>
          <a:p>
            <a:pPr algn="l">
              <a:lnSpc>
                <a:spcPct val="120000"/>
              </a:lnSpc>
            </a:pPr>
            <a:r>
              <a:rPr lang="ru-RU" sz="1300" dirty="0" smtClean="0">
                <a:solidFill>
                  <a:srgbClr val="205595"/>
                </a:solidFill>
                <a:latin typeface="Circe Extra Bold"/>
                <a:cs typeface="Circe Extra Bold"/>
              </a:rPr>
              <a:t>ОСНОВНЫЕ ПОКАЗАТЕЛИ, ОБЯЗАТЕЛЬСТВА, МОНИТОРИНГ ИСПОЛНЕНИЯ</a:t>
            </a:r>
            <a:endParaRPr lang="ru-RU" sz="1300" dirty="0">
              <a:solidFill>
                <a:srgbClr val="205595"/>
              </a:solidFill>
              <a:latin typeface="Circe Extra Bold"/>
              <a:cs typeface="Circe Extra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35938" y="429003"/>
            <a:ext cx="9530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chemeClr val="bg1"/>
                </a:solidFill>
                <a:latin typeface="Circe Light"/>
                <a:cs typeface="Circe Light"/>
              </a:rPr>
              <a:t>5</a:t>
            </a:r>
            <a:endParaRPr lang="ru-RU" sz="2300" dirty="0">
              <a:solidFill>
                <a:schemeClr val="bg1"/>
              </a:solidFill>
              <a:latin typeface="Circe Light"/>
              <a:cs typeface="Circe Light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723164" y="235220"/>
            <a:ext cx="5965832" cy="26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ru-RU" sz="900" dirty="0" smtClean="0">
                <a:solidFill>
                  <a:srgbClr val="205595"/>
                </a:solidFill>
                <a:latin typeface="Circe Light"/>
                <a:cs typeface="Circe Light"/>
              </a:rPr>
              <a:t>ГОСУДАРСТВЕННАЯ ПОДДЕРЖКА КППК</a:t>
            </a:r>
            <a:endParaRPr lang="ru-RU" sz="900" dirty="0">
              <a:solidFill>
                <a:srgbClr val="205595"/>
              </a:solidFill>
              <a:latin typeface="Circe Light"/>
              <a:cs typeface="Circe Ligh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57381" y="1998692"/>
            <a:ext cx="419047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irce"/>
                <a:cs typeface="Circe"/>
              </a:rPr>
              <a:t>Соблюдение показателей результативности реализации КППК</a:t>
            </a:r>
          </a:p>
          <a:p>
            <a:endParaRPr lang="ru-RU" sz="1600" b="1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2060"/>
                </a:solidFill>
                <a:latin typeface="Circe"/>
                <a:cs typeface="Circe"/>
              </a:rPr>
              <a:t>Ежегодный прирост объема экспортный выручки относительно 2017 года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2060"/>
                </a:solidFill>
                <a:latin typeface="Circe"/>
                <a:cs typeface="Circe"/>
              </a:rPr>
              <a:t>Ежегодный прирост объема выручки на внутреннем рынке (к предшествующему периоду)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00" b="1" dirty="0" smtClean="0">
                <a:solidFill>
                  <a:srgbClr val="002060"/>
                </a:solidFill>
                <a:latin typeface="Circe"/>
                <a:cs typeface="Circe"/>
              </a:rPr>
              <a:t>Результативность использования субсидированного финансирования </a:t>
            </a:r>
            <a:endParaRPr lang="en-US" sz="1100" b="1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pPr marL="269875"/>
            <a:r>
              <a:rPr lang="ru-RU" sz="1100" i="1" dirty="0" smtClean="0">
                <a:solidFill>
                  <a:srgbClr val="002060"/>
                </a:solidFill>
                <a:latin typeface="Circe"/>
                <a:cs typeface="Circe"/>
              </a:rPr>
              <a:t>Результативность рассчитывается как отношение совокупного прироста </a:t>
            </a:r>
            <a:r>
              <a:rPr lang="ru-RU" sz="1100" i="1" dirty="0">
                <a:solidFill>
                  <a:srgbClr val="002060"/>
                </a:solidFill>
                <a:latin typeface="Circe"/>
                <a:cs typeface="Circe"/>
              </a:rPr>
              <a:t>экспортной </a:t>
            </a:r>
            <a:r>
              <a:rPr lang="ru-RU" sz="1100" i="1" dirty="0" smtClean="0">
                <a:solidFill>
                  <a:srgbClr val="002060"/>
                </a:solidFill>
                <a:latin typeface="Circe"/>
                <a:cs typeface="Circe"/>
              </a:rPr>
              <a:t>выручки </a:t>
            </a:r>
            <a:r>
              <a:rPr lang="ru-RU" sz="1100" i="1" dirty="0">
                <a:solidFill>
                  <a:srgbClr val="002060"/>
                </a:solidFill>
                <a:latin typeface="Circe"/>
                <a:cs typeface="Circe"/>
              </a:rPr>
              <a:t>и выручки на внутреннем </a:t>
            </a:r>
            <a:r>
              <a:rPr lang="ru-RU" sz="1100" i="1" dirty="0" smtClean="0">
                <a:solidFill>
                  <a:srgbClr val="002060"/>
                </a:solidFill>
                <a:latin typeface="Circe"/>
                <a:cs typeface="Circe"/>
              </a:rPr>
              <a:t>рынке к полученному финансированию (с учетом поправочных коэффициентов)*</a:t>
            </a:r>
          </a:p>
          <a:p>
            <a:endParaRPr lang="ru-RU" sz="1100" dirty="0">
              <a:solidFill>
                <a:srgbClr val="002060"/>
              </a:solidFill>
              <a:latin typeface="Circe"/>
              <a:cs typeface="Circe"/>
            </a:endParaRPr>
          </a:p>
          <a:p>
            <a:endParaRPr lang="ru-RU" sz="1100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endParaRPr lang="ru-RU" sz="1100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Circe"/>
                <a:cs typeface="Circe"/>
              </a:rPr>
              <a:t>Для </a:t>
            </a:r>
            <a:r>
              <a:rPr lang="ru-RU" sz="1100" b="1" dirty="0" smtClean="0">
                <a:solidFill>
                  <a:srgbClr val="002060"/>
                </a:solidFill>
                <a:latin typeface="Circe"/>
                <a:cs typeface="Circe"/>
              </a:rPr>
              <a:t>организаций, реализующих </a:t>
            </a:r>
            <a:r>
              <a:rPr lang="ru-RU" sz="1100" b="1" dirty="0">
                <a:solidFill>
                  <a:srgbClr val="002060"/>
                </a:solidFill>
                <a:latin typeface="Circe"/>
                <a:cs typeface="Circe"/>
              </a:rPr>
              <a:t>проект создания новых </a:t>
            </a:r>
            <a:r>
              <a:rPr lang="ru-RU" sz="1100" b="1" dirty="0" smtClean="0">
                <a:solidFill>
                  <a:srgbClr val="002060"/>
                </a:solidFill>
                <a:latin typeface="Circe"/>
                <a:cs typeface="Circe"/>
              </a:rPr>
              <a:t>производств за рубежом:</a:t>
            </a: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2060"/>
                </a:solidFill>
                <a:latin typeface="Circe"/>
                <a:cs typeface="Circe"/>
              </a:rPr>
              <a:t>Ежегодный </a:t>
            </a:r>
            <a:r>
              <a:rPr lang="ru-RU" sz="1100" dirty="0">
                <a:solidFill>
                  <a:srgbClr val="002060"/>
                </a:solidFill>
                <a:latin typeface="Circe"/>
                <a:cs typeface="Circe"/>
              </a:rPr>
              <a:t>прирост объема экспортный выручки (к предшествующему </a:t>
            </a:r>
            <a:r>
              <a:rPr lang="ru-RU" sz="1100" dirty="0" smtClean="0">
                <a:solidFill>
                  <a:srgbClr val="002060"/>
                </a:solidFill>
                <a:latin typeface="Circe"/>
                <a:cs typeface="Circe"/>
              </a:rPr>
              <a:t>периоду)</a:t>
            </a: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ru-RU" sz="1100" b="1" dirty="0" smtClean="0">
                <a:solidFill>
                  <a:srgbClr val="002060"/>
                </a:solidFill>
                <a:latin typeface="Circe"/>
                <a:cs typeface="Circe"/>
              </a:rPr>
              <a:t>Результативность </a:t>
            </a:r>
            <a:r>
              <a:rPr lang="ru-RU" sz="1100" b="1" dirty="0">
                <a:solidFill>
                  <a:srgbClr val="002060"/>
                </a:solidFill>
                <a:latin typeface="Circe"/>
                <a:cs typeface="Circe"/>
              </a:rPr>
              <a:t>использования субсидированного финансирования </a:t>
            </a:r>
            <a:endParaRPr lang="en-US" sz="1100" b="1" dirty="0">
              <a:solidFill>
                <a:srgbClr val="002060"/>
              </a:solidFill>
              <a:latin typeface="Circe"/>
              <a:cs typeface="Circe"/>
            </a:endParaRPr>
          </a:p>
          <a:p>
            <a:pPr marL="269875"/>
            <a:r>
              <a:rPr lang="ru-RU" sz="1100" i="1" dirty="0">
                <a:solidFill>
                  <a:srgbClr val="002060"/>
                </a:solidFill>
                <a:latin typeface="Circe"/>
                <a:cs typeface="Circe"/>
              </a:rPr>
              <a:t>Результативность рассчитывается как отношение совокупного прироста экспортной выручки </a:t>
            </a:r>
            <a:r>
              <a:rPr lang="ru-RU" sz="1100" i="1" dirty="0" smtClean="0">
                <a:solidFill>
                  <a:srgbClr val="002060"/>
                </a:solidFill>
                <a:latin typeface="Circe"/>
                <a:cs typeface="Circe"/>
              </a:rPr>
              <a:t>к </a:t>
            </a:r>
            <a:r>
              <a:rPr lang="ru-RU" sz="1100" i="1" dirty="0">
                <a:solidFill>
                  <a:srgbClr val="002060"/>
                </a:solidFill>
                <a:latin typeface="Circe"/>
                <a:cs typeface="Circe"/>
              </a:rPr>
              <a:t>полученному финансированию (с учетом поправочных коэффициентов)*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033657" y="1998690"/>
            <a:ext cx="4147447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irce"/>
                <a:cs typeface="Circe"/>
              </a:rPr>
              <a:t>Обязанности</a:t>
            </a:r>
          </a:p>
          <a:p>
            <a:endParaRPr lang="ru-RU" sz="1400" b="1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002060"/>
                </a:solidFill>
                <a:latin typeface="Circe"/>
                <a:cs typeface="Circe"/>
              </a:rPr>
              <a:t>О</a:t>
            </a:r>
            <a:r>
              <a:rPr lang="ru-RU" sz="1100" b="1" dirty="0" smtClean="0">
                <a:solidFill>
                  <a:srgbClr val="002060"/>
                </a:solidFill>
                <a:latin typeface="Circe"/>
                <a:cs typeface="Circe"/>
              </a:rPr>
              <a:t>рганизация предоставляет в </a:t>
            </a:r>
            <a:r>
              <a:rPr lang="ru-RU" sz="1100" b="1" dirty="0" err="1" smtClean="0">
                <a:solidFill>
                  <a:srgbClr val="002060"/>
                </a:solidFill>
                <a:latin typeface="Circe"/>
                <a:cs typeface="Circe"/>
              </a:rPr>
              <a:t>Минпромторг</a:t>
            </a:r>
            <a:r>
              <a:rPr lang="ru-RU" sz="1100" b="1" dirty="0" smtClean="0">
                <a:solidFill>
                  <a:srgbClr val="002060"/>
                </a:solidFill>
                <a:latin typeface="Circe"/>
                <a:cs typeface="Circe"/>
              </a:rPr>
              <a:t> России регулярный отчет о выполнении КППК и достижении показателей результативности, а также заявленных мероприятий реализации КППК (не реже одного раза в год)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b="1" dirty="0" err="1">
                <a:solidFill>
                  <a:srgbClr val="002060"/>
                </a:solidFill>
                <a:latin typeface="Circe"/>
                <a:cs typeface="Circe"/>
              </a:rPr>
              <a:t>Минпромторг</a:t>
            </a:r>
            <a:r>
              <a:rPr lang="ru-RU" sz="1100" b="1" dirty="0">
                <a:solidFill>
                  <a:srgbClr val="002060"/>
                </a:solidFill>
                <a:latin typeface="Circe"/>
                <a:cs typeface="Circe"/>
              </a:rPr>
              <a:t> России обязуется предоставлять субсидии банку (субсидирование процентной ставки), предоставляющему финансировании организации, реализующей КППК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48912"/>
            <a:ext cx="27840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  <a:cs typeface="Circe"/>
              </a:rPr>
              <a:t>*Для каждой отрасли введены поправочные коэффициенты по годам (2019-2024), обеспечивающие выравнивание показателей объемов выручки на внутреннем рынке и экспорте</a:t>
            </a:r>
            <a:endParaRPr lang="ru-RU" sz="11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8" descr="ÐÐ°ÑÑÐ¸Ð½ÐºÐ¸ Ð¿Ð¾ Ð·Ð°Ð¿ÑÐ¾ÑÑ Ð¼ÐµÑÐ°Ð½Ð¸Ð·Ð¼ Ð¸ÐºÐ¾Ð½ÐºÐ°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243" y="1911144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ÐÐ°ÑÑÐ¸Ð½ÐºÐ¸ Ð¿Ð¾ Ð·Ð°Ð¿ÑÐ¾ÑÑ ÐÐ¾ÐºÐ°Ð·Ð°ÑÐµÐ»Ð¸ Ð¸ÐºÐ¾Ð½ÐºÐ°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021" y="2049634"/>
            <a:ext cx="319781" cy="31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7535444" y="4428787"/>
            <a:ext cx="4648392" cy="2385269"/>
            <a:chOff x="7532712" y="4144700"/>
            <a:chExt cx="4648392" cy="2385269"/>
          </a:xfrm>
        </p:grpSpPr>
        <p:pic>
          <p:nvPicPr>
            <p:cNvPr id="3074" name="Picture 2" descr="ÐÐ°ÑÑÐ¸Ð½ÐºÐ¸ Ð¿Ð¾ Ð·Ð°Ð¿ÑÐ¾ÑÑ ÑÑÑÐ°Ñ Ð¸ÐºÐ¾Ð½ÐºÐ°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2712" y="4144700"/>
              <a:ext cx="370795" cy="370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8030925" y="4144701"/>
              <a:ext cx="4150179" cy="2385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Circe"/>
                  <a:cs typeface="Circe"/>
                </a:rPr>
                <a:t>Ответственность</a:t>
              </a:r>
            </a:p>
            <a:p>
              <a:endParaRPr lang="ru-RU" sz="1400" b="1" dirty="0" smtClean="0">
                <a:solidFill>
                  <a:srgbClr val="002060"/>
                </a:solidFill>
                <a:latin typeface="Circe"/>
                <a:cs typeface="Circe"/>
              </a:endParaRPr>
            </a:p>
            <a:p>
              <a:pPr marL="171450" indent="-171450"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ru-RU" sz="1100" b="1" dirty="0" smtClean="0">
                  <a:solidFill>
                    <a:srgbClr val="C00000"/>
                  </a:solidFill>
                  <a:latin typeface="Circe"/>
                  <a:cs typeface="Circe"/>
                </a:rPr>
                <a:t>Если организация не выполняет показатели результативности </a:t>
              </a:r>
              <a:r>
                <a:rPr lang="ru-RU" sz="1100" b="1" dirty="0" err="1" smtClean="0">
                  <a:solidFill>
                    <a:srgbClr val="C00000"/>
                  </a:solidFill>
                  <a:latin typeface="Circe"/>
                  <a:cs typeface="Circe"/>
                </a:rPr>
                <a:t>Минпромторг</a:t>
              </a:r>
              <a:r>
                <a:rPr lang="ru-RU" sz="1100" b="1" dirty="0" smtClean="0">
                  <a:solidFill>
                    <a:srgbClr val="C00000"/>
                  </a:solidFill>
                  <a:latin typeface="Circe"/>
                  <a:cs typeface="Circe"/>
                </a:rPr>
                <a:t> России приостанавливает субсидирование банков, предоставляющих финансирование организации, реализующей КППК</a:t>
              </a:r>
            </a:p>
            <a:p>
              <a:pPr marL="171450" indent="-171450"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ru-RU" sz="1100" b="1" dirty="0" smtClean="0">
                  <a:solidFill>
                    <a:srgbClr val="C00000"/>
                  </a:solidFill>
                  <a:latin typeface="Circe"/>
                  <a:cs typeface="Circe"/>
                </a:rPr>
                <a:t>Если организация не устраняет факт невыполнения показателей результативности до 31.12 следующего года, </a:t>
              </a:r>
              <a:r>
                <a:rPr lang="ru-RU" sz="1100" b="1" dirty="0" err="1" smtClean="0">
                  <a:solidFill>
                    <a:srgbClr val="C00000"/>
                  </a:solidFill>
                  <a:latin typeface="Circe"/>
                  <a:cs typeface="Circe"/>
                </a:rPr>
                <a:t>Минпромторг</a:t>
              </a:r>
              <a:r>
                <a:rPr lang="ru-RU" sz="1100" b="1" dirty="0" smtClean="0">
                  <a:solidFill>
                    <a:srgbClr val="C00000"/>
                  </a:solidFill>
                  <a:latin typeface="Circe"/>
                  <a:cs typeface="Circe"/>
                </a:rPr>
                <a:t> России расторгает соглашение о реализации КППК и прекращает субсидирование банка (процентной ставки) </a:t>
              </a:r>
            </a:p>
            <a:p>
              <a:pPr marL="171450" indent="-171450"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endParaRPr lang="ru-RU" sz="1100" b="1" dirty="0" smtClean="0">
                <a:solidFill>
                  <a:srgbClr val="C00000"/>
                </a:solidFill>
                <a:latin typeface="Circe"/>
                <a:cs typeface="Cir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3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08019" y="973040"/>
            <a:ext cx="6653212" cy="879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cap="all" dirty="0" smtClean="0">
                <a:solidFill>
                  <a:srgbClr val="283E6E"/>
                </a:solidFill>
                <a:latin typeface="Circe"/>
                <a:cs typeface="Circe"/>
              </a:rPr>
              <a:t>Основные вехи подготовки КППК</a:t>
            </a:r>
            <a:endParaRPr lang="ru-RU" sz="2400" cap="all" dirty="0">
              <a:solidFill>
                <a:srgbClr val="001B36"/>
              </a:solidFill>
              <a:latin typeface="Circe Extra Bold"/>
              <a:cs typeface="Circe Extra Bold"/>
            </a:endParaRPr>
          </a:p>
          <a:p>
            <a:pPr algn="l">
              <a:lnSpc>
                <a:spcPct val="120000"/>
              </a:lnSpc>
            </a:pPr>
            <a:r>
              <a:rPr lang="ru-RU" sz="1300" dirty="0" smtClean="0">
                <a:solidFill>
                  <a:srgbClr val="205595"/>
                </a:solidFill>
                <a:latin typeface="Circe Extra Bold"/>
                <a:cs typeface="Circe Extra Bold"/>
              </a:rPr>
              <a:t>ДОРОЖНАЯ КАРТА С НОРМАТИВНЫМИ СРОКАМИ</a:t>
            </a:r>
            <a:endParaRPr lang="ru-RU" sz="1300" dirty="0">
              <a:solidFill>
                <a:srgbClr val="205595"/>
              </a:solidFill>
              <a:latin typeface="Circe Extra Bold"/>
              <a:cs typeface="Circe Extra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35938" y="429003"/>
            <a:ext cx="9530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chemeClr val="bg1"/>
                </a:solidFill>
                <a:latin typeface="Circe Light"/>
                <a:cs typeface="Circe Light"/>
              </a:rPr>
              <a:t>6</a:t>
            </a:r>
            <a:endParaRPr lang="ru-RU" sz="2300" dirty="0">
              <a:solidFill>
                <a:schemeClr val="bg1"/>
              </a:solidFill>
              <a:latin typeface="Circe Light"/>
              <a:cs typeface="Circe Ligh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23164" y="235220"/>
            <a:ext cx="5965832" cy="26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ru-RU" sz="900" dirty="0" smtClean="0">
                <a:solidFill>
                  <a:srgbClr val="205595"/>
                </a:solidFill>
                <a:latin typeface="Circe Light"/>
                <a:cs typeface="Circe Light"/>
              </a:rPr>
              <a:t>ГОСУДАРСТВЕННАЯ ПОДДЕРЖКА КППК</a:t>
            </a:r>
            <a:endParaRPr lang="ru-RU" sz="900" dirty="0">
              <a:solidFill>
                <a:srgbClr val="205595"/>
              </a:solidFill>
              <a:latin typeface="Circe Light"/>
              <a:cs typeface="Circe Light"/>
            </a:endParaRPr>
          </a:p>
        </p:txBody>
      </p:sp>
      <p:cxnSp>
        <p:nvCxnSpPr>
          <p:cNvPr id="3" name="Прямая соединительная линия 2"/>
          <p:cNvCxnSpPr>
            <a:endCxn id="4" idx="1"/>
          </p:cNvCxnSpPr>
          <p:nvPr/>
        </p:nvCxnSpPr>
        <p:spPr>
          <a:xfrm>
            <a:off x="2186665" y="3927014"/>
            <a:ext cx="9259663" cy="0"/>
          </a:xfrm>
          <a:prstGeom prst="line">
            <a:avLst/>
          </a:prstGeom>
          <a:ln w="28575">
            <a:solidFill>
              <a:srgbClr val="20559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Ромб 3"/>
          <p:cNvSpPr/>
          <p:nvPr/>
        </p:nvSpPr>
        <p:spPr>
          <a:xfrm>
            <a:off x="11446328" y="3816796"/>
            <a:ext cx="195943" cy="220436"/>
          </a:xfrm>
          <a:prstGeom prst="diamond">
            <a:avLst/>
          </a:prstGeom>
          <a:solidFill>
            <a:srgbClr val="283E6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03010" y="4047539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  <a:latin typeface="Circe"/>
                <a:cs typeface="Circe"/>
              </a:rPr>
              <a:t>23.02.19 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77853" y="4037232"/>
            <a:ext cx="7328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>
                <a:solidFill>
                  <a:srgbClr val="283E6E"/>
                </a:solidFill>
                <a:latin typeface="Circe"/>
                <a:cs typeface="Circe"/>
              </a:rPr>
              <a:t>14.08.19</a:t>
            </a: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0246078" y="2072943"/>
            <a:ext cx="1338945" cy="10042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283E6E"/>
                </a:solidFill>
                <a:latin typeface="Circe"/>
              </a:rPr>
              <a:t>Заключено соглашение о реализации КППК</a:t>
            </a:r>
          </a:p>
        </p:txBody>
      </p:sp>
      <p:cxnSp>
        <p:nvCxnSpPr>
          <p:cNvPr id="17" name="Соединительная линия уступом 16"/>
          <p:cNvCxnSpPr>
            <a:stCxn id="16" idx="0"/>
            <a:endCxn id="4" idx="3"/>
          </p:cNvCxnSpPr>
          <p:nvPr/>
        </p:nvCxnSpPr>
        <p:spPr>
          <a:xfrm>
            <a:off x="11585023" y="2575047"/>
            <a:ext cx="57248" cy="1351967"/>
          </a:xfrm>
          <a:prstGeom prst="bentConnector3">
            <a:avLst>
              <a:gd name="adj1" fmla="val 499315"/>
            </a:avLst>
          </a:prstGeom>
          <a:ln w="12700">
            <a:solidFill>
              <a:srgbClr val="283E6E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Ромб 37"/>
          <p:cNvSpPr/>
          <p:nvPr/>
        </p:nvSpPr>
        <p:spPr>
          <a:xfrm>
            <a:off x="3677849" y="3816796"/>
            <a:ext cx="195943" cy="220436"/>
          </a:xfrm>
          <a:prstGeom prst="diamond">
            <a:avLst/>
          </a:prstGeom>
          <a:solidFill>
            <a:srgbClr val="20559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с двумя вырезанными противолежащими углами 38"/>
          <p:cNvSpPr/>
          <p:nvPr/>
        </p:nvSpPr>
        <p:spPr>
          <a:xfrm>
            <a:off x="1990722" y="5059305"/>
            <a:ext cx="1338945" cy="10042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rgbClr val="283E6E"/>
                </a:solidFill>
                <a:latin typeface="Circe"/>
              </a:rPr>
              <a:t>Минпромторг</a:t>
            </a:r>
            <a:r>
              <a:rPr lang="ru-RU" sz="1000" dirty="0" smtClean="0">
                <a:solidFill>
                  <a:srgbClr val="283E6E"/>
                </a:solidFill>
                <a:latin typeface="Circe"/>
              </a:rPr>
              <a:t> объявляет о начале периода отбора КППК</a:t>
            </a:r>
          </a:p>
        </p:txBody>
      </p:sp>
      <p:cxnSp>
        <p:nvCxnSpPr>
          <p:cNvPr id="40" name="Соединительная линия уступом 39"/>
          <p:cNvCxnSpPr>
            <a:stCxn id="39" idx="0"/>
            <a:endCxn id="38" idx="2"/>
          </p:cNvCxnSpPr>
          <p:nvPr/>
        </p:nvCxnSpPr>
        <p:spPr>
          <a:xfrm flipV="1">
            <a:off x="3329667" y="4037232"/>
            <a:ext cx="446154" cy="1524177"/>
          </a:xfrm>
          <a:prstGeom prst="bentConnector2">
            <a:avLst/>
          </a:prstGeom>
          <a:ln w="12700">
            <a:solidFill>
              <a:srgbClr val="283E6E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390136" y="3569752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  <a:latin typeface="Circe"/>
                <a:cs typeface="Circe"/>
              </a:rPr>
              <a:t>01.04.19 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60" name="Ромб 59"/>
          <p:cNvSpPr/>
          <p:nvPr/>
        </p:nvSpPr>
        <p:spPr>
          <a:xfrm>
            <a:off x="6130619" y="3809013"/>
            <a:ext cx="195943" cy="220436"/>
          </a:xfrm>
          <a:prstGeom prst="diamond">
            <a:avLst/>
          </a:prstGeom>
          <a:solidFill>
            <a:srgbClr val="20559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с двумя вырезанными противолежащими углами 66"/>
          <p:cNvSpPr/>
          <p:nvPr/>
        </p:nvSpPr>
        <p:spPr>
          <a:xfrm>
            <a:off x="4169663" y="2072943"/>
            <a:ext cx="1338945" cy="10042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283E6E"/>
                </a:solidFill>
                <a:latin typeface="Circe"/>
              </a:rPr>
              <a:t>Компания подала заявку на участие в отборе КППК</a:t>
            </a:r>
          </a:p>
        </p:txBody>
      </p:sp>
      <p:cxnSp>
        <p:nvCxnSpPr>
          <p:cNvPr id="68" name="Соединительная линия уступом 67"/>
          <p:cNvCxnSpPr>
            <a:stCxn id="67" idx="0"/>
            <a:endCxn id="60" idx="0"/>
          </p:cNvCxnSpPr>
          <p:nvPr/>
        </p:nvCxnSpPr>
        <p:spPr>
          <a:xfrm>
            <a:off x="5508608" y="2575047"/>
            <a:ext cx="719983" cy="1233966"/>
          </a:xfrm>
          <a:prstGeom prst="bentConnector2">
            <a:avLst/>
          </a:prstGeom>
          <a:ln w="12700">
            <a:solidFill>
              <a:srgbClr val="283E6E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5858476" y="4053186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  <a:latin typeface="Circe"/>
                <a:cs typeface="Circe"/>
              </a:rPr>
              <a:t>15.05.19 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73" name="Ромб 72"/>
          <p:cNvSpPr/>
          <p:nvPr/>
        </p:nvSpPr>
        <p:spPr>
          <a:xfrm>
            <a:off x="7182413" y="3806319"/>
            <a:ext cx="195943" cy="220436"/>
          </a:xfrm>
          <a:prstGeom prst="diamond">
            <a:avLst/>
          </a:prstGeom>
          <a:solidFill>
            <a:srgbClr val="20559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8320396" y="4026755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  <a:latin typeface="Circe"/>
                <a:cs typeface="Circe"/>
              </a:rPr>
              <a:t>14.07.19 </a:t>
            </a:r>
            <a:endParaRPr lang="ru-RU" sz="1100" b="1" dirty="0">
              <a:solidFill>
                <a:srgbClr val="283E6E"/>
              </a:solidFill>
            </a:endParaRPr>
          </a:p>
        </p:txBody>
      </p:sp>
      <p:cxnSp>
        <p:nvCxnSpPr>
          <p:cNvPr id="75" name="Соединительная линия уступом 74"/>
          <p:cNvCxnSpPr>
            <a:stCxn id="76" idx="0"/>
            <a:endCxn id="73" idx="2"/>
          </p:cNvCxnSpPr>
          <p:nvPr/>
        </p:nvCxnSpPr>
        <p:spPr>
          <a:xfrm flipV="1">
            <a:off x="6784402" y="4026755"/>
            <a:ext cx="495983" cy="1534654"/>
          </a:xfrm>
          <a:prstGeom prst="bentConnector2">
            <a:avLst/>
          </a:prstGeom>
          <a:ln w="12700">
            <a:solidFill>
              <a:srgbClr val="283E6E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Прямоугольник с двумя вырезанными противолежащими углами 75"/>
          <p:cNvSpPr/>
          <p:nvPr/>
        </p:nvSpPr>
        <p:spPr>
          <a:xfrm>
            <a:off x="5445457" y="5059305"/>
            <a:ext cx="1338945" cy="10042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205595"/>
                </a:solidFill>
                <a:latin typeface="Circe"/>
              </a:rPr>
              <a:t>Компания включена в единый перечень</a:t>
            </a:r>
            <a:endParaRPr lang="ru-RU" sz="1000" dirty="0">
              <a:solidFill>
                <a:srgbClr val="205595"/>
              </a:solidFill>
              <a:latin typeface="Circe"/>
            </a:endParaRPr>
          </a:p>
        </p:txBody>
      </p:sp>
      <p:sp>
        <p:nvSpPr>
          <p:cNvPr id="79" name="Ромб 78"/>
          <p:cNvSpPr/>
          <p:nvPr/>
        </p:nvSpPr>
        <p:spPr>
          <a:xfrm>
            <a:off x="8608108" y="3806319"/>
            <a:ext cx="195943" cy="220436"/>
          </a:xfrm>
          <a:prstGeom prst="diamond">
            <a:avLst/>
          </a:prstGeom>
          <a:solidFill>
            <a:srgbClr val="20559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с двумя вырезанными противолежащими углами 79"/>
          <p:cNvSpPr/>
          <p:nvPr/>
        </p:nvSpPr>
        <p:spPr>
          <a:xfrm>
            <a:off x="6894702" y="2152137"/>
            <a:ext cx="1338945" cy="10042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205595"/>
                </a:solidFill>
                <a:latin typeface="Circe"/>
              </a:rPr>
              <a:t>Утвержден единый перечень</a:t>
            </a:r>
            <a:endParaRPr lang="ru-RU" sz="1000" dirty="0">
              <a:solidFill>
                <a:srgbClr val="205595"/>
              </a:solidFill>
              <a:latin typeface="Circe"/>
            </a:endParaRPr>
          </a:p>
        </p:txBody>
      </p:sp>
      <p:cxnSp>
        <p:nvCxnSpPr>
          <p:cNvPr id="81" name="Соединительная линия уступом 80"/>
          <p:cNvCxnSpPr>
            <a:stCxn id="80" idx="0"/>
            <a:endCxn id="79" idx="0"/>
          </p:cNvCxnSpPr>
          <p:nvPr/>
        </p:nvCxnSpPr>
        <p:spPr>
          <a:xfrm>
            <a:off x="8233647" y="2654241"/>
            <a:ext cx="472433" cy="1152078"/>
          </a:xfrm>
          <a:prstGeom prst="bentConnector2">
            <a:avLst/>
          </a:prstGeom>
          <a:ln w="12700">
            <a:solidFill>
              <a:srgbClr val="283E6E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6894702" y="3544709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  <a:latin typeface="Circe"/>
                <a:cs typeface="Circe"/>
              </a:rPr>
              <a:t>14.06.19 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85" name="Ромб 84"/>
          <p:cNvSpPr/>
          <p:nvPr/>
        </p:nvSpPr>
        <p:spPr>
          <a:xfrm>
            <a:off x="10050135" y="3832750"/>
            <a:ext cx="195943" cy="220436"/>
          </a:xfrm>
          <a:prstGeom prst="diamond">
            <a:avLst/>
          </a:prstGeom>
          <a:solidFill>
            <a:srgbClr val="20559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с двумя вырезанными противолежащими углами 85"/>
          <p:cNvSpPr/>
          <p:nvPr/>
        </p:nvSpPr>
        <p:spPr>
          <a:xfrm>
            <a:off x="8062753" y="5059305"/>
            <a:ext cx="1338945" cy="10042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205595"/>
                </a:solidFill>
                <a:latin typeface="Circe"/>
              </a:rPr>
              <a:t>Подано заявление на заключение соглашения о реализации КППК</a:t>
            </a:r>
          </a:p>
        </p:txBody>
      </p:sp>
      <p:cxnSp>
        <p:nvCxnSpPr>
          <p:cNvPr id="87" name="Соединительная линия уступом 86"/>
          <p:cNvCxnSpPr>
            <a:stCxn id="86" idx="0"/>
            <a:endCxn id="85" idx="2"/>
          </p:cNvCxnSpPr>
          <p:nvPr/>
        </p:nvCxnSpPr>
        <p:spPr>
          <a:xfrm flipV="1">
            <a:off x="9401698" y="4053186"/>
            <a:ext cx="746409" cy="1508223"/>
          </a:xfrm>
          <a:prstGeom prst="bentConnector2">
            <a:avLst/>
          </a:prstGeom>
          <a:ln w="12700">
            <a:solidFill>
              <a:srgbClr val="283E6E"/>
            </a:solidFill>
            <a:prstDash val="sysDot"/>
            <a:head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9762423" y="3576781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  <a:latin typeface="Circe"/>
                <a:cs typeface="Circe"/>
              </a:rPr>
              <a:t>25.07.19 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69" name="Равнобедренный треугольник 68"/>
          <p:cNvSpPr/>
          <p:nvPr/>
        </p:nvSpPr>
        <p:spPr>
          <a:xfrm rot="5400000">
            <a:off x="2020837" y="3846145"/>
            <a:ext cx="228600" cy="154337"/>
          </a:xfrm>
          <a:prstGeom prst="triangle">
            <a:avLst/>
          </a:prstGeom>
          <a:solidFill>
            <a:srgbClr val="283E6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08019" y="973040"/>
            <a:ext cx="6653212" cy="879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cap="all" dirty="0" smtClean="0">
                <a:solidFill>
                  <a:srgbClr val="283E6E"/>
                </a:solidFill>
                <a:latin typeface="Circe"/>
                <a:cs typeface="Circe"/>
              </a:rPr>
              <a:t>Отбор </a:t>
            </a:r>
            <a:r>
              <a:rPr lang="ru-RU" sz="2400" cap="all" dirty="0" err="1" smtClean="0">
                <a:solidFill>
                  <a:srgbClr val="283E6E"/>
                </a:solidFill>
                <a:latin typeface="Circe"/>
                <a:cs typeface="Circe"/>
              </a:rPr>
              <a:t>кппк</a:t>
            </a:r>
            <a:endParaRPr lang="ru-RU" sz="2400" cap="all" dirty="0">
              <a:solidFill>
                <a:srgbClr val="001B36"/>
              </a:solidFill>
              <a:latin typeface="Circe Extra Bold"/>
              <a:cs typeface="Circe Extra Bold"/>
            </a:endParaRPr>
          </a:p>
          <a:p>
            <a:pPr algn="l">
              <a:lnSpc>
                <a:spcPct val="120000"/>
              </a:lnSpc>
            </a:pPr>
            <a:r>
              <a:rPr lang="ru-RU" sz="1300" dirty="0" smtClean="0">
                <a:solidFill>
                  <a:srgbClr val="205595"/>
                </a:solidFill>
                <a:latin typeface="Circe Extra Bold"/>
                <a:cs typeface="Circe Extra Bold"/>
              </a:rPr>
              <a:t>ОСОБЕННОСТИ ПРОЦЕДУРЫ РАНЖИРОВАНИЯ</a:t>
            </a:r>
            <a:endParaRPr lang="ru-RU" sz="1300" dirty="0">
              <a:solidFill>
                <a:srgbClr val="205595"/>
              </a:solidFill>
              <a:latin typeface="Circe Extra Bold"/>
              <a:cs typeface="Circe Extra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35938" y="429003"/>
            <a:ext cx="9530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>
                <a:solidFill>
                  <a:schemeClr val="bg1"/>
                </a:solidFill>
                <a:latin typeface="Circe Light"/>
                <a:cs typeface="Circe Light"/>
              </a:rPr>
              <a:t>7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23164" y="235220"/>
            <a:ext cx="5965832" cy="26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ru-RU" sz="900" dirty="0" smtClean="0">
                <a:solidFill>
                  <a:srgbClr val="205595"/>
                </a:solidFill>
                <a:latin typeface="Circe Light"/>
                <a:cs typeface="Circe Light"/>
              </a:rPr>
              <a:t>ГОСУДАРСТВЕННАЯ ПОДДЕРЖКА КППК</a:t>
            </a:r>
            <a:endParaRPr lang="ru-RU" sz="900" dirty="0">
              <a:solidFill>
                <a:srgbClr val="205595"/>
              </a:solidFill>
              <a:latin typeface="Circe Light"/>
              <a:cs typeface="Circe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6508" y="2080337"/>
            <a:ext cx="78888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irce"/>
                <a:cs typeface="Circe"/>
              </a:rPr>
              <a:t>КППК ранжируются в рамках отраслей (отраслевой принадлежности) и требуемого объема финансирования на </a:t>
            </a:r>
            <a:r>
              <a:rPr lang="ru-RU" sz="1600" dirty="0">
                <a:solidFill>
                  <a:srgbClr val="002060"/>
                </a:solidFill>
                <a:latin typeface="Circe"/>
                <a:cs typeface="Circe"/>
              </a:rPr>
              <a:t>основе показателя </a:t>
            </a:r>
            <a:r>
              <a:rPr lang="ru-RU" sz="1600" dirty="0" smtClean="0">
                <a:solidFill>
                  <a:srgbClr val="002060"/>
                </a:solidFill>
                <a:latin typeface="Circe"/>
                <a:cs typeface="Circe"/>
              </a:rPr>
              <a:t>результативности </a:t>
            </a:r>
            <a:r>
              <a:rPr lang="ru-RU" sz="1600" dirty="0">
                <a:solidFill>
                  <a:srgbClr val="002060"/>
                </a:solidFill>
                <a:latin typeface="Circe"/>
                <a:cs typeface="Circe"/>
              </a:rPr>
              <a:t>использования субсидированного финансирования</a:t>
            </a:r>
            <a:endParaRPr lang="ru-RU" sz="1600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irce"/>
                <a:cs typeface="Circe"/>
              </a:rPr>
              <a:t>Для инвестиционных проектов прирост экспорта должен быть зафиксирован не позднее 2023 года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irce"/>
                <a:cs typeface="Circe"/>
              </a:rPr>
              <a:t>Для каждой отрасли введены поправочные коэффициенты (корректирующие вклад роста внутреннего и экспортных рынков в результативность) для расчета значения показателя ранжирования</a:t>
            </a:r>
          </a:p>
          <a:p>
            <a:pPr>
              <a:buClr>
                <a:srgbClr val="FF0000"/>
              </a:buClr>
            </a:pPr>
            <a:endParaRPr lang="ru-RU" sz="1600" dirty="0" smtClean="0">
              <a:solidFill>
                <a:srgbClr val="002060"/>
              </a:solidFill>
              <a:latin typeface="Circe"/>
              <a:cs typeface="Circe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irce"/>
                <a:cs typeface="Circe"/>
              </a:rPr>
              <a:t>В случае равенства показателя ранжирования у нескольких КППК преимущество отдается КППК с большим объемом капитальных вложений (при прочих равных преимущество организации запросившей меньшее финансирование) </a:t>
            </a:r>
          </a:p>
        </p:txBody>
      </p:sp>
    </p:spTree>
    <p:extLst>
      <p:ext uri="{BB962C8B-B14F-4D97-AF65-F5344CB8AC3E}">
        <p14:creationId xmlns:p14="http://schemas.microsoft.com/office/powerpoint/2010/main" val="1069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08019" y="973040"/>
            <a:ext cx="6653212" cy="879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cap="all" dirty="0" err="1" smtClean="0">
                <a:solidFill>
                  <a:srgbClr val="283E6E"/>
                </a:solidFill>
                <a:latin typeface="Circe"/>
                <a:cs typeface="Circe"/>
              </a:rPr>
              <a:t>кппк</a:t>
            </a:r>
            <a:endParaRPr lang="ru-RU" sz="2400" cap="all" dirty="0">
              <a:solidFill>
                <a:srgbClr val="001B36"/>
              </a:solidFill>
              <a:latin typeface="Circe Extra Bold"/>
              <a:cs typeface="Circe Extra Bold"/>
            </a:endParaRPr>
          </a:p>
          <a:p>
            <a:pPr algn="l">
              <a:lnSpc>
                <a:spcPct val="120000"/>
              </a:lnSpc>
            </a:pPr>
            <a:r>
              <a:rPr lang="ru-RU" sz="1300" dirty="0" smtClean="0">
                <a:solidFill>
                  <a:srgbClr val="205595"/>
                </a:solidFill>
                <a:latin typeface="Circe Extra Bold"/>
                <a:cs typeface="Circe Extra Bold"/>
              </a:rPr>
              <a:t>ФОРМА, ОСНОВНОЕ СОДЕРЖАНИЕ</a:t>
            </a:r>
            <a:endParaRPr lang="ru-RU" sz="1300" dirty="0">
              <a:solidFill>
                <a:srgbClr val="205595"/>
              </a:solidFill>
              <a:latin typeface="Circe Extra Bold"/>
              <a:cs typeface="Circe Extra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35938" y="429003"/>
            <a:ext cx="9530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chemeClr val="bg1"/>
                </a:solidFill>
                <a:latin typeface="Circe Light"/>
                <a:cs typeface="Circe Light"/>
              </a:rPr>
              <a:t>8</a:t>
            </a:r>
            <a:endParaRPr lang="ru-RU" sz="2300" dirty="0">
              <a:solidFill>
                <a:schemeClr val="bg1"/>
              </a:solidFill>
              <a:latin typeface="Circe Light"/>
              <a:cs typeface="Circe Ligh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23164" y="235220"/>
            <a:ext cx="5965832" cy="26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ru-RU" sz="900" dirty="0" smtClean="0">
                <a:solidFill>
                  <a:srgbClr val="205595"/>
                </a:solidFill>
                <a:latin typeface="Circe Light"/>
                <a:cs typeface="Circe Light"/>
              </a:rPr>
              <a:t>ГОСУДАРСТВЕННАЯ ПОДДЕРЖКА КППК</a:t>
            </a:r>
            <a:endParaRPr lang="ru-RU" sz="900" dirty="0">
              <a:solidFill>
                <a:srgbClr val="205595"/>
              </a:solidFill>
              <a:latin typeface="Circe Light"/>
              <a:cs typeface="Circe Ligh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96798"/>
              </p:ext>
            </p:extLst>
          </p:nvPr>
        </p:nvGraphicFramePr>
        <p:xfrm>
          <a:off x="3130526" y="1533351"/>
          <a:ext cx="7409568" cy="50815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72525"/>
                <a:gridCol w="863062"/>
                <a:gridCol w="369197"/>
                <a:gridCol w="161483"/>
                <a:gridCol w="253122"/>
                <a:gridCol w="710263"/>
                <a:gridCol w="111395"/>
                <a:gridCol w="89891"/>
                <a:gridCol w="974371"/>
                <a:gridCol w="1404259"/>
              </a:tblGrid>
              <a:tr h="471639">
                <a:tc gridSpan="8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endParaRPr lang="ru-RU" sz="1000" b="1" dirty="0" smtClean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400" b="1" dirty="0" smtClean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  <a:ea typeface="Times New Roman"/>
                        </a:rPr>
                        <a:t>ОСНОВНЫЕ</a:t>
                      </a:r>
                      <a:r>
                        <a:rPr lang="ru-RU" sz="1400" b="1" baseline="0" dirty="0" smtClean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  <a:ea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  <a:ea typeface="Times New Roman"/>
                        </a:rPr>
                        <a:t>РАЗДЕЛЫ КППК</a:t>
                      </a:r>
                      <a:endParaRPr lang="ru-RU" sz="14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67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1. Наименование организации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 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9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2. Срок реализации КППК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 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9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3. Цель реализации КППК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 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endParaRPr lang="ru-RU" sz="1200" b="1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534">
                <a:tc gridSpan="8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4. Необходимые инструменты льготного финансирования и объемы средств по каждому инструменту в разбивке по </a:t>
                      </a:r>
                      <a:r>
                        <a:rPr lang="ru-RU" sz="1200" b="1" dirty="0" smtClean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годам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849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5. Наименование продукции, являющейся предметом КППК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 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954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6. Основные финансовые показатели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 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324">
                <a:tc gridSpan="6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7. Перечень торговых и иных организаций (агент, торговый дом, дилерский центр, уполномоченная организация), реализующих продукцию, предметом которой является КППК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 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849">
                <a:tc gridSpan="5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8. Перечень внешних рынков в рамках реализации КППК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 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32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9. Перечень мероприятий на срок реализации КППК, необходимых для повышения конкурентоспособности продукции в рамках реализации КППК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и сроки их реализации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7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 </a:t>
                      </a:r>
                      <a:endParaRPr lang="ru-RU" sz="7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12">
                <a:tc gridSpan="3">
                  <a:txBody>
                    <a:bodyPr/>
                    <a:lstStyle/>
                    <a:p>
                      <a:pPr marL="269875" indent="0" algn="l"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dirty="0" smtClean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  <a:ea typeface="Times New Roman"/>
                        </a:rPr>
                        <a:t>10.</a:t>
                      </a:r>
                      <a:r>
                        <a:rPr lang="ru-RU" sz="1200" b="1" baseline="0" dirty="0" smtClean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  <a:ea typeface="Times New Roman"/>
                        </a:rPr>
                        <a:t> Значение показателей результативность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endParaRPr lang="ru-RU" sz="1200" b="1" kern="1200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  <a:cs typeface="+mn-cs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954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29000" algn="r"/>
                          <a:tab pos="3543300" algn="l"/>
                          <a:tab pos="6733540" algn="r"/>
                        </a:tabLst>
                      </a:pPr>
                      <a:r>
                        <a:rPr lang="ru-RU" sz="1200" b="1" baseline="0" dirty="0" smtClean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                      </a:t>
                      </a:r>
                      <a:r>
                        <a:rPr lang="ru-RU" sz="1200" b="1" dirty="0" smtClean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11</a:t>
                      </a:r>
                      <a:r>
                        <a:rPr lang="ru-RU" sz="1200" b="1" dirty="0">
                          <a:solidFill>
                            <a:srgbClr val="283E6E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irce"/>
                        </a:rPr>
                        <a:t>. Результаты реализации КППК</a:t>
                      </a:r>
                      <a:endParaRPr lang="ru-RU" sz="1200" b="1" dirty="0">
                        <a:solidFill>
                          <a:srgbClr val="283E6E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irce"/>
                        <a:ea typeface="Times New Roman"/>
                      </a:endParaRPr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582" marR="23582" marT="23582" marB="23582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3E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2808517" y="1771650"/>
            <a:ext cx="7837617" cy="4944507"/>
            <a:chOff x="2824845" y="1771650"/>
            <a:chExt cx="7837617" cy="4944507"/>
          </a:xfrm>
        </p:grpSpPr>
        <p:pic>
          <p:nvPicPr>
            <p:cNvPr id="8" name="Picture 2" descr="ÐÐ°ÑÑÐ¸Ð½ÐºÐ¸ Ð¿Ð¾ Ð·Ð°Ð¿ÑÐ¾ÑÑ Ð´Ð¾ÐºÑÐ¼ÐµÐ½Ñ Ð¸ÐºÐ¾Ð½ÐºÐ°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6676" y="2260512"/>
              <a:ext cx="669112" cy="669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с двумя вырезанными противолежащими углами 3"/>
            <p:cNvSpPr/>
            <p:nvPr/>
          </p:nvSpPr>
          <p:spPr>
            <a:xfrm>
              <a:off x="2824845" y="1771650"/>
              <a:ext cx="7837617" cy="4944507"/>
            </a:xfrm>
            <a:prstGeom prst="snip2DiagRect">
              <a:avLst/>
            </a:prstGeom>
            <a:noFill/>
            <a:ln w="12700">
              <a:solidFill>
                <a:srgbClr val="283E6E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879277" y="1728114"/>
            <a:ext cx="7837617" cy="4944507"/>
          </a:xfrm>
          <a:prstGeom prst="snip2DiagRect">
            <a:avLst/>
          </a:prstGeom>
          <a:noFill/>
          <a:ln w="12700">
            <a:solidFill>
              <a:srgbClr val="283E6E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608018" y="866908"/>
            <a:ext cx="8536232" cy="879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cap="all" dirty="0" smtClean="0">
                <a:solidFill>
                  <a:srgbClr val="283E6E"/>
                </a:solidFill>
                <a:latin typeface="Circe"/>
                <a:cs typeface="Circe"/>
              </a:rPr>
              <a:t>Участники механизма </a:t>
            </a:r>
            <a:r>
              <a:rPr lang="ru-RU" sz="2400" cap="all" dirty="0" err="1" smtClean="0">
                <a:solidFill>
                  <a:srgbClr val="283E6E"/>
                </a:solidFill>
                <a:latin typeface="Circe"/>
                <a:cs typeface="Circe"/>
              </a:rPr>
              <a:t>кппк</a:t>
            </a:r>
            <a:endParaRPr lang="ru-RU" sz="2400" cap="all" dirty="0">
              <a:solidFill>
                <a:srgbClr val="283E6E"/>
              </a:solidFill>
              <a:latin typeface="Circe"/>
              <a:cs typeface="Circe"/>
            </a:endParaRPr>
          </a:p>
          <a:p>
            <a:pPr algn="l">
              <a:lnSpc>
                <a:spcPct val="120000"/>
              </a:lnSpc>
            </a:pPr>
            <a:r>
              <a:rPr lang="ru-RU" sz="1600" dirty="0" smtClean="0">
                <a:solidFill>
                  <a:srgbClr val="205595"/>
                </a:solidFill>
                <a:latin typeface="Circe Extra Bold"/>
                <a:cs typeface="Circe Extra Bold"/>
              </a:rPr>
              <a:t>ПОДГОТОВКА СОГЛАШЕНИЯ О РЕАЛИЗАЦИИ КППК</a:t>
            </a:r>
            <a:endParaRPr lang="ru-RU" sz="1600" dirty="0">
              <a:solidFill>
                <a:srgbClr val="205595"/>
              </a:solidFill>
              <a:latin typeface="Circe Extra Bold"/>
              <a:cs typeface="Circe Extra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35938" y="429003"/>
            <a:ext cx="9530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chemeClr val="bg1"/>
                </a:solidFill>
                <a:latin typeface="Circe Light"/>
                <a:cs typeface="Circe Light"/>
              </a:rPr>
              <a:t>9</a:t>
            </a:r>
            <a:endParaRPr lang="ru-RU" sz="2300" dirty="0">
              <a:solidFill>
                <a:schemeClr val="bg1"/>
              </a:solidFill>
              <a:latin typeface="Circe Light"/>
              <a:cs typeface="Circe Ligh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723164" y="235220"/>
            <a:ext cx="5965832" cy="26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ru-RU" sz="900" dirty="0" smtClean="0">
                <a:solidFill>
                  <a:srgbClr val="205595"/>
                </a:solidFill>
                <a:latin typeface="Circe Light"/>
                <a:cs typeface="Circe Light"/>
              </a:rPr>
              <a:t>ГОСУДАРСТВЕННАЯ ПОДДЕРЖКА КППК</a:t>
            </a:r>
            <a:endParaRPr lang="ru-RU" sz="900" dirty="0">
              <a:solidFill>
                <a:srgbClr val="205595"/>
              </a:solidFill>
              <a:latin typeface="Circe Light"/>
              <a:cs typeface="Circe Light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-2220" y="4923988"/>
            <a:ext cx="2451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  <a:cs typeface="Circe"/>
              </a:rPr>
              <a:t>Российский экспортный центр в рамках программы выполняет две задачи:</a:t>
            </a:r>
          </a:p>
          <a:p>
            <a:endParaRPr lang="ru-RU" sz="12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Circe"/>
              <a:cs typeface="Circe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</a:rPr>
              <a:t>является агентом Правительства по субсидии банкам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</a:rPr>
              <a:t>к</a:t>
            </a:r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</a:rPr>
              <a:t>онсультирует экспортеров в части подготовки КППК</a:t>
            </a:r>
            <a:endParaRPr lang="ru-RU" sz="1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323011" y="2165512"/>
            <a:ext cx="8414140" cy="3835094"/>
            <a:chOff x="2744383" y="2320503"/>
            <a:chExt cx="8414140" cy="3835094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2744383" y="4013672"/>
              <a:ext cx="17476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irce"/>
                  <a:cs typeface="Circe"/>
                </a:rPr>
                <a:t>Консультационная</a:t>
              </a:r>
            </a:p>
            <a:p>
              <a:pPr algn="ctr"/>
              <a:r>
                <a:rPr lang="ru-RU" sz="12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irce"/>
                  <a:cs typeface="Circe"/>
                </a:rPr>
                <a:t>поддержка при подготовке КППК</a:t>
              </a:r>
              <a:endPara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  <a:cs typeface="Circe"/>
              </a:endParaRPr>
            </a:p>
          </p:txBody>
        </p:sp>
        <p:pic>
          <p:nvPicPr>
            <p:cNvPr id="1032" name="Picture 8" descr="ÐÐ°ÑÑÐ¸Ð½ÐºÐ¸ Ð¿Ð¾ Ð·Ð°Ð¿ÑÐ¾ÑÑ ÑÑÑ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049" y="5437415"/>
              <a:ext cx="1552732" cy="718182"/>
            </a:xfrm>
            <a:prstGeom prst="rect">
              <a:avLst/>
            </a:prstGeom>
            <a:noFill/>
            <a:ln>
              <a:noFill/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Прямая со стрелкой 45"/>
            <p:cNvCxnSpPr>
              <a:stCxn id="1032" idx="0"/>
              <a:endCxn id="5" idx="2"/>
            </p:cNvCxnSpPr>
            <p:nvPr/>
          </p:nvCxnSpPr>
          <p:spPr>
            <a:xfrm flipV="1">
              <a:off x="4501415" y="3518643"/>
              <a:ext cx="1" cy="191877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Группа 30"/>
            <p:cNvGrpSpPr/>
            <p:nvPr/>
          </p:nvGrpSpPr>
          <p:grpSpPr>
            <a:xfrm>
              <a:off x="3745407" y="2320503"/>
              <a:ext cx="7413116" cy="1275295"/>
              <a:chOff x="3811084" y="2415675"/>
              <a:chExt cx="7413116" cy="1275295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3811084" y="2487437"/>
                <a:ext cx="1512017" cy="1126378"/>
                <a:chOff x="6495193" y="3571758"/>
                <a:chExt cx="1512017" cy="1126378"/>
              </a:xfrm>
            </p:grpSpPr>
            <p:pic>
              <p:nvPicPr>
                <p:cNvPr id="10" name="Picture 11" descr="Картинки по запросу завод иконка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6787" y="3571758"/>
                  <a:ext cx="708830" cy="7088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Прямоугольник 4"/>
                <p:cNvSpPr/>
                <p:nvPr/>
              </p:nvSpPr>
              <p:spPr>
                <a:xfrm>
                  <a:off x="6495193" y="4199538"/>
                  <a:ext cx="1512017" cy="4985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ru-RU" sz="1200" b="1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Экспортер</a:t>
                  </a:r>
                </a:p>
                <a:p>
                  <a:pPr algn="ctr">
                    <a:spcBef>
                      <a:spcPct val="20000"/>
                    </a:spcBef>
                  </a:pPr>
                  <a:r>
                    <a:rPr lang="ru-RU" sz="1200" b="1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(реализует КППК)</a:t>
                  </a:r>
                  <a:endParaRPr lang="ru-RU" sz="1200" b="1" dirty="0">
                    <a:solidFill>
                      <a:srgbClr val="283E6E"/>
                    </a:solidFill>
                    <a:latin typeface="Circe"/>
                    <a:cs typeface="Circe"/>
                  </a:endParaRPr>
                </a:p>
              </p:txBody>
            </p:sp>
          </p:grpSp>
          <p:grpSp>
            <p:nvGrpSpPr>
              <p:cNvPr id="7" name="Группа 6"/>
              <p:cNvGrpSpPr/>
              <p:nvPr/>
            </p:nvGrpSpPr>
            <p:grpSpPr>
              <a:xfrm>
                <a:off x="8564497" y="2415675"/>
                <a:ext cx="2659703" cy="1275295"/>
                <a:chOff x="4413226" y="2595642"/>
                <a:chExt cx="2659703" cy="1275295"/>
              </a:xfrm>
            </p:grpSpPr>
            <p:pic>
              <p:nvPicPr>
                <p:cNvPr id="13" name="Picture 5" descr="Картинки по запросу банк иконка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17944" y="2595642"/>
                  <a:ext cx="850265" cy="8502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Прямоугольник 21"/>
                <p:cNvSpPr/>
                <p:nvPr/>
              </p:nvSpPr>
              <p:spPr>
                <a:xfrm>
                  <a:off x="4413226" y="3372339"/>
                  <a:ext cx="2659703" cy="4985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ru-RU" sz="1200" b="1" dirty="0" err="1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Минпромторг</a:t>
                  </a:r>
                  <a:r>
                    <a:rPr lang="ru-RU" sz="1200" b="1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 России/</a:t>
                  </a:r>
                </a:p>
                <a:p>
                  <a:pPr algn="ctr">
                    <a:spcBef>
                      <a:spcPct val="20000"/>
                    </a:spcBef>
                  </a:pPr>
                  <a:r>
                    <a:rPr lang="ru-RU" sz="1200" b="1" dirty="0" smtClean="0">
                      <a:solidFill>
                        <a:srgbClr val="283E6E"/>
                      </a:solidFill>
                      <a:latin typeface="Circe"/>
                      <a:cs typeface="Circe"/>
                    </a:rPr>
                    <a:t>Уполномоченный орган региона</a:t>
                  </a:r>
                </a:p>
              </p:txBody>
            </p:sp>
          </p:grpSp>
          <p:cxnSp>
            <p:nvCxnSpPr>
              <p:cNvPr id="52" name="Прямая со стрелкой 51"/>
              <p:cNvCxnSpPr>
                <a:stCxn id="13" idx="1"/>
                <a:endCxn id="10" idx="3"/>
              </p:cNvCxnSpPr>
              <p:nvPr/>
            </p:nvCxnSpPr>
            <p:spPr>
              <a:xfrm flipH="1">
                <a:off x="4921508" y="2840808"/>
                <a:ext cx="4547707" cy="1044"/>
              </a:xfrm>
              <a:prstGeom prst="straightConnector1">
                <a:avLst/>
              </a:prstGeom>
              <a:ln>
                <a:solidFill>
                  <a:srgbClr val="205595"/>
                </a:solidFill>
                <a:headEnd type="stealth" w="lg" len="lg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Прямоугольник 61"/>
            <p:cNvSpPr/>
            <p:nvPr/>
          </p:nvSpPr>
          <p:spPr>
            <a:xfrm>
              <a:off x="5723164" y="2482259"/>
              <a:ext cx="35667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200" b="1" i="1" dirty="0" smtClean="0">
                  <a:solidFill>
                    <a:srgbClr val="205595"/>
                  </a:solidFill>
                  <a:latin typeface="Circe"/>
                  <a:cs typeface="Circe"/>
                </a:rPr>
                <a:t>Заявка на отбор КППК</a:t>
              </a:r>
              <a:endParaRPr lang="ru-RU" sz="1200" b="1" i="1" dirty="0">
                <a:solidFill>
                  <a:srgbClr val="205595"/>
                </a:solidFill>
                <a:latin typeface="Circe"/>
                <a:cs typeface="Circe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961164" y="2759280"/>
              <a:ext cx="35667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i="1" dirty="0" smtClean="0">
                  <a:solidFill>
                    <a:srgbClr val="205595"/>
                  </a:solidFill>
                  <a:latin typeface="Circe"/>
                  <a:cs typeface="Circe"/>
                </a:rPr>
                <a:t>Соглашение о реализации КППК</a:t>
              </a:r>
              <a:endParaRPr lang="ru-RU" sz="1200" b="1" i="1" dirty="0">
                <a:solidFill>
                  <a:srgbClr val="205595"/>
                </a:solidFill>
                <a:latin typeface="Circe"/>
                <a:cs typeface="Circe"/>
              </a:endParaRPr>
            </a:p>
          </p:txBody>
        </p:sp>
      </p:grpSp>
      <p:cxnSp>
        <p:nvCxnSpPr>
          <p:cNvPr id="69" name="Прямая со стрелкой 68"/>
          <p:cNvCxnSpPr/>
          <p:nvPr/>
        </p:nvCxnSpPr>
        <p:spPr>
          <a:xfrm flipV="1">
            <a:off x="5913557" y="3526973"/>
            <a:ext cx="4267305" cy="20818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 rot="20026935">
            <a:off x="6803045" y="4154632"/>
            <a:ext cx="3208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  <a:cs typeface="Circe"/>
              </a:rPr>
              <a:t>Консультационная</a:t>
            </a:r>
          </a:p>
          <a:p>
            <a:pPr algn="ctr"/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/>
                <a:cs typeface="Circe"/>
              </a:rPr>
              <a:t>поддержка при работе с компаниями</a:t>
            </a:r>
            <a:endParaRPr lang="ru-RU" sz="1200" b="1" i="1" dirty="0">
              <a:solidFill>
                <a:schemeClr val="tx1">
                  <a:lumMod val="50000"/>
                  <a:lumOff val="50000"/>
                </a:schemeClr>
              </a:solidFill>
              <a:latin typeface="Circe"/>
              <a:cs typeface="Circe"/>
            </a:endParaRPr>
          </a:p>
        </p:txBody>
      </p:sp>
    </p:spTree>
    <p:extLst>
      <p:ext uri="{BB962C8B-B14F-4D97-AF65-F5344CB8AC3E}">
        <p14:creationId xmlns:p14="http://schemas.microsoft.com/office/powerpoint/2010/main" val="21405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1576</Words>
  <Application>Microsoft Office PowerPoint</Application>
  <PresentationFormat>Широкоэкранный</PresentationFormat>
  <Paragraphs>326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Circe</vt:lpstr>
      <vt:lpstr>Circe Extra Bold</vt:lpstr>
      <vt:lpstr>Circe Light</vt:lpstr>
      <vt:lpstr>Courier New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1,1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Запуск работы  центра</dc:title>
  <dc:creator>Apple Mac Pro</dc:creator>
  <cp:lastModifiedBy>Тимохина Ольга Юрьевна</cp:lastModifiedBy>
  <cp:revision>169</cp:revision>
  <cp:lastPrinted>2019-03-06T07:05:01Z</cp:lastPrinted>
  <dcterms:created xsi:type="dcterms:W3CDTF">2015-09-17T06:56:09Z</dcterms:created>
  <dcterms:modified xsi:type="dcterms:W3CDTF">2019-03-18T13:00:44Z</dcterms:modified>
</cp:coreProperties>
</file>