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style7.xml" ContentType="application/vnd.ms-office.chart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417" r:id="rId5"/>
  </p:sldMasterIdLst>
  <p:notesMasterIdLst>
    <p:notesMasterId r:id="rId27"/>
  </p:notesMasterIdLst>
  <p:handoutMasterIdLst>
    <p:handoutMasterId r:id="rId28"/>
  </p:handoutMasterIdLst>
  <p:sldIdLst>
    <p:sldId id="263" r:id="rId6"/>
    <p:sldId id="335" r:id="rId7"/>
    <p:sldId id="306" r:id="rId8"/>
    <p:sldId id="295" r:id="rId9"/>
    <p:sldId id="301" r:id="rId10"/>
    <p:sldId id="307" r:id="rId11"/>
    <p:sldId id="308" r:id="rId12"/>
    <p:sldId id="309" r:id="rId13"/>
    <p:sldId id="336" r:id="rId14"/>
    <p:sldId id="326" r:id="rId15"/>
    <p:sldId id="331" r:id="rId16"/>
    <p:sldId id="311" r:id="rId17"/>
    <p:sldId id="312" r:id="rId18"/>
    <p:sldId id="330" r:id="rId19"/>
    <p:sldId id="315" r:id="rId20"/>
    <p:sldId id="334" r:id="rId21"/>
    <p:sldId id="332" r:id="rId22"/>
    <p:sldId id="329" r:id="rId23"/>
    <p:sldId id="328" r:id="rId24"/>
    <p:sldId id="325" r:id="rId25"/>
    <p:sldId id="317" r:id="rId2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0909"/>
    <a:srgbClr val="CCFFCC"/>
    <a:srgbClr val="FF3399"/>
    <a:srgbClr val="FF6161"/>
    <a:srgbClr val="FFCC00"/>
    <a:srgbClr val="BF94E0"/>
    <a:srgbClr val="FFCCCC"/>
    <a:srgbClr val="FF993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469" autoAdjust="0"/>
    <p:restoredTop sz="9640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1.xlsx"/><Relationship Id="rId4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ln w="6350">
          <a:solidFill>
            <a:schemeClr val="bg1"/>
          </a:solidFill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6984269135624642"/>
          <c:y val="0"/>
          <c:w val="0.6020394134548791"/>
          <c:h val="0.9502548149920664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  <a:ln w="28575">
              <a:noFill/>
            </a:ln>
          </c:spPr>
          <c:dLbls>
            <c:dLbl>
              <c:idx val="0"/>
              <c:layout>
                <c:manualLayout>
                  <c:x val="-1.3663207208284683E-2"/>
                  <c:y val="6.28366557102337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33947084827624"/>
                      <c:h val="7.1478701820862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65-4D4D-8F20-F1B87BF21DAD}"/>
                </c:ext>
              </c:extLst>
            </c:dLbl>
            <c:dLbl>
              <c:idx val="1"/>
              <c:layout>
                <c:manualLayout>
                  <c:x val="0"/>
                  <c:y val="1.75854991383402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1 637 094,8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885704695341623"/>
                      <c:h val="7.1478701820862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65-4D4D-8F20-F1B87BF21DAD}"/>
                </c:ext>
              </c:extLst>
            </c:dLbl>
            <c:dLbl>
              <c:idx val="2"/>
              <c:layout>
                <c:manualLayout>
                  <c:x val="2.4985649742621251E-2"/>
                  <c:y val="-1.35668686385276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41 789,6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65-4D4D-8F20-F1B87BF21DAD}"/>
                </c:ext>
              </c:extLst>
            </c:dLbl>
            <c:dLbl>
              <c:idx val="3"/>
              <c:layout>
                <c:manualLayout>
                  <c:x val="2.0576417435100056E-2"/>
                  <c:y val="2.072692098081377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227 862,9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- 98,1%</c:v>
                </c:pt>
                <c:pt idx="1">
                  <c:v>Безвозмездные поступления - 97,4%</c:v>
                </c:pt>
                <c:pt idx="2">
                  <c:v>Неналоговые доходы - 90,5%</c:v>
                </c:pt>
                <c:pt idx="3">
                  <c:v>Налоговые доходы - 104,1%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1906747.3</c:v>
                </c:pt>
                <c:pt idx="1">
                  <c:v>1637094.8</c:v>
                </c:pt>
                <c:pt idx="2">
                  <c:v>41789.599999999999</c:v>
                </c:pt>
                <c:pt idx="3">
                  <c:v>227862.9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65-4D4D-8F20-F1B87BF21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dLbls>
            <c:dLbl>
              <c:idx val="0"/>
              <c:layout>
                <c:manualLayout>
                  <c:x val="-1.0546915304371629E-16"/>
                  <c:y val="-6.8411140637444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65-4D4D-8F20-F1B87BF21DAD}"/>
                </c:ext>
              </c:extLst>
            </c:dLbl>
            <c:dLbl>
              <c:idx val="1"/>
              <c:layout>
                <c:manualLayout>
                  <c:x val="3.6396973149955887E-2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1 594 705,9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591295591398872"/>
                      <c:h val="7.1478701820862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965-4D4D-8F20-F1B87BF21DAD}"/>
                </c:ext>
              </c:extLst>
            </c:dLbl>
            <c:dLbl>
              <c:idx val="2"/>
              <c:layout>
                <c:manualLayout>
                  <c:x val="2.3515905640114437E-2"/>
                  <c:y val="-2.2611447730879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37 808,4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965-4D4D-8F20-F1B87BF21DAD}"/>
                </c:ext>
              </c:extLst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237 245,6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- 98,1%</c:v>
                </c:pt>
                <c:pt idx="1">
                  <c:v>Безвозмездные поступления - 97,4%</c:v>
                </c:pt>
                <c:pt idx="2">
                  <c:v>Неналоговые доходы - 90,5%</c:v>
                </c:pt>
                <c:pt idx="3">
                  <c:v>Налоговые доходы - 104,1%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1869759.9</c:v>
                </c:pt>
                <c:pt idx="1">
                  <c:v>1594705.9</c:v>
                </c:pt>
                <c:pt idx="2">
                  <c:v>37808.400000000001</c:v>
                </c:pt>
                <c:pt idx="3">
                  <c:v>237245.5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965-4D4D-8F20-F1B87BF21DAD}"/>
            </c:ext>
          </c:extLst>
        </c:ser>
        <c:dLbls/>
        <c:shape val="cylinder"/>
        <c:axId val="91260416"/>
        <c:axId val="91261952"/>
        <c:axId val="0"/>
      </c:bar3DChart>
      <c:catAx>
        <c:axId val="91260416"/>
        <c:scaling>
          <c:orientation val="minMax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91261952"/>
        <c:crosses val="autoZero"/>
        <c:auto val="1"/>
        <c:lblAlgn val="ctr"/>
        <c:lblOffset val="100"/>
      </c:catAx>
      <c:valAx>
        <c:axId val="91261952"/>
        <c:scaling>
          <c:orientation val="minMax"/>
        </c:scaling>
        <c:delete val="1"/>
        <c:axPos val="b"/>
        <c:numFmt formatCode="#,##0.0" sourceLinked="1"/>
        <c:tickLblPos val="none"/>
        <c:crossAx val="91260416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439489437370801"/>
          <c:y val="4.0188446188192617E-2"/>
          <c:w val="0.21825638964503186"/>
          <c:h val="0.21244970014898051"/>
        </c:manualLayout>
      </c:layout>
      <c:txPr>
        <a:bodyPr/>
        <a:lstStyle/>
        <a:p>
          <a:pPr>
            <a:defRPr sz="1871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84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8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Культура, кинематография</a:t>
            </a:r>
          </a:p>
          <a:p>
            <a:pPr>
              <a:defRPr sz="108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(84,1%)</a:t>
            </a:r>
          </a:p>
        </c:rich>
      </c:tx>
      <c:layout>
        <c:manualLayout>
          <c:xMode val="edge"/>
          <c:yMode val="edge"/>
          <c:x val="0.24843242349766034"/>
          <c:y val="2.7151085214844797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75234730016439E-2"/>
          <c:y val="0"/>
          <c:w val="0.93721125666466665"/>
          <c:h val="0.82731462469455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84-421D-86A3-448369DC0F83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984-421D-86A3-448369DC0F83}"/>
              </c:ext>
            </c:extLst>
          </c:dPt>
          <c:dLbls>
            <c:dLbl>
              <c:idx val="0"/>
              <c:layout>
                <c:manualLayout>
                  <c:x val="2.2500759621144357E-2"/>
                  <c:y val="-2.74281725846671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4-421D-86A3-448369DC0F83}"/>
                </c:ext>
              </c:extLst>
            </c:dLbl>
            <c:dLbl>
              <c:idx val="1"/>
              <c:layout>
                <c:manualLayout>
                  <c:x val="4.2420422121119301E-2"/>
                  <c:y val="-2.2796364028888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4-421D-86A3-448369DC0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210414.8</c:v>
                </c:pt>
                <c:pt idx="1">
                  <c:v>176860.79999999999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84-421D-86A3-448369DC0F83}"/>
            </c:ext>
          </c:extLst>
        </c:ser>
        <c:dLbls/>
        <c:shape val="cylinder"/>
        <c:axId val="177043328"/>
        <c:axId val="177044864"/>
        <c:axId val="0"/>
      </c:bar3DChart>
      <c:catAx>
        <c:axId val="177043328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7044864"/>
        <c:crosses val="autoZero"/>
        <c:auto val="1"/>
        <c:lblAlgn val="ctr"/>
        <c:lblOffset val="100"/>
      </c:catAx>
      <c:valAx>
        <c:axId val="177044864"/>
        <c:scaling>
          <c:orientation val="minMax"/>
          <c:min val="50000"/>
        </c:scaling>
        <c:delete val="1"/>
        <c:axPos val="l"/>
        <c:numFmt formatCode="#,##0.0" sourceLinked="1"/>
        <c:tickLblPos val="nextTo"/>
        <c:crossAx val="177043328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</c:chart>
  <c:txPr>
    <a:bodyPr/>
    <a:lstStyle/>
    <a:p>
      <a:pPr>
        <a:defRPr sz="1784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Образование</a:t>
            </a:r>
          </a:p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(Молодежная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политика)</a:t>
            </a:r>
          </a:p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(97,6%)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752331565352837"/>
          <c:y val="4.7980678859042163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495408568401848E-2"/>
          <c:y val="0.24467949541005421"/>
          <c:w val="0.88467126855438516"/>
          <c:h val="0.592979514166943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62B-4C74-BB5B-AF91E501D36A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B-4C74-BB5B-AF91E501D36A}"/>
              </c:ext>
            </c:extLst>
          </c:dPt>
          <c:dLbls>
            <c:dLbl>
              <c:idx val="0"/>
              <c:layout>
                <c:manualLayout>
                  <c:x val="9.270523048722069E-3"/>
                  <c:y val="-3.35583978776870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B-4C74-BB5B-AF91E501D36A}"/>
                </c:ext>
              </c:extLst>
            </c:dLbl>
            <c:dLbl>
              <c:idx val="1"/>
              <c:layout>
                <c:manualLayout>
                  <c:x val="3.5951007144791394E-2"/>
                  <c:y val="-3.10445228126439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B-4C74-BB5B-AF91E501D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1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10839.5</c:v>
                </c:pt>
                <c:pt idx="1">
                  <c:v>10582.6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2B-4C74-BB5B-AF91E501D36A}"/>
            </c:ext>
          </c:extLst>
        </c:ser>
        <c:dLbls/>
        <c:shape val="cylinder"/>
        <c:axId val="177107328"/>
        <c:axId val="177108864"/>
        <c:axId val="0"/>
      </c:bar3DChart>
      <c:catAx>
        <c:axId val="177107328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2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7108864"/>
        <c:crosses val="autoZero"/>
        <c:auto val="1"/>
        <c:lblAlgn val="ctr"/>
        <c:lblOffset val="100"/>
      </c:catAx>
      <c:valAx>
        <c:axId val="177108864"/>
        <c:scaling>
          <c:orientation val="minMax"/>
          <c:max val="25000"/>
          <c:min val="0"/>
        </c:scaling>
        <c:delete val="1"/>
        <c:axPos val="l"/>
        <c:numFmt formatCode="#,##0.0" sourceLinked="1"/>
        <c:tickLblPos val="nextTo"/>
        <c:crossAx val="177107328"/>
        <c:crosses val="autoZero"/>
        <c:crossBetween val="between"/>
        <c:majorUnit val="100"/>
        <c:minorUnit val="50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Физическая культура и спорт</a:t>
            </a:r>
          </a:p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(98,5%)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6307946380769051"/>
          <c:y val="5.3510939036381551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20662738259675E-2"/>
          <c:y val="0.17881514257620473"/>
          <c:w val="0.90937497377612109"/>
          <c:h val="0.5672560226155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E0-4ACD-A048-BF52512C0BB1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E0-4ACD-A048-BF52512C0BB1}"/>
              </c:ext>
            </c:extLst>
          </c:dPt>
          <c:dLbls>
            <c:dLbl>
              <c:idx val="0"/>
              <c:layout>
                <c:manualLayout>
                  <c:x val="3.5324656951376744E-2"/>
                  <c:y val="-2.29639487879447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0-4ACD-A048-BF52512C0BB1}"/>
                </c:ext>
              </c:extLst>
            </c:dLbl>
            <c:dLbl>
              <c:idx val="1"/>
              <c:layout>
                <c:manualLayout>
                  <c:x val="3.1536197080610819E-2"/>
                  <c:y val="-1.8441500941821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0-4ACD-A048-BF52512C0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1417.2</c:v>
                </c:pt>
                <c:pt idx="1">
                  <c:v>1395.4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E0-4ACD-A048-BF52512C0BB1}"/>
            </c:ext>
          </c:extLst>
        </c:ser>
        <c:dLbls/>
        <c:shape val="cylinder"/>
        <c:axId val="177240704"/>
        <c:axId val="177242496"/>
        <c:axId val="0"/>
      </c:bar3DChart>
      <c:catAx>
        <c:axId val="177240704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7242496"/>
        <c:crosses val="autoZero"/>
        <c:auto val="1"/>
        <c:lblAlgn val="ctr"/>
        <c:lblOffset val="100"/>
      </c:catAx>
      <c:valAx>
        <c:axId val="177242496"/>
        <c:scaling>
          <c:orientation val="minMax"/>
          <c:max val="3000"/>
          <c:min val="0"/>
        </c:scaling>
        <c:delete val="1"/>
        <c:axPos val="l"/>
        <c:numFmt formatCode="#,##0.0" sourceLinked="1"/>
        <c:tickLblPos val="nextTo"/>
        <c:crossAx val="177240704"/>
        <c:crosses val="autoZero"/>
        <c:crossBetween val="between"/>
        <c:majorUnit val="100"/>
        <c:minorUnit val="50"/>
      </c:valAx>
      <c:spPr>
        <a:noFill/>
        <a:ln w="25347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9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76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Социальная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политика</a:t>
            </a:r>
          </a:p>
          <a:p>
            <a:pPr>
              <a:defRPr sz="1076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(100,0%)</a:t>
            </a:r>
            <a:endParaRPr lang="ru-RU" sz="9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5149474150915102"/>
          <c:y val="0.1389463349766621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236676871253764E-2"/>
          <c:y val="0.31648976977831772"/>
          <c:w val="0.91176332312874608"/>
          <c:h val="0.547722688832702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C6-459F-B889-D76E91D42EDB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C6-459F-B889-D76E91D42EDB}"/>
              </c:ext>
            </c:extLst>
          </c:dPt>
          <c:dLbls>
            <c:dLbl>
              <c:idx val="0"/>
              <c:layout>
                <c:manualLayout>
                  <c:x val="-2.9265122171933692E-3"/>
                  <c:y val="-1.8430187437318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6-459F-B889-D76E91D42EDB}"/>
                </c:ext>
              </c:extLst>
            </c:dLbl>
            <c:dLbl>
              <c:idx val="1"/>
              <c:layout>
                <c:manualLayout>
                  <c:x val="2.0613929278471232E-2"/>
                  <c:y val="-2.48817537141675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6-459F-B889-D76E91D42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25184</c:v>
                </c:pt>
                <c:pt idx="1">
                  <c:v>25184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C6-459F-B889-D76E91D42EDB}"/>
            </c:ext>
          </c:extLst>
        </c:ser>
        <c:dLbls/>
        <c:shape val="cylinder"/>
        <c:axId val="177276032"/>
        <c:axId val="177277568"/>
        <c:axId val="0"/>
      </c:bar3DChart>
      <c:catAx>
        <c:axId val="17727603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78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277568"/>
        <c:crosses val="autoZero"/>
        <c:auto val="1"/>
        <c:lblAlgn val="ctr"/>
        <c:lblOffset val="100"/>
      </c:catAx>
      <c:valAx>
        <c:axId val="177277568"/>
        <c:scaling>
          <c:orientation val="minMax"/>
          <c:max val="10000"/>
        </c:scaling>
        <c:delete val="1"/>
        <c:axPos val="l"/>
        <c:numFmt formatCode="#,##0.0" sourceLinked="1"/>
        <c:tickLblPos val="nextTo"/>
        <c:crossAx val="17727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76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bg1"/>
                </a:solidFill>
                <a:latin typeface="Palatino Linotype" panose="02040502050505030304" pitchFamily="18" charset="0"/>
              </a:rPr>
              <a:t>Обслуживание государственного и муниципального </a:t>
            </a: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долга</a:t>
            </a:r>
          </a:p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(100,0%)</a:t>
            </a:r>
            <a:endParaRPr lang="ru-RU" sz="108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063381865851672"/>
          <c:y val="6.4228919590446756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54419145305967753"/>
          <c:w val="1"/>
          <c:h val="0.261804746843111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D3-4806-8341-691755D215B0}"/>
              </c:ext>
            </c:extLst>
          </c:dPt>
          <c:dLbls>
            <c:dLbl>
              <c:idx val="0"/>
              <c:layout>
                <c:manualLayout>
                  <c:x val="1.6776130960531405E-2"/>
                  <c:y val="-2.25162174066118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02612950647954"/>
                      <c:h val="0.14853091890797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D3-4806-8341-691755D215B0}"/>
                </c:ext>
              </c:extLst>
            </c:dLbl>
            <c:dLbl>
              <c:idx val="1"/>
              <c:layout>
                <c:manualLayout>
                  <c:x val="1.7959059488453142E-2"/>
                  <c:y val="-2.02911792417196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7356560902941064E-2"/>
                      <c:h val="0.11232594172138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D3-4806-8341-691755D21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11.3</c:v>
                </c:pt>
                <c:pt idx="1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D3-4806-8341-691755D215B0}"/>
            </c:ext>
          </c:extLst>
        </c:ser>
        <c:dLbls/>
        <c:shape val="cylinder"/>
        <c:axId val="177409024"/>
        <c:axId val="177419008"/>
        <c:axId val="0"/>
      </c:bar3DChart>
      <c:catAx>
        <c:axId val="177409024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7419008"/>
        <c:crosses val="autoZero"/>
        <c:auto val="1"/>
        <c:lblAlgn val="ctr"/>
        <c:lblOffset val="100"/>
      </c:catAx>
      <c:valAx>
        <c:axId val="177419008"/>
        <c:scaling>
          <c:orientation val="minMax"/>
        </c:scaling>
        <c:delete val="1"/>
        <c:axPos val="l"/>
        <c:numFmt formatCode="#,##0.0" sourceLinked="1"/>
        <c:tickLblPos val="none"/>
        <c:crossAx val="177409024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096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Национальная экономика</a:t>
            </a:r>
          </a:p>
          <a:p>
            <a:pPr algn="ctr">
              <a:defRPr sz="1096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(97,3%)</a:t>
            </a:r>
            <a:endParaRPr lang="ru-RU" sz="9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8341017664703924"/>
          <c:y val="0.14290799440658514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948619465562032E-2"/>
          <c:y val="0.29568661817811137"/>
          <c:w val="0.9402579607556828"/>
          <c:h val="0.562862057134945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E-4390-9756-957609832508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F4E-4390-9756-957609832508}"/>
              </c:ext>
            </c:extLst>
          </c:dPt>
          <c:dLbls>
            <c:dLbl>
              <c:idx val="0"/>
              <c:layout>
                <c:manualLayout>
                  <c:x val="3.203413906391353E-2"/>
                  <c:y val="-1.93227729611262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E-4390-9756-957609832508}"/>
                </c:ext>
              </c:extLst>
            </c:dLbl>
            <c:dLbl>
              <c:idx val="1"/>
              <c:layout>
                <c:manualLayout>
                  <c:x val="3.8267242793128882E-2"/>
                  <c:y val="-1.91486863332498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E-4390-9756-957609832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128090.8</c:v>
                </c:pt>
                <c:pt idx="1">
                  <c:v>124605.3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4E-4390-9756-957609832508}"/>
            </c:ext>
          </c:extLst>
        </c:ser>
        <c:dLbls/>
        <c:shape val="cylinder"/>
        <c:axId val="177456640"/>
        <c:axId val="177458176"/>
        <c:axId val="0"/>
      </c:bar3DChart>
      <c:catAx>
        <c:axId val="177456640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7458176"/>
        <c:crosses val="autoZero"/>
        <c:auto val="1"/>
        <c:lblAlgn val="ctr"/>
        <c:lblOffset val="100"/>
      </c:catAx>
      <c:valAx>
        <c:axId val="177458176"/>
        <c:scaling>
          <c:orientation val="minMax"/>
          <c:max val="130000"/>
          <c:min val="10000"/>
        </c:scaling>
        <c:delete val="1"/>
        <c:axPos val="l"/>
        <c:numFmt formatCode="#,##0.0" sourceLinked="1"/>
        <c:tickLblPos val="nextTo"/>
        <c:crossAx val="177456640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725875464474719"/>
          <c:w val="0.77671926643292732"/>
          <c:h val="0.740518948371557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spPr>
              <a:solidFill>
                <a:srgbClr val="FF33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84-4358-8ECD-7EE04413561E}"/>
              </c:ext>
            </c:extLst>
          </c:dPt>
          <c:dPt>
            <c:idx val="1"/>
            <c:explosion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84-4358-8ECD-7EE04413561E}"/>
              </c:ext>
            </c:extLst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84-4358-8ECD-7EE04413561E}"/>
              </c:ext>
            </c:extLst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84-4358-8ECD-7EE04413561E}"/>
              </c:ext>
            </c:extLst>
          </c:dPt>
          <c:dPt>
            <c:idx val="4"/>
            <c:spPr>
              <a:solidFill>
                <a:srgbClr val="FF090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84-4358-8ECD-7EE04413561E}"/>
              </c:ext>
            </c:extLst>
          </c:dPt>
          <c:dPt>
            <c:idx val="5"/>
            <c:explosion val="1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84-4358-8ECD-7EE04413561E}"/>
              </c:ext>
            </c:extLst>
          </c:dPt>
          <c:dPt>
            <c:idx val="6"/>
            <c:explosion val="13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84-4358-8ECD-7EE04413561E}"/>
              </c:ext>
            </c:extLst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484-4358-8ECD-7EE04413561E}"/>
              </c:ext>
            </c:extLst>
          </c:dPt>
          <c:dPt>
            <c:idx val="8"/>
            <c:explosion val="1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484-4358-8ECD-7EE04413561E}"/>
              </c:ext>
            </c:extLst>
          </c:dPt>
          <c:dPt>
            <c:idx val="9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484-4358-8ECD-7EE04413561E}"/>
              </c:ext>
            </c:extLst>
          </c:dPt>
          <c:dLbls>
            <c:dLbl>
              <c:idx val="1"/>
              <c:layout>
                <c:manualLayout>
                  <c:x val="4.1609613124240219E-2"/>
                  <c:y val="-8.9540976763218851E-3"/>
                </c:manualLayout>
              </c:layout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4-4358-8ECD-7EE04413561E}"/>
                </c:ext>
              </c:extLst>
            </c:dLbl>
            <c:dLbl>
              <c:idx val="2"/>
              <c:layout>
                <c:manualLayout>
                  <c:x val="5.6690208054972335E-3"/>
                  <c:y val="-8.3986161193669182E-2"/>
                </c:manualLayout>
              </c:layout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4-4358-8ECD-7EE04413561E}"/>
                </c:ext>
              </c:extLst>
            </c:dLbl>
            <c:dLbl>
              <c:idx val="5"/>
              <c:layout>
                <c:manualLayout>
                  <c:x val="-5.8334254226901493E-2"/>
                  <c:y val="-1.2848407534857921E-2"/>
                </c:manualLayout>
              </c:layout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84-4358-8ECD-7EE04413561E}"/>
                </c:ext>
              </c:extLst>
            </c:dLbl>
            <c:dLbl>
              <c:idx val="6"/>
              <c:layout>
                <c:manualLayout>
                  <c:x val="-6.236004510704133E-2"/>
                  <c:y val="7.4797594755589503E-2"/>
                </c:manualLayout>
              </c:layout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84-4358-8ECD-7EE04413561E}"/>
                </c:ext>
              </c:extLst>
            </c:dLbl>
            <c:dLbl>
              <c:idx val="7"/>
              <c:layout>
                <c:manualLayout>
                  <c:x val="-5.8769627590641062E-2"/>
                  <c:y val="-2.4715685170588891E-2"/>
                </c:manualLayout>
              </c:layout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84-4358-8ECD-7EE04413561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51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65</c:v>
                </c:pt>
                <c:pt idx="7">
                  <c:v>66</c:v>
                </c:pt>
                <c:pt idx="8">
                  <c:v>67</c:v>
                </c:pt>
                <c:pt idx="9">
                  <c:v>9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506.2</c:v>
                </c:pt>
                <c:pt idx="1">
                  <c:v>263724</c:v>
                </c:pt>
                <c:pt idx="2">
                  <c:v>176860.79999999999</c:v>
                </c:pt>
                <c:pt idx="3">
                  <c:v>10582.6</c:v>
                </c:pt>
                <c:pt idx="4">
                  <c:v>1395.4</c:v>
                </c:pt>
                <c:pt idx="5">
                  <c:v>1122571.7</c:v>
                </c:pt>
                <c:pt idx="6">
                  <c:v>197742.5</c:v>
                </c:pt>
                <c:pt idx="7">
                  <c:v>22739.200000000001</c:v>
                </c:pt>
                <c:pt idx="8">
                  <c:v>6377.6</c:v>
                </c:pt>
                <c:pt idx="9">
                  <c:v>18169.099999999995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484-4358-8ECD-7EE044135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E0-43B6-AABA-50FE044F1C7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8E0-43B6-AABA-50FE044F1C7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8E0-43B6-AABA-50FE044F1C71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A8E0-43B6-AABA-50FE044F1C71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8E0-43B6-AABA-50FE044F1C71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A8E0-43B6-AABA-50FE044F1C71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8E0-43B6-AABA-50FE044F1C71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A8E0-43B6-AABA-50FE044F1C71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8E0-43B6-AABA-50FE044F1C71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A8E0-43B6-AABA-50FE044F1C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51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65</c:v>
                </c:pt>
                <c:pt idx="7">
                  <c:v>66</c:v>
                </c:pt>
                <c:pt idx="8">
                  <c:v>67</c:v>
                </c:pt>
                <c:pt idx="9">
                  <c:v>9</c:v>
                </c:pt>
              </c:numCache>
            </c:num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2.7802965404312083E-4</c:v>
                </c:pt>
                <c:pt idx="1">
                  <c:v>0.14485004441499008</c:v>
                </c:pt>
                <c:pt idx="2">
                  <c:v>9.7140551240200629E-2</c:v>
                </c:pt>
                <c:pt idx="3">
                  <c:v>5.8124785003491304E-3</c:v>
                </c:pt>
                <c:pt idx="4">
                  <c:v>7.6642153151278299E-4</c:v>
                </c:pt>
                <c:pt idx="5">
                  <c:v>0.61657096283998003</c:v>
                </c:pt>
                <c:pt idx="6">
                  <c:v>0.10860979625567327</c:v>
                </c:pt>
                <c:pt idx="7">
                  <c:v>1.2489474336660082E-2</c:v>
                </c:pt>
                <c:pt idx="8">
                  <c:v>3.5028880316582511E-3</c:v>
                </c:pt>
                <c:pt idx="9">
                  <c:v>9.9793531949325647E-3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8E0-43B6-AABA-50FE044F1C71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045320724457056"/>
          <c:y val="6.0984205218179231E-2"/>
          <c:w val="0.56137535746920764"/>
          <c:h val="0.88241115345048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422-4BB3-839C-B6C01BD5952A}"/>
              </c:ext>
            </c:extLst>
          </c:dPt>
          <c:dPt>
            <c:idx val="1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22-4BB3-839C-B6C01BD5952A}"/>
              </c:ext>
            </c:extLst>
          </c:dPt>
          <c:dPt>
            <c:idx val="2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22-4BB3-839C-B6C01BD5952A}"/>
              </c:ext>
            </c:extLst>
          </c:dPt>
          <c:dPt>
            <c:idx val="3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22-4BB3-839C-B6C01BD5952A}"/>
              </c:ext>
            </c:extLst>
          </c:dPt>
          <c:dPt>
            <c:idx val="4"/>
            <c:spPr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22-4BB3-839C-B6C01BD5952A}"/>
              </c:ext>
            </c:extLst>
          </c:dPt>
          <c:dPt>
            <c:idx val="5"/>
            <c:spPr>
              <a:solidFill>
                <a:srgbClr val="FF252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22-4BB3-839C-B6C01BD5952A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422-4BB3-839C-B6C01BD5952A}"/>
              </c:ext>
            </c:extLst>
          </c:dPt>
          <c:dPt>
            <c:idx val="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4FA-4FB0-AB9B-52842EE24330}"/>
              </c:ext>
            </c:extLst>
          </c:dPt>
          <c:dLbls>
            <c:dLbl>
              <c:idx val="0"/>
              <c:layout>
                <c:manualLayout>
                  <c:x val="0.23005978808375108"/>
                  <c:y val="-9.626370318600696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64720704958794"/>
                      <c:h val="0.1973023514900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422-4BB3-839C-B6C01BD5952A}"/>
                </c:ext>
              </c:extLst>
            </c:dLbl>
            <c:dLbl>
              <c:idx val="1"/>
              <c:layout>
                <c:manualLayout>
                  <c:x val="0.16602720929803622"/>
                  <c:y val="7.2456271764646486E-3"/>
                </c:manualLayout>
              </c:layout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92261649113839"/>
                      <c:h val="0.22884030868821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22-4BB3-839C-B6C01BD5952A}"/>
                </c:ext>
              </c:extLst>
            </c:dLbl>
            <c:dLbl>
              <c:idx val="2"/>
              <c:layout>
                <c:manualLayout>
                  <c:x val="0.16781833767652726"/>
                  <c:y val="0.13041921326369799"/>
                </c:manualLayout>
              </c:layout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22-4BB3-839C-B6C01BD5952A}"/>
                </c:ext>
              </c:extLst>
            </c:dLbl>
            <c:dLbl>
              <c:idx val="3"/>
              <c:layout>
                <c:manualLayout>
                  <c:x val="0.17279890309100157"/>
                  <c:y val="0.1755512845574587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49389186193474"/>
                      <c:h val="0.17689215114720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22-4BB3-839C-B6C01BD5952A}"/>
                </c:ext>
              </c:extLst>
            </c:dLbl>
            <c:dLbl>
              <c:idx val="4"/>
              <c:layout>
                <c:manualLayout>
                  <c:x val="9.8995455236117774E-2"/>
                  <c:y val="9.122312774301584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540230097060942"/>
                      <c:h val="0.14911090390427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22-4BB3-839C-B6C01BD5952A}"/>
                </c:ext>
              </c:extLst>
            </c:dLbl>
            <c:dLbl>
              <c:idx val="5"/>
              <c:layout>
                <c:manualLayout>
                  <c:x val="-4.6011946637998978E-2"/>
                  <c:y val="0.19375773061227317"/>
                </c:manualLayout>
              </c:layout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2-4BB3-839C-B6C01BD5952A}"/>
                </c:ext>
              </c:extLst>
            </c:dLbl>
            <c:dLbl>
              <c:idx val="6"/>
              <c:layout>
                <c:manualLayout>
                  <c:x val="-0.25288016561226745"/>
                  <c:y val="0.1599377399192816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10344442951333"/>
                      <c:h val="0.15960170155641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422-4BB3-839C-B6C01BD5952A}"/>
                </c:ext>
              </c:extLst>
            </c:dLbl>
            <c:dLbl>
              <c:idx val="7"/>
              <c:layout>
                <c:manualLayout>
                  <c:x val="-0.22388050771015738"/>
                  <c:y val="-3.15060400408955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61465636947625"/>
                      <c:h val="0.2858197865615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E9D-4BDF-8A6C-EA6E22F0566A}"/>
                </c:ext>
              </c:extLst>
            </c:dLbl>
            <c:dLbl>
              <c:idx val="8"/>
              <c:layout>
                <c:manualLayout>
                  <c:x val="-0.22938657105491744"/>
                  <c:y val="-0.24447513143122077"/>
                </c:manualLayout>
              </c:layout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57515789640099"/>
                      <c:h val="0.173277987195078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E9D-4BDF-8A6C-EA6E22F0566A}"/>
                </c:ext>
              </c:extLst>
            </c:dLbl>
            <c:dLbl>
              <c:idx val="9"/>
              <c:layout>
                <c:manualLayout>
                  <c:x val="-0.16820001396497164"/>
                  <c:y val="-0.3602169501729063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71144328421001"/>
                      <c:h val="0.16137020615542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4FA-4FB0-AB9B-52842EE24330}"/>
                </c:ext>
              </c:extLst>
            </c:dLbl>
            <c:dLbl>
              <c:idx val="10"/>
              <c:layout>
                <c:manualLayout>
                  <c:x val="-0.19450510204529747"/>
                  <c:y val="-0.2119224566743023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788248871603943"/>
                      <c:h val="0.1372027768791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E9D-4BDF-8A6C-EA6E22F0566A}"/>
                </c:ext>
              </c:extLst>
            </c:dLbl>
            <c:dLbl>
              <c:idx val="11"/>
              <c:layout>
                <c:manualLayout>
                  <c:x val="2.8583124078333782E-2"/>
                  <c:y val="-0.102908959120089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56797208410955"/>
                      <c:h val="0.13592885847292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48C-471F-9D56-FB3F15FB70F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Комплекс процессных мероприятий "Поддержание устойчивой работы  объектов коммунальной и инженерной инфраструктуры"</c:v>
                </c:pt>
                <c:pt idx="1">
                  <c:v>Комплекс процессных мероприятий "Энергоснабжение, энергосбережение и повышение энергетической эффективности"</c:v>
                </c:pt>
                <c:pt idx="2">
                  <c:v>Комплекс процессных мероприятий "Содержание, капитальный и текущий ремонт жилищного фонда"</c:v>
                </c:pt>
                <c:pt idx="3">
                  <c:v>Комплекс процессных мероприятий "Благоустройство территории Лужского городского поселения"</c:v>
                </c:pt>
                <c:pt idx="4">
                  <c:v>Комплекс процессных мероприятий "Содержание и ремонт автомобильных дорог и искусственных сооружений"</c:v>
                </c:pt>
                <c:pt idx="5">
                  <c:v>Комплекс процессных мероприятий "Повышение безопасности дорожного движения"</c:v>
                </c:pt>
                <c:pt idx="6">
                  <c:v>Комплекс процессных мероприятий "Реализация функций в сфере обращения с отходами"</c:v>
                </c:pt>
                <c:pt idx="7">
                  <c:v>Мероприятия, направленные на достижение цели федерального проекта "Содействие развитию инфраструктуры субъектов Российской Федерации (муниципальных образований)"</c:v>
                </c:pt>
                <c:pt idx="8">
                  <c:v>
Мероприятия по газификации жилищного фонда Лужского городского поселения </c:v>
                </c:pt>
                <c:pt idx="9">
                  <c:v>Мероприятия, направленные на достижение цели федерального проекта "Комплексная система обращения с твердыми коммунальными отходами"</c:v>
                </c:pt>
                <c:pt idx="10">
                  <c:v>Мероприятия, направленные на достижение цели федерального проекта "Дорожная сеть" </c:v>
                </c:pt>
                <c:pt idx="11">
                  <c:v>Комплекс процессных мероприятий "Газификация жилищного фонда Лужского городского поселения"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39428.300000000003</c:v>
                </c:pt>
                <c:pt idx="1">
                  <c:v>14906.9</c:v>
                </c:pt>
                <c:pt idx="2">
                  <c:v>14418.3</c:v>
                </c:pt>
                <c:pt idx="3">
                  <c:v>46882.3</c:v>
                </c:pt>
                <c:pt idx="4">
                  <c:v>44257.1</c:v>
                </c:pt>
                <c:pt idx="5">
                  <c:v>9696.7999999999975</c:v>
                </c:pt>
                <c:pt idx="6">
                  <c:v>4560.8</c:v>
                </c:pt>
                <c:pt idx="7">
                  <c:v>5443.3</c:v>
                </c:pt>
                <c:pt idx="8">
                  <c:v>2691.7</c:v>
                </c:pt>
                <c:pt idx="9">
                  <c:v>11550</c:v>
                </c:pt>
                <c:pt idx="10">
                  <c:v>69535.100000000006</c:v>
                </c:pt>
                <c:pt idx="11">
                  <c:v>353.3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22-4BB3-839C-B6C01BD5952A}"/>
            </c:ext>
          </c:extLst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2763977325839631"/>
          <c:y val="0"/>
          <c:w val="0.54344723458613109"/>
          <c:h val="0.8871236529274525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dLbls>
            <c:dLbl>
              <c:idx val="0"/>
              <c:tx>
                <c:rich>
                  <a:bodyPr/>
                  <a:lstStyle/>
                  <a:p>
                    <a:fld id="{9314C14F-520F-41E4-BB58-159A2C3A0902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AAD-424B-AAF0-FD3149106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8F43EA-8BA9-4EE5-8666-CC7CE3ED0B52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AAD-424B-AAF0-FD3149106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BBB57A-CA14-4004-A2C3-DB43C05125D6}" type="CELLRANGE">
                      <a:rPr lang="en-US" smtClean="0"/>
                      <a:pPr/>
                      <a:t>[ДИАПАЗОН ЯЧЕЕК]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AAD-424B-AAF0-FD3149106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114520.4</c:v>
                </c:pt>
                <c:pt idx="1">
                  <c:v>33720</c:v>
                </c:pt>
                <c:pt idx="2">
                  <c:v>49502.1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Лист1!$C$2:$C$4</c15:f>
                <c15:dlblRangeCache>
                  <c:ptCount val="3"/>
                  <c:pt idx="0">
                    <c:v>57,9%</c:v>
                  </c:pt>
                  <c:pt idx="1">
                    <c:v>17,1%</c:v>
                  </c:pt>
                  <c:pt idx="2">
                    <c:v>25,0%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E77-4265-B639-24BB712826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4000"/>
                  </a:schemeClr>
                </a:gs>
                <a:gs pos="69000">
                  <a:schemeClr val="accent2">
                    <a:shade val="86000"/>
                    <a:satMod val="130000"/>
                    <a:lumMod val="102000"/>
                  </a:schemeClr>
                </a:gs>
                <a:gs pos="100000">
                  <a:schemeClr val="accent2">
                    <a:shade val="72000"/>
                    <a:satMod val="13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0.57913903182168724</c:v>
                </c:pt>
                <c:pt idx="1">
                  <c:v>0.17052479866493039</c:v>
                </c:pt>
                <c:pt idx="2">
                  <c:v>0.25033616951338228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AD-424B-AAF0-FD3149106E19}"/>
            </c:ext>
          </c:extLst>
        </c:ser>
        <c:dLbls/>
        <c:gapWidth val="115"/>
        <c:overlap val="-20"/>
        <c:axId val="178739072"/>
        <c:axId val="178737536"/>
      </c:barChart>
      <c:valAx>
        <c:axId val="178737536"/>
        <c:scaling>
          <c:orientation val="minMax"/>
        </c:scaling>
        <c:delete val="1"/>
        <c:axPos val="b"/>
        <c:numFmt formatCode="#,##0" sourceLinked="0"/>
        <c:majorTickMark val="none"/>
        <c:tickLblPos val="nextTo"/>
        <c:crossAx val="178739072"/>
        <c:crosses val="autoZero"/>
        <c:crossBetween val="between"/>
      </c:valAx>
      <c:catAx>
        <c:axId val="178739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noFill/>
            <a:round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37536"/>
        <c:crosses val="autoZero"/>
        <c:auto val="1"/>
        <c:lblAlgn val="ctr"/>
        <c:lblOffset val="100"/>
      </c:cat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2022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dLbls>
            <c:dLbl>
              <c:idx val="0"/>
              <c:tx>
                <c:rich>
                  <a:bodyPr/>
                  <a:lstStyle/>
                  <a:p>
                    <a:fld id="{B4FCF356-6F47-4054-8626-B99F52BBFF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D96-41E1-BF37-967F5193F8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44,39%</a:t>
                    </a:r>
                    <a:endParaRPr lang="en-US" dirty="0"/>
                  </a:p>
                </c:rich>
              </c:tx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6-41E1-BF37-967F5193F8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0DBBCC5-E085-4D38-8B11-71A3B95DA6E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D96-41E1-BF37-967F5193F83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Фонд содействия
реформированию ЖКХ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521896.6</c:v>
                </c:pt>
                <c:pt idx="1">
                  <c:v>498248.3</c:v>
                </c:pt>
                <c:pt idx="2">
                  <c:v>102426.7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Лист1!$C$2:$C$4</c15:f>
                <c15:dlblRangeCache>
                  <c:ptCount val="3"/>
                  <c:pt idx="0">
                    <c:v>46,49%</c:v>
                  </c:pt>
                  <c:pt idx="1">
                    <c:v>44,38%</c:v>
                  </c:pt>
                  <c:pt idx="2">
                    <c:v>9,12%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E08-481D-AE17-A3B5BA6880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4000"/>
                  </a:schemeClr>
                </a:gs>
                <a:gs pos="69000">
                  <a:schemeClr val="accent2">
                    <a:shade val="86000"/>
                    <a:satMod val="130000"/>
                    <a:lumMod val="102000"/>
                  </a:schemeClr>
                </a:gs>
                <a:gs pos="100000">
                  <a:schemeClr val="accent2">
                    <a:shade val="72000"/>
                    <a:satMod val="13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cat>
            <c:strRef>
              <c:f>Лист1!$A$2:$A$4</c:f>
              <c:strCache>
                <c:ptCount val="3"/>
                <c:pt idx="0">
                  <c:v>Фонд содействия
реформированию ЖКХ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0.46491163681675185</c:v>
                </c:pt>
                <c:pt idx="1">
                  <c:v>0.44384545270876269</c:v>
                </c:pt>
                <c:pt idx="2">
                  <c:v>9.1242910474485545E-2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6-41E1-BF37-967F5193F839}"/>
            </c:ext>
          </c:extLst>
        </c:ser>
        <c:dLbls/>
        <c:gapWidth val="115"/>
        <c:overlap val="-20"/>
        <c:axId val="178675712"/>
        <c:axId val="178665728"/>
      </c:barChart>
      <c:valAx>
        <c:axId val="178665728"/>
        <c:scaling>
          <c:orientation val="minMax"/>
        </c:scaling>
        <c:delete val="1"/>
        <c:axPos val="b"/>
        <c:numFmt formatCode="#,##0" sourceLinked="0"/>
        <c:majorTickMark val="none"/>
        <c:tickLblPos val="nextTo"/>
        <c:crossAx val="178675712"/>
        <c:crosses val="autoZero"/>
        <c:crossBetween val="between"/>
      </c:valAx>
      <c:catAx>
        <c:axId val="178675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noFill/>
            <a:round/>
          </a:ln>
          <a:effectLst>
            <a:outerShdw sx="1000" sy="1000" algn="ctr" rotWithShape="0">
              <a:srgbClr val="000000"/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65728"/>
        <c:crosses val="autoZero"/>
        <c:auto val="1"/>
        <c:lblAlgn val="ctr"/>
        <c:lblOffset val="100"/>
      </c:cat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6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3.3887916819930142E-2"/>
          <c:w val="0.97373830443960352"/>
          <c:h val="0.86590785197562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spPr>
              <a:solidFill>
                <a:schemeClr val="tx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30-4108-8E06-A2B98B197501}"/>
              </c:ext>
            </c:extLst>
          </c:dPt>
          <c:dPt>
            <c:idx val="1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30-4108-8E06-A2B98B197501}"/>
              </c:ext>
            </c:extLst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30-4108-8E06-A2B98B197501}"/>
              </c:ext>
            </c:extLst>
          </c:dPt>
          <c:dLbls>
            <c:dLbl>
              <c:idx val="0"/>
              <c:layout>
                <c:manualLayout>
                  <c:x val="6.8664621456722502E-2"/>
                  <c:y val="-8.638753210859952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30-4108-8E06-A2B98B197501}"/>
                </c:ext>
              </c:extLst>
            </c:dLbl>
            <c:dLbl>
              <c:idx val="1"/>
              <c:layout>
                <c:manualLayout>
                  <c:x val="2.9216439719258247E-2"/>
                  <c:y val="0.1671954161695419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30-4108-8E06-A2B98B197501}"/>
                </c:ext>
              </c:extLst>
            </c:dLbl>
            <c:dLbl>
              <c:idx val="2"/>
              <c:layout>
                <c:manualLayout>
                  <c:x val="-3.8008941035537112E-2"/>
                  <c:y val="-0.1479861560457182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30-4108-8E06-A2B98B1975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12.7</c:v>
                </c:pt>
                <c:pt idx="1">
                  <c:v>2</c:v>
                </c:pt>
                <c:pt idx="2" formatCode="General">
                  <c:v>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30-4108-8E06-A2B98B197501}"/>
            </c:ext>
          </c:extLst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455773861013008"/>
          <c:y val="3.3856522555694872E-2"/>
          <c:w val="0.77228639459905202"/>
          <c:h val="0.55616522106009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DF-49D0-AF6B-10C03EA6211D}"/>
              </c:ext>
            </c:extLst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DF-49D0-AF6B-10C03EA6211D}"/>
              </c:ext>
            </c:extLst>
          </c:dPt>
          <c:dPt>
            <c:idx val="2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DF-49D0-AF6B-10C03EA6211D}"/>
              </c:ext>
            </c:extLst>
          </c:dPt>
          <c:dLbls>
            <c:dLbl>
              <c:idx val="0"/>
              <c:layout>
                <c:manualLayout>
                  <c:x val="1.7007669463743602E-3"/>
                  <c:y val="1.042137844472308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DF-49D0-AF6B-10C03EA6211D}"/>
                </c:ext>
              </c:extLst>
            </c:dLbl>
            <c:dLbl>
              <c:idx val="1"/>
              <c:layout>
                <c:manualLayout>
                  <c:x val="1.453290835394869E-2"/>
                  <c:y val="-1.2452320112580476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F-49D0-AF6B-10C03EA6211D}"/>
                </c:ext>
              </c:extLst>
            </c:dLbl>
            <c:dLbl>
              <c:idx val="2"/>
              <c:layout>
                <c:manualLayout>
                  <c:x val="5.8310697763256794E-3"/>
                  <c:y val="-8.3985377286121838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979771238409027"/>
                      <c:h val="3.7552044481830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DF-49D0-AF6B-10C03EA6211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- 52 092,4 тыс. руб.</c:v>
                </c:pt>
                <c:pt idx="1">
                  <c:v>субсидии из областного бюджета - 65 746,1 тыс. руб.</c:v>
                </c:pt>
                <c:pt idx="2">
                  <c:v>доходы от уплаты акцизов - 6 404,2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52092.4</c:v>
                </c:pt>
                <c:pt idx="1">
                  <c:v>65746.100000000006</c:v>
                </c:pt>
                <c:pt idx="2">
                  <c:v>6404.2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DF-49D0-AF6B-10C03EA6211D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3880636624260554E-2"/>
          <c:y val="0.66186577814105352"/>
          <c:w val="0.90231190438147491"/>
          <c:h val="0.132028154279154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Palatino Linotyp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9.7119858622111629E-2"/>
          <c:y val="0.31593368527092525"/>
          <c:w val="0.77736301427901655"/>
          <c:h val="0.515330537555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tx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B-4C87-819E-147F92BF68AB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B-4C87-819E-147F92BF68AB}"/>
              </c:ext>
            </c:extLst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B-4C87-819E-147F92BF68AB}"/>
              </c:ext>
            </c:extLst>
          </c:dPt>
          <c:dLbls>
            <c:dLbl>
              <c:idx val="0"/>
              <c:layout>
                <c:manualLayout>
                  <c:x val="-3.1402937338412602E-2"/>
                  <c:y val="-1.26746003089604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alatino Linotype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B-4C87-819E-147F92BF68AB}"/>
                </c:ext>
              </c:extLst>
            </c:dLbl>
            <c:dLbl>
              <c:idx val="1"/>
              <c:layout>
                <c:manualLayout>
                  <c:x val="7.1879960607013531E-3"/>
                  <c:y val="-3.580828721902315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alatino Linotype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54316940302302"/>
                      <c:h val="3.802839010397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B-4C87-819E-147F92BF68AB}"/>
                </c:ext>
              </c:extLst>
            </c:dLbl>
            <c:dLbl>
              <c:idx val="2"/>
              <c:layout>
                <c:manualLayout>
                  <c:x val="-2.9891923496259401E-3"/>
                  <c:y val="-2.2506238383001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alatino Linotype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42293605795212"/>
                      <c:h val="3.7552007330022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DB-4C87-819E-147F92BF6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 проезжих частей улиц и Привокзальной площади - 25 295,8 тыс. руб.</c:v>
                </c:pt>
                <c:pt idx="1">
                  <c:v>мероприятия, направленные на повышение безопасности дорожного движения - 6 172,7 тыс. руб.</c:v>
                </c:pt>
                <c:pt idx="2">
                  <c:v>капитальный ремонт и ремонт автомобильных дорог, искусственных сооружений, содержание и ремонт дворовых территорий - 89 920,6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25295.8</c:v>
                </c:pt>
                <c:pt idx="1">
                  <c:v>6172.7</c:v>
                </c:pt>
                <c:pt idx="2">
                  <c:v>89920.6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B-4C87-819E-147F92BF68AB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946550194987767E-2"/>
          <c:y val="1.9816774415826469E-2"/>
          <c:w val="0.9611389694930319"/>
          <c:h val="0.260380869042017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Palatino Linotyp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444482331616449"/>
          <c:y val="0.1871431152905999"/>
          <c:w val="0.66827977903418656"/>
          <c:h val="0.74689652730545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6F-4C0B-AFB3-177D4CC1251A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6F-4C0B-AFB3-177D4CC1251A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6F-4C0B-AFB3-177D4CC1251A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6F-4C0B-AFB3-177D4CC1251A}"/>
              </c:ext>
            </c:extLst>
          </c:dPt>
          <c:dLbls>
            <c:dLbl>
              <c:idx val="0"/>
              <c:layout>
                <c:manualLayout>
                  <c:x val="0.151691527430871"/>
                  <c:y val="0.14568832318066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</a:t>
                    </a:r>
                    <a:r>
                      <a:rPr lang="ru-RU" dirty="0" smtClean="0"/>
                      <a:t>учреждений </a:t>
                    </a:r>
                    <a:r>
                      <a:rPr lang="ru-RU" b="1" dirty="0" smtClean="0"/>
                      <a:t>123 300,1 т. р.</a:t>
                    </a:r>
                  </a:p>
                  <a:p>
                    <a:r>
                      <a:rPr lang="ru-RU" b="1" dirty="0" smtClean="0"/>
                      <a:t>69,7%</a:t>
                    </a:r>
                    <a:endParaRPr lang="ru-RU" b="1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4606828135221"/>
                      <c:h val="0.19707282574045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6F-4C0B-AFB3-177D4CC1251A}"/>
                </c:ext>
              </c:extLst>
            </c:dLbl>
            <c:dLbl>
              <c:idx val="1"/>
              <c:layout>
                <c:manualLayout>
                  <c:x val="-0.14825161804564108"/>
                  <c:y val="-0.155996404613382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укрепление МТБ учреждений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51 995,4 т. р.</a:t>
                    </a:r>
                  </a:p>
                  <a:p>
                    <a:r>
                      <a:rPr lang="ru-RU" b="1" dirty="0" smtClean="0"/>
                      <a:t>29,4%</a:t>
                    </a:r>
                    <a:endParaRPr lang="ru-RU" b="1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F-4C0B-AFB3-177D4CC1251A}"/>
                </c:ext>
              </c:extLst>
            </c:dLbl>
            <c:dLbl>
              <c:idx val="2"/>
              <c:layout>
                <c:manualLayout>
                  <c:x val="3.4969937787588975E-3"/>
                  <c:y val="-0.187946919272770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мероприятий в сфере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 1 495,3 т. р.</a:t>
                    </a:r>
                  </a:p>
                  <a:p>
                    <a:r>
                      <a:rPr lang="ru-RU" b="1" dirty="0" smtClean="0"/>
                      <a:t>0,8%</a:t>
                    </a:r>
                    <a:endParaRPr lang="ru-RU" b="1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68881136137719"/>
                      <c:h val="0.22153748068611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66F-4C0B-AFB3-177D4CC1251A}"/>
                </c:ext>
              </c:extLst>
            </c:dLbl>
            <c:dLbl>
              <c:idx val="3"/>
              <c:layout>
                <c:manualLayout>
                  <c:x val="0.24122408861796574"/>
                  <c:y val="-0.239841726343000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кадрового </a:t>
                    </a:r>
                    <a:r>
                      <a:rPr lang="ru-RU" dirty="0" smtClean="0"/>
                      <a:t>потенциала</a:t>
                    </a:r>
                  </a:p>
                  <a:p>
                    <a:r>
                      <a:rPr lang="ru-RU" b="1" dirty="0" smtClean="0"/>
                      <a:t>70,0 т. р.</a:t>
                    </a:r>
                  </a:p>
                  <a:p>
                    <a:r>
                      <a:rPr lang="ru-RU" b="1" dirty="0" smtClean="0"/>
                      <a:t>0,1%</a:t>
                    </a:r>
                    <a:endParaRPr lang="ru-RU" b="1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F-4C0B-AFB3-177D4CC12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укрепление МТБ учреждений культуры</c:v>
                </c:pt>
                <c:pt idx="2">
                  <c:v>проведение мероприятий в сфере культуры</c:v>
                </c:pt>
                <c:pt idx="3">
                  <c:v>развитие кадрового потенциала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123300.1</c:v>
                </c:pt>
                <c:pt idx="1">
                  <c:v>51995.4</c:v>
                </c:pt>
                <c:pt idx="2">
                  <c:v>1495.3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6F-4C0B-AFB3-177D4CC1251A}"/>
            </c:ext>
          </c:extLst>
        </c:ser>
        <c:dLbls>
          <c:showVal val="1"/>
          <c:showCatName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32374100719437E-2"/>
          <c:y val="0.12041445123909418"/>
          <c:w val="0.87913669064748245"/>
          <c:h val="0.703821352220399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4000"/>
                  </a:schemeClr>
                </a:gs>
                <a:gs pos="69000">
                  <a:schemeClr val="accent1">
                    <a:shade val="86000"/>
                    <a:satMod val="130000"/>
                    <a:lumMod val="102000"/>
                  </a:schemeClr>
                </a:gs>
                <a:gs pos="100000">
                  <a:schemeClr val="accent1">
                    <a:shade val="72000"/>
                    <a:satMod val="13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637357830271202E-2"/>
                  <c:y val="-3.03942475013348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9-44ED-8697-E268735F7E13}"/>
                </c:ext>
              </c:extLst>
            </c:dLbl>
            <c:dLbl>
              <c:idx val="1"/>
              <c:layout>
                <c:manualLayout>
                  <c:x val="1.8245057497309185E-2"/>
                  <c:y val="-1.77272071403541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9-44ED-8697-E268735F7E13}"/>
                </c:ext>
              </c:extLst>
            </c:dLbl>
            <c:dLbl>
              <c:idx val="2"/>
              <c:layout>
                <c:manualLayout>
                  <c:x val="2.1111681928250393E-2"/>
                  <c:y val="-2.28747754014420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9-44ED-8697-E268735F7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74812.7</c:v>
                </c:pt>
                <c:pt idx="1">
                  <c:v>79157.3</c:v>
                </c:pt>
                <c:pt idx="2">
                  <c:v>80672.2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59-44ED-8697-E268735F7E13}"/>
            </c:ext>
          </c:extLst>
        </c:ser>
        <c:dLbls>
          <c:showVal val="1"/>
        </c:dLbls>
        <c:shape val="box"/>
        <c:axId val="179197440"/>
        <c:axId val="179198976"/>
        <c:axId val="177411392"/>
      </c:bar3DChart>
      <c:catAx>
        <c:axId val="179197440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79198976"/>
        <c:crosses val="autoZero"/>
        <c:auto val="1"/>
        <c:lblAlgn val="ctr"/>
        <c:lblOffset val="100"/>
      </c:catAx>
      <c:valAx>
        <c:axId val="179198976"/>
        <c:scaling>
          <c:orientation val="minMax"/>
          <c:max val="80000"/>
          <c:min val="15000"/>
        </c:scaling>
        <c:delete val="1"/>
        <c:axPos val="l"/>
        <c:numFmt formatCode="#,##0.0" sourceLinked="1"/>
        <c:tickLblPos val="nextTo"/>
        <c:crossAx val="179197440"/>
        <c:crosses val="autoZero"/>
        <c:crossBetween val="between"/>
        <c:majorUnit val="5000"/>
        <c:minorUnit val="50"/>
      </c:valAx>
      <c:serAx>
        <c:axId val="177411392"/>
        <c:scaling>
          <c:orientation val="minMax"/>
        </c:scaling>
        <c:delete val="1"/>
        <c:axPos val="b"/>
        <c:tickLblPos val="nextTo"/>
        <c:crossAx val="17919897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7254716003897112E-2"/>
          <c:y val="1.4994174615104642E-3"/>
          <c:w val="0.96051445956533688"/>
          <c:h val="0.7964660792738664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EE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9999874015924394E-2"/>
                  <c:y val="-8.892126239336421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5E-45C1-9D12-8A117F045DF3}"/>
                </c:ext>
              </c:extLst>
            </c:dLbl>
            <c:dLbl>
              <c:idx val="1"/>
              <c:layout>
                <c:manualLayout>
                  <c:x val="-7.5785195751257042E-2"/>
                  <c:y val="8.407236398641554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E-45C1-9D12-8A117F045DF3}"/>
                </c:ext>
              </c:extLst>
            </c:dLbl>
            <c:dLbl>
              <c:idx val="2"/>
              <c:layout>
                <c:manualLayout>
                  <c:x val="-8.8888764460172236E-3"/>
                  <c:y val="0.18575314725122993"/>
                </c:manualLayout>
              </c:layout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5E-45C1-9D12-8A117F045DF3}"/>
                </c:ext>
              </c:extLst>
            </c:dLbl>
            <c:dLbl>
              <c:idx val="3"/>
              <c:layout>
                <c:manualLayout>
                  <c:x val="-6.6666573345129194E-3"/>
                  <c:y val="0.18632357195516858"/>
                </c:manualLayout>
              </c:layout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E-45C1-9D12-8A117F045DF3}"/>
                </c:ext>
              </c:extLst>
            </c:dLbl>
            <c:dLbl>
              <c:idx val="4"/>
              <c:layout>
                <c:manualLayout>
                  <c:x val="-2.2222191115043059E-3"/>
                  <c:y val="0.18632357195516858"/>
                </c:manualLayout>
              </c:layout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E-45C1-9D12-8A117F045DF3}"/>
                </c:ext>
              </c:extLst>
            </c:dLbl>
            <c:dLbl>
              <c:idx val="5"/>
              <c:layout>
                <c:manualLayout>
                  <c:x val="-2.449602870197207E-2"/>
                  <c:y val="8.197238320877288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E-45C1-9D12-8A117F045D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  <c:pt idx="4">
                  <c:v>на 01.01.2021</c:v>
                </c:pt>
                <c:pt idx="5">
                  <c:v>на 01.01.2022</c:v>
                </c:pt>
                <c:pt idx="6">
                  <c:v>на 01.01.2023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21752.400000000001</c:v>
                </c:pt>
                <c:pt idx="1">
                  <c:v>21752.400000000001</c:v>
                </c:pt>
                <c:pt idx="2">
                  <c:v>19033.3</c:v>
                </c:pt>
                <c:pt idx="3">
                  <c:v>16314.2</c:v>
                </c:pt>
                <c:pt idx="4">
                  <c:v>13595.2</c:v>
                </c:pt>
                <c:pt idx="5">
                  <c:v>10876.2</c:v>
                </c:pt>
                <c:pt idx="6">
                  <c:v>8157.1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5E-45C1-9D12-8A117F045DF3}"/>
            </c:ext>
          </c:extLst>
        </c:ser>
        <c:dLbls/>
        <c:marker val="1"/>
        <c:axId val="179806976"/>
        <c:axId val="179808512"/>
      </c:lineChart>
      <c:catAx>
        <c:axId val="179806976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9808512"/>
        <c:crosses val="autoZero"/>
        <c:auto val="1"/>
        <c:lblAlgn val="ctr"/>
        <c:lblOffset val="100"/>
      </c:catAx>
      <c:valAx>
        <c:axId val="179808512"/>
        <c:scaling>
          <c:orientation val="minMax"/>
          <c:max val="40000"/>
          <c:min val="5000"/>
        </c:scaling>
        <c:delete val="1"/>
        <c:axPos val="l"/>
        <c:numFmt formatCode="General" sourceLinked="1"/>
        <c:tickLblPos val="none"/>
        <c:crossAx val="179806976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22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45641477898068"/>
          <c:y val="0.16973601980123371"/>
          <c:w val="0.99059484803743558"/>
          <c:h val="0.700122070907805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1058617672790897E-4"/>
                  <c:y val="-1.14817990132105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0B-4A11-AA26-AD15C48343B2}"/>
                </c:ext>
              </c:extLst>
            </c:dLbl>
            <c:dLbl>
              <c:idx val="1"/>
              <c:layout>
                <c:manualLayout>
                  <c:x val="1.1656077108676098E-2"/>
                  <c:y val="-8.47743941164700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0B-4A11-AA26-AD15C48343B2}"/>
                </c:ext>
              </c:extLst>
            </c:dLbl>
            <c:dLbl>
              <c:idx val="2"/>
              <c:layout>
                <c:manualLayout>
                  <c:x val="-4.3650528452824876E-3"/>
                  <c:y val="-8.59628558015849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0B-4A11-AA26-AD15C48343B2}"/>
                </c:ext>
              </c:extLst>
            </c:dLbl>
            <c:dLbl>
              <c:idx val="3"/>
              <c:layout>
                <c:manualLayout>
                  <c:x val="5.3056649168853904E-3"/>
                  <c:y val="-1.231714329978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156972.70000000001</c:v>
                </c:pt>
                <c:pt idx="1">
                  <c:v>57050</c:v>
                </c:pt>
                <c:pt idx="2">
                  <c:v>6404.2</c:v>
                </c:pt>
                <c:pt idx="3">
                  <c:v>7436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0B-4A11-AA26-AD15C48343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5843165180432077E-2"/>
                  <c:y val="-1.8541283636026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3.1659876690710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0B-4A11-AA26-AD15C48343B2}"/>
                </c:ext>
              </c:extLst>
            </c:dLbl>
            <c:dLbl>
              <c:idx val="1"/>
              <c:layout>
                <c:manualLayout>
                  <c:x val="2.7476905306564183E-2"/>
                  <c:y val="-1.13458067013415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C0B-4A11-AA26-AD15C48343B2}"/>
                </c:ext>
              </c:extLst>
            </c:dLbl>
            <c:dLbl>
              <c:idx val="2"/>
              <c:layout>
                <c:manualLayout>
                  <c:x val="1.1618219597550307E-2"/>
                  <c:y val="-5.47700292255620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0B-4A11-AA26-AD15C48343B2}"/>
                </c:ext>
              </c:extLst>
            </c:dLbl>
            <c:dLbl>
              <c:idx val="3"/>
              <c:layout>
                <c:manualLayout>
                  <c:x val="1.1083524739981197E-2"/>
                  <c:y val="-1.18510513967873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0B-4A11-AA26-AD15C48343B2}"/>
                </c:ext>
              </c:extLst>
            </c:dLbl>
            <c:dLbl>
              <c:idx val="4"/>
              <c:layout>
                <c:manualLayout>
                  <c:x val="1.2638954608811415E-2"/>
                  <c:y val="-1.45874947405493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163336.4</c:v>
                </c:pt>
                <c:pt idx="1">
                  <c:v>56739.9</c:v>
                </c:pt>
                <c:pt idx="2">
                  <c:v>8045.9</c:v>
                </c:pt>
                <c:pt idx="3">
                  <c:v>9123.4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0B-4A11-AA26-AD15C48343B2}"/>
            </c:ext>
          </c:extLst>
        </c:ser>
        <c:dLbls/>
        <c:shape val="cylinder"/>
        <c:axId val="168223488"/>
        <c:axId val="168225024"/>
        <c:axId val="0"/>
      </c:bar3DChart>
      <c:catAx>
        <c:axId val="168223488"/>
        <c:scaling>
          <c:orientation val="minMax"/>
        </c:scaling>
        <c:axPos val="b"/>
        <c:numFmt formatCode="#,##0.0" sourceLinked="0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25024"/>
        <c:crosses val="autoZero"/>
        <c:auto val="1"/>
        <c:lblAlgn val="ctr"/>
        <c:lblOffset val="100"/>
      </c:catAx>
      <c:valAx>
        <c:axId val="168225024"/>
        <c:scaling>
          <c:orientation val="minMax"/>
          <c:max val="180000"/>
          <c:min val="500"/>
        </c:scaling>
        <c:delete val="1"/>
        <c:axPos val="l"/>
        <c:numFmt formatCode="#,##0.0" sourceLinked="1"/>
        <c:tickLblPos val="nextTo"/>
        <c:crossAx val="16822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703237774897038"/>
          <c:y val="0.47604813428182835"/>
          <c:w val="0.38527655885509127"/>
          <c:h val="8.5680974889500383E-2"/>
        </c:manualLayout>
      </c:layout>
      <c:spPr>
        <a:ln>
          <a:noFill/>
        </a:ln>
      </c:spPr>
      <c:txPr>
        <a:bodyPr/>
        <a:lstStyle/>
        <a:p>
          <a:pPr>
            <a:defRPr sz="180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8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5664182222844021E-2"/>
          <c:y val="5.3802388487136164E-2"/>
          <c:w val="0.90433580702211869"/>
          <c:h val="0.7171910211398070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5392501850770851E-2"/>
                  <c:y val="-4.9532406284298214E-3"/>
                </c:manualLayout>
              </c:layout>
              <c:showVal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F-489A-9300-E75FCB756E72}"/>
                </c:ext>
              </c:extLst>
            </c:dLbl>
            <c:dLbl>
              <c:idx val="1"/>
              <c:layout>
                <c:manualLayout>
                  <c:x val="2.8825298581660851E-2"/>
                  <c:y val="-1.5304928513427163E-2"/>
                </c:manualLayout>
              </c:layout>
              <c:showVal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333306194591505E-2"/>
                      <c:h val="9.2203599250851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92-4F09-AD20-17F94D9C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
778 523,8</c:v>
                </c:pt>
                <c:pt idx="1">
                  <c:v>2022 год 
1 600 376,4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37301.1</c:v>
                </c:pt>
                <c:pt idx="1">
                  <c:v>38740.6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F7-416F-8402-108D8B54A7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423270227917577E-2"/>
                  <c:y val="-7.1547582746104505E-3"/>
                </c:manualLayout>
              </c:layout>
              <c:showVal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51418514433027"/>
                      <c:h val="7.7789245333129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7-416F-8402-108D8B54A789}"/>
                </c:ext>
              </c:extLst>
            </c:dLbl>
            <c:dLbl>
              <c:idx val="1"/>
              <c:layout>
                <c:manualLayout>
                  <c:x val="-3.5712957765930572E-2"/>
                  <c:y val="5.5879110443907889E-3"/>
                </c:manualLayout>
              </c:layout>
              <c:showVal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
778 523,8</c:v>
                </c:pt>
                <c:pt idx="1">
                  <c:v>2022 год 
1 600 376,4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685284.6</c:v>
                </c:pt>
                <c:pt idx="1">
                  <c:v>1190966.6000000001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F7-416F-8402-108D8B54A7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5735129152990307E-2"/>
                  <c:y val="-4.95324062842973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DD-4895-AC96-76F530EDF7D6}"/>
                </c:ext>
              </c:extLst>
            </c:dLbl>
            <c:dLbl>
              <c:idx val="1"/>
              <c:layout>
                <c:manualLayout>
                  <c:x val="1.3888445416535855E-3"/>
                  <c:y val="-1.00550784757123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
778 523,8</c:v>
                </c:pt>
                <c:pt idx="1">
                  <c:v>2022 год 
1 600 376,4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55938.1</c:v>
                </c:pt>
                <c:pt idx="1">
                  <c:v>370669.2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F7-416F-8402-108D8B54A789}"/>
            </c:ext>
          </c:extLst>
        </c:ser>
        <c:dLbls>
          <c:showVal val="1"/>
        </c:dLbls>
        <c:gapWidth val="95"/>
        <c:overlap val="100"/>
        <c:axId val="168971264"/>
        <c:axId val="168993536"/>
      </c:barChart>
      <c:catAx>
        <c:axId val="168971264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8993536"/>
        <c:crosses val="autoZero"/>
        <c:auto val="1"/>
        <c:lblAlgn val="ctr"/>
        <c:lblOffset val="100"/>
      </c:catAx>
      <c:valAx>
        <c:axId val="168993536"/>
        <c:scaling>
          <c:orientation val="minMax"/>
        </c:scaling>
        <c:delete val="1"/>
        <c:axPos val="b"/>
        <c:numFmt formatCode="#,##0.0" sourceLinked="1"/>
        <c:tickLblPos val="none"/>
        <c:crossAx val="168971264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6.9144004281999558E-2"/>
          <c:y val="0"/>
          <c:w val="0.90927118153947784"/>
          <c:h val="0.10145874886602001"/>
        </c:manualLayout>
      </c:layout>
      <c:txPr>
        <a:bodyPr/>
        <a:lstStyle/>
        <a:p>
          <a:pPr>
            <a:defRPr sz="1100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39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rotY val="261"/>
      <c:perspective val="30"/>
    </c:view3D>
    <c:plotArea>
      <c:layout>
        <c:manualLayout>
          <c:layoutTarget val="inner"/>
          <c:xMode val="edge"/>
          <c:yMode val="edge"/>
          <c:x val="0.12596717418711822"/>
          <c:y val="4.5702924542775726E-2"/>
          <c:w val="0.84252842250891935"/>
          <c:h val="0.78261608498526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C2-462A-A21C-A30D86A01E03}"/>
              </c:ext>
            </c:extLst>
          </c:dPt>
          <c:dPt>
            <c:idx val="1"/>
            <c:spPr>
              <a:solidFill>
                <a:schemeClr val="tx1">
                  <a:lumMod val="6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C2-462A-A21C-A30D86A01E03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C2-462A-A21C-A30D86A01E03}"/>
              </c:ext>
            </c:extLst>
          </c:dPt>
          <c:dLbls>
            <c:dLbl>
              <c:idx val="0"/>
              <c:layout>
                <c:manualLayout>
                  <c:x val="-2.8649949421508513E-2"/>
                  <c:y val="-0.2343726663237026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2-462A-A21C-A30D86A01E03}"/>
                </c:ext>
              </c:extLst>
            </c:dLbl>
            <c:dLbl>
              <c:idx val="1"/>
              <c:layout>
                <c:manualLayout>
                  <c:x val="5.8364696956736829E-2"/>
                  <c:y val="3.0735381160213973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2-462A-A21C-A30D86A01E03}"/>
                </c:ext>
              </c:extLst>
            </c:dLbl>
            <c:dLbl>
              <c:idx val="2"/>
              <c:layout>
                <c:manualLayout>
                  <c:x val="-5.0231113024333494E-2"/>
                  <c:y val="-1.581437350990446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C2-462A-A21C-A30D86A01E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CatName val="1"/>
            <c:showPercent val="1"/>
            <c:separator>
</c:separator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2.4</c:v>
                </c:pt>
                <c:pt idx="1">
                  <c:v>74.400000000000006</c:v>
                </c:pt>
                <c:pt idx="2" formatCode="General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C2-462A-A21C-A30D86A01E03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0.14018908573928268"/>
          <c:y val="0.21781251578218841"/>
          <c:w val="0.73775590551181136"/>
          <c:h val="0.72014813321340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solidFill>
                <a:srgbClr val="FF616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8A-4D2E-BBB7-E93E45BD2E08}"/>
              </c:ext>
            </c:extLst>
          </c:dPt>
          <c:dPt>
            <c:idx val="1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38A-4D2E-BBB7-E93E45BD2E08}"/>
              </c:ext>
            </c:extLst>
          </c:dPt>
          <c:dPt>
            <c:idx val="2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8A-4D2E-BBB7-E93E45BD2E08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8A-4D2E-BBB7-E93E45BD2E08}"/>
              </c:ext>
            </c:extLst>
          </c:dPt>
          <c:dPt>
            <c:idx val="4"/>
            <c:spPr>
              <a:solidFill>
                <a:srgbClr val="FF090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8A-4D2E-BBB7-E93E45BD2E08}"/>
              </c:ext>
            </c:extLst>
          </c:dPt>
          <c:dPt>
            <c:idx val="5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8A-4D2E-BBB7-E93E45BD2E08}"/>
              </c:ext>
            </c:extLst>
          </c:dPt>
          <c:dPt>
            <c:idx val="6"/>
            <c:spPr>
              <a:solidFill>
                <a:srgbClr val="B3CDE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8A-4D2E-BBB7-E93E45BD2E08}"/>
              </c:ext>
            </c:extLst>
          </c:dPt>
          <c:dPt>
            <c:idx val="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8A-4D2E-BBB7-E93E45BD2E08}"/>
              </c:ext>
            </c:extLst>
          </c:dPt>
          <c:dLbls>
            <c:dLbl>
              <c:idx val="0"/>
              <c:layout>
                <c:manualLayout>
                  <c:x val="0.14811127515310588"/>
                  <c:y val="-9.536501568582073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</a:t>
                    </a:r>
                    <a:r>
                      <a:rPr lang="ru-RU" sz="1100" b="1" dirty="0" smtClean="0"/>
                      <a:t>вопросы</a:t>
                    </a:r>
                  </a:p>
                  <a:p>
                    <a:r>
                      <a:rPr lang="ru-RU" sz="1100" b="1" dirty="0" smtClean="0"/>
                      <a:t>12 589,0 т.р. (0,69%)</a:t>
                    </a:r>
                    <a:endParaRPr lang="ru-RU" sz="1100" b="1" dirty="0"/>
                  </a:p>
                </c:rich>
              </c:tx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854166666666666"/>
                      <c:h val="0.1071108343976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8A-4D2E-BBB7-E93E45BD2E08}"/>
                </c:ext>
              </c:extLst>
            </c:dLbl>
            <c:dLbl>
              <c:idx val="1"/>
              <c:layout>
                <c:manualLayout>
                  <c:x val="0.30943115704286972"/>
                  <c:y val="2.081832135096127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Национальная безопасность и правоохранительная </a:t>
                    </a:r>
                    <a:r>
                      <a:rPr lang="ru-RU" sz="1100" b="1" dirty="0" smtClean="0"/>
                      <a:t>деятельность</a:t>
                    </a:r>
                  </a:p>
                  <a:p>
                    <a:r>
                      <a:rPr lang="ru-RU" sz="1100" b="1" dirty="0" smtClean="0"/>
                      <a:t>6 377,7 т. р. (0,35%)</a:t>
                    </a:r>
                    <a:endParaRPr lang="ru-RU" sz="1100" b="1" dirty="0"/>
                  </a:p>
                </c:rich>
              </c:tx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181944444444444"/>
                      <c:h val="0.17434916922560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38A-4D2E-BBB7-E93E45BD2E08}"/>
                </c:ext>
              </c:extLst>
            </c:dLbl>
            <c:dLbl>
              <c:idx val="2"/>
              <c:layout>
                <c:manualLayout>
                  <c:x val="0.20448075240594926"/>
                  <c:y val="0.29817240133267381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Национальная экономика</a:t>
                    </a:r>
                  </a:p>
                  <a:p>
                    <a:r>
                      <a:rPr lang="ru-RU" sz="1100" b="1" dirty="0" smtClean="0"/>
                      <a:t> 124 605,3 </a:t>
                    </a:r>
                    <a:r>
                      <a:rPr lang="ru-RU" sz="1100" b="1" baseline="0" dirty="0" smtClean="0"/>
                      <a:t>т. р. (6,84%),</a:t>
                    </a:r>
                  </a:p>
                  <a:p>
                    <a:r>
                      <a:rPr lang="ru-RU" sz="1100" b="1" baseline="0" dirty="0" smtClean="0"/>
                      <a:t> в т.ч.:</a:t>
                    </a:r>
                  </a:p>
                  <a:p>
                    <a:r>
                      <a:rPr lang="ru-RU" sz="1100" dirty="0" smtClean="0"/>
                      <a:t>-</a:t>
                    </a:r>
                    <a:r>
                      <a:rPr lang="ru-RU" sz="1100" baseline="0" dirty="0" smtClean="0"/>
                      <a:t> средства местного бюджета 56 759,6 т.р.</a:t>
                    </a:r>
                  </a:p>
                  <a:p>
                    <a:r>
                      <a:rPr lang="ru-RU" sz="1100" baseline="0" dirty="0" smtClean="0"/>
                      <a:t>- межбюджетные трансферты 67 845,7 т. р.</a:t>
                    </a:r>
                    <a:endParaRPr lang="ru-RU" sz="1100" dirty="0"/>
                  </a:p>
                </c:rich>
              </c:tx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A-4D2E-BBB7-E93E45BD2E08}"/>
                </c:ext>
              </c:extLst>
            </c:dLbl>
            <c:dLbl>
              <c:idx val="3"/>
              <c:layout>
                <c:manualLayout>
                  <c:x val="0.25462953849518805"/>
                  <c:y val="-5.9298010715627063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Жилищно-коммунальное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хозяйство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baseline="0" dirty="0" smtClean="0">
                        <a:solidFill>
                          <a:schemeClr val="bg1"/>
                        </a:solidFill>
                      </a:rPr>
                      <a:t>1 463 063,0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т. р. (80,36%), 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в т. ч.:</a:t>
                    </a:r>
                    <a:endParaRPr lang="ru-RU" sz="1100" b="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bg1"/>
                        </a:solidFill>
                      </a:rPr>
                      <a:t>- средства местного бюджета 116 229,0 т. р.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bg1"/>
                        </a:solidFill>
                      </a:rPr>
                      <a:t>-межбюджетные трансферты 1 346 834,0 т. р.</a:t>
                    </a:r>
                    <a:endParaRPr lang="ru-RU" sz="1100" dirty="0" smtClean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90977690288713"/>
                      <c:h val="0.30780840794066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8A-4D2E-BBB7-E93E45BD2E08}"/>
                </c:ext>
              </c:extLst>
            </c:dLbl>
            <c:dLbl>
              <c:idx val="4"/>
              <c:layout>
                <c:manualLayout>
                  <c:x val="-0.11302537182852145"/>
                  <c:y val="0.51510811821976055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Образование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(Молодежная политика)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10 582,6 т. р. (0,58%)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61111111111109"/>
                      <c:h val="0.16346123128190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8A-4D2E-BBB7-E93E45BD2E08}"/>
                </c:ext>
              </c:extLst>
            </c:dLbl>
            <c:dLbl>
              <c:idx val="5"/>
              <c:layout>
                <c:manualLayout>
                  <c:x val="-0.20032693569553806"/>
                  <c:y val="0.33901898484804399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Культура, </a:t>
                    </a:r>
                    <a:endParaRPr lang="ru-RU" sz="11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кинематография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 176 860,8 т. р. (9,71%),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- средства местного бюджета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81 736,9 т. р.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- межбюджетные трансферты 95 124,0 т. р</a:t>
                    </a:r>
                    <a:r>
                      <a:rPr lang="ru-RU" sz="1100" b="1" baseline="0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96533245844269"/>
                      <c:h val="0.28618557932990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8A-4D2E-BBB7-E93E45BD2E08}"/>
                </c:ext>
              </c:extLst>
            </c:dLbl>
            <c:dLbl>
              <c:idx val="6"/>
              <c:layout>
                <c:manualLayout>
                  <c:x val="-0.35951470909886279"/>
                  <c:y val="6.7620476261130769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Социальная политика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25 184,0 т. р. (1,38%),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с</a:t>
                    </a: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редства местного бюджета 2 995,8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т. р.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- межбюджетные трансферты 22 188,2 т. р.</a:t>
                    </a:r>
                    <a:endParaRPr lang="ru-RU" sz="1100" b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8264435695538"/>
                      <c:h val="0.2287538593366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8A-4D2E-BBB7-E93E45BD2E08}"/>
                </c:ext>
              </c:extLst>
            </c:dLbl>
            <c:dLbl>
              <c:idx val="7"/>
              <c:layout>
                <c:manualLayout>
                  <c:x val="-0.19805008748906391"/>
                  <c:y val="-8.1924425509922322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Физическая культура и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спорт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1 395,4 т. р. (0,08%)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928466754155729"/>
                      <c:h val="0.10731959224871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8A-4D2E-BBB7-E93E45BD2E08}"/>
                </c:ext>
              </c:extLst>
            </c:dLbl>
            <c:dLbl>
              <c:idx val="8"/>
              <c:layout>
                <c:manualLayout>
                  <c:x val="-1.1197178477690289E-2"/>
                  <c:y val="7.595057351392911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Обслуживание государственного и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муниципального долга 11,3 т. р. (0,01%)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1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685422134733157"/>
                      <c:h val="0.14859412489533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38A-4D2E-BBB7-E93E45BD2E0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 (Молодежная политика)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12589</c:v>
                </c:pt>
                <c:pt idx="1">
                  <c:v>6377.7</c:v>
                </c:pt>
                <c:pt idx="2">
                  <c:v>124605.3</c:v>
                </c:pt>
                <c:pt idx="3">
                  <c:v>1463063</c:v>
                </c:pt>
                <c:pt idx="4">
                  <c:v>10582.6</c:v>
                </c:pt>
                <c:pt idx="5">
                  <c:v>176860.79999999999</c:v>
                </c:pt>
                <c:pt idx="6">
                  <c:v>25184</c:v>
                </c:pt>
                <c:pt idx="7">
                  <c:v>1395.4</c:v>
                </c:pt>
                <c:pt idx="8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8A-4D2E-BBB7-E93E45BD2E08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9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Общегосударственные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вопросы (64,9%)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9498099442150232"/>
          <c:y val="7.4338298487004094E-5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621172500336081E-2"/>
          <c:y val="0.11143591114938341"/>
          <c:w val="0.8573796936844551"/>
          <c:h val="0.660771191995759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F9-423F-8520-4DBF95BE34FA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F9-423F-8520-4DBF95BE34FA}"/>
              </c:ext>
            </c:extLst>
          </c:dPt>
          <c:dLbls>
            <c:dLbl>
              <c:idx val="0"/>
              <c:layout>
                <c:manualLayout>
                  <c:x val="2.6890049884701294E-2"/>
                  <c:y val="-2.11385098897698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071481370517767"/>
                      <c:h val="0.1009035083231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F9-423F-8520-4DBF95BE34FA}"/>
                </c:ext>
              </c:extLst>
            </c:dLbl>
            <c:dLbl>
              <c:idx val="1"/>
              <c:layout>
                <c:manualLayout>
                  <c:x val="3.324030679754568E-2"/>
                  <c:y val="-3.35622594369267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9-423F-8520-4DBF95BE3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19383.8</c:v>
                </c:pt>
                <c:pt idx="1">
                  <c:v>12589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F9-423F-8520-4DBF95BE34FA}"/>
            </c:ext>
          </c:extLst>
        </c:ser>
        <c:dLbls/>
        <c:shape val="cylinder"/>
        <c:axId val="129997440"/>
        <c:axId val="130040192"/>
        <c:axId val="0"/>
      </c:bar3DChart>
      <c:catAx>
        <c:axId val="129997440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30040192"/>
        <c:crosses val="autoZero"/>
        <c:auto val="1"/>
        <c:lblAlgn val="ctr"/>
        <c:lblOffset val="100"/>
        <c:tickMarkSkip val="10"/>
      </c:catAx>
      <c:valAx>
        <c:axId val="130040192"/>
        <c:scaling>
          <c:orientation val="minMax"/>
          <c:max val="20000"/>
          <c:min val="2000"/>
        </c:scaling>
        <c:delete val="1"/>
        <c:axPos val="l"/>
        <c:numFmt formatCode="#,##0.0" sourceLinked="1"/>
        <c:tickLblPos val="nextTo"/>
        <c:crossAx val="129997440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8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bg1"/>
                </a:solidFill>
                <a:latin typeface="Palatino Linotype" panose="02040502050505030304" pitchFamily="18" charset="0"/>
              </a:rPr>
              <a:t>Национальная безопасность и правоохранительная </a:t>
            </a: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деятельность</a:t>
            </a:r>
          </a:p>
          <a:p>
            <a:pPr>
              <a:defRPr sz="108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(92,6%)</a:t>
            </a:r>
            <a:endParaRPr lang="ru-RU" sz="108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3011549354545529"/>
          <c:y val="7.6740365755659262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826558239586782E-2"/>
          <c:y val="0.4040058564121386"/>
          <c:w val="0.94225442633329615"/>
          <c:h val="0.41381078438386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F9-4C0D-A9E5-920C930D85F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F9-4C0D-A9E5-920C930D85F5}"/>
              </c:ext>
            </c:extLst>
          </c:dPt>
          <c:dLbls>
            <c:dLbl>
              <c:idx val="0"/>
              <c:layout>
                <c:manualLayout>
                  <c:x val="-1.411219732705348E-2"/>
                  <c:y val="-2.50455389066765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70455160512747"/>
                      <c:h val="9.0482282528077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F9-4C0D-A9E5-920C930D85F5}"/>
                </c:ext>
              </c:extLst>
            </c:dLbl>
            <c:dLbl>
              <c:idx val="1"/>
              <c:layout>
                <c:manualLayout>
                  <c:x val="4.0360281606138318E-2"/>
                  <c:y val="-2.64333526022174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9-4C0D-A9E5-920C930D8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6889</c:v>
                </c:pt>
                <c:pt idx="1">
                  <c:v>6377.7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F9-4C0D-A9E5-920C930D85F5}"/>
            </c:ext>
          </c:extLst>
        </c:ser>
        <c:dLbls/>
        <c:shape val="cylinder"/>
        <c:axId val="176936064"/>
        <c:axId val="176937600"/>
        <c:axId val="0"/>
      </c:bar3DChart>
      <c:catAx>
        <c:axId val="176936064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6937600"/>
        <c:crosses val="autoZero"/>
        <c:auto val="1"/>
        <c:lblAlgn val="ctr"/>
        <c:lblOffset val="100"/>
      </c:catAx>
      <c:valAx>
        <c:axId val="176937600"/>
        <c:scaling>
          <c:orientation val="minMax"/>
          <c:max val="10000"/>
          <c:min val="0"/>
        </c:scaling>
        <c:delete val="1"/>
        <c:axPos val="l"/>
        <c:numFmt formatCode="#,##0.0" sourceLinked="1"/>
        <c:tickLblPos val="nextTo"/>
        <c:crossAx val="176936064"/>
        <c:crosses val="autoZero"/>
        <c:crossBetween val="between"/>
        <c:majorUnit val="1000"/>
        <c:minorUnit val="500"/>
      </c:valAx>
      <c:spPr>
        <a:noFill/>
        <a:ln w="25330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     </a:t>
            </a: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Жилищно-коммунальное      хозяйство </a:t>
            </a:r>
            <a:r>
              <a:rPr lang="ru-RU" sz="9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(94,3%)</a:t>
            </a:r>
            <a:endParaRPr lang="ru-RU" sz="9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9.2118766528023005E-2"/>
          <c:y val="6.4007730518271785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1706969396950349"/>
          <c:w val="0.94942112279363944"/>
          <c:h val="0.648351784785701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C1-4F15-AA97-FB62DFC5B83F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1-4F15-AA97-FB62DFC5B83F}"/>
              </c:ext>
            </c:extLst>
          </c:dPt>
          <c:dLbls>
            <c:dLbl>
              <c:idx val="0"/>
              <c:layout>
                <c:manualLayout>
                  <c:x val="-3.3475143662933041E-2"/>
                  <c:y val="-1.50592782321946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059283740432167"/>
                      <c:h val="0.10502010588976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C1-4F15-AA97-FB62DFC5B83F}"/>
                </c:ext>
              </c:extLst>
            </c:dLbl>
            <c:dLbl>
              <c:idx val="1"/>
              <c:layout>
                <c:manualLayout>
                  <c:x val="0.14706547617508911"/>
                  <c:y val="-1.3902471348349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9331253247441"/>
                      <c:h val="0.10502010588976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C1-4F15-AA97-FB62DFC5B83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1550755.8</c:v>
                </c:pt>
                <c:pt idx="1">
                  <c:v>1463063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C1-4F15-AA97-FB62DFC5B83F}"/>
            </c:ext>
          </c:extLst>
        </c:ser>
        <c:dLbls/>
        <c:shape val="cylinder"/>
        <c:axId val="176967040"/>
        <c:axId val="176981120"/>
        <c:axId val="0"/>
      </c:bar3DChart>
      <c:catAx>
        <c:axId val="176967040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6981120"/>
        <c:crosses val="autoZero"/>
        <c:auto val="1"/>
        <c:lblAlgn val="ctr"/>
        <c:lblOffset val="100"/>
      </c:catAx>
      <c:valAx>
        <c:axId val="176981120"/>
        <c:scaling>
          <c:orientation val="minMax"/>
          <c:max val="800000"/>
          <c:min val="100000"/>
        </c:scaling>
        <c:delete val="1"/>
        <c:axPos val="l"/>
        <c:numFmt formatCode="0.0" sourceLinked="1"/>
        <c:tickLblPos val="nextTo"/>
        <c:crossAx val="17696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AAD92-BCD3-41C9-A179-95D60129F8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55C9C1-B0DC-4793-B210-E1C33A06874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rPr>
            <a:t>43,4</a:t>
          </a:r>
        </a:p>
      </dgm:t>
    </dgm:pt>
    <dgm:pt modelId="{6448155D-2E5C-4C95-9406-80694834EFA0}" type="par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36D3A2-32C2-4335-BDB7-29B762599977}" type="sib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21FF4-3424-40D1-8352-8B9FDDE3FAE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45,1</a:t>
          </a:r>
          <a:endParaRPr lang="ru-RU" sz="18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72834836-D174-489B-AAEF-947256D0784A}" type="par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1C43E-973D-43AD-86DA-C4834350B0F6}" type="sib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23EB8B-B4A0-4BD1-B2AA-87F5BD122A4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46,9</a:t>
          </a:r>
          <a:endParaRPr lang="ru-RU" sz="18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9755CA7F-D6EC-4E83-943C-315D7CB16EA6}" type="par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7412E1-8576-46A9-A233-D4A60B17EBA2}" type="sib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8AD217-CFC0-4F4D-B79F-81BA7DBC35B0}" type="pres">
      <dgm:prSet presAssocID="{8DFAAD92-BCD3-41C9-A179-95D60129F8C9}" presName="Name0" presStyleCnt="0">
        <dgm:presLayoutVars>
          <dgm:dir/>
          <dgm:animLvl val="lvl"/>
          <dgm:resizeHandles val="exact"/>
        </dgm:presLayoutVars>
      </dgm:prSet>
      <dgm:spPr/>
    </dgm:pt>
    <dgm:pt modelId="{9FCF05DA-F8F8-4F18-894E-B20E3FC65561}" type="pres">
      <dgm:prSet presAssocID="{D655C9C1-B0DC-4793-B210-E1C33A06874F}" presName="parTxOnly" presStyleLbl="node1" presStyleIdx="0" presStyleCnt="3" custLinFactNeighborX="7462" custLinFactNeighborY="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BF03-FF0E-4183-84BE-B4420160D82D}" type="pres">
      <dgm:prSet presAssocID="{1B36D3A2-32C2-4335-BDB7-29B762599977}" presName="parTxOnlySpace" presStyleCnt="0"/>
      <dgm:spPr/>
    </dgm:pt>
    <dgm:pt modelId="{BC4E59A2-9013-4500-893C-7A409BFB0079}" type="pres">
      <dgm:prSet presAssocID="{A3321FF4-3424-40D1-8352-8B9FDDE3FA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AC28-8041-4749-A5B1-F8A0BEF80A99}" type="pres">
      <dgm:prSet presAssocID="{1A81C43E-973D-43AD-86DA-C4834350B0F6}" presName="parTxOnlySpace" presStyleCnt="0"/>
      <dgm:spPr/>
    </dgm:pt>
    <dgm:pt modelId="{308298F4-1D2D-4C71-A4C9-9C14A1900123}" type="pres">
      <dgm:prSet presAssocID="{4D23EB8B-B4A0-4BD1-B2AA-87F5BD122A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75AD4-09DC-4AC7-BE8A-AD3CB44F66BF}" srcId="{8DFAAD92-BCD3-41C9-A179-95D60129F8C9}" destId="{4D23EB8B-B4A0-4BD1-B2AA-87F5BD122A44}" srcOrd="2" destOrd="0" parTransId="{9755CA7F-D6EC-4E83-943C-315D7CB16EA6}" sibTransId="{627412E1-8576-46A9-A233-D4A60B17EBA2}"/>
    <dgm:cxn modelId="{5BED7760-1582-4A84-A7EA-9E3ABA051306}" type="presOf" srcId="{D655C9C1-B0DC-4793-B210-E1C33A06874F}" destId="{9FCF05DA-F8F8-4F18-894E-B20E3FC65561}" srcOrd="0" destOrd="0" presId="urn:microsoft.com/office/officeart/2005/8/layout/chevron1"/>
    <dgm:cxn modelId="{72E02A39-8F73-4BFA-8795-B2A0A7589C6B}" type="presOf" srcId="{A3321FF4-3424-40D1-8352-8B9FDDE3FAE1}" destId="{BC4E59A2-9013-4500-893C-7A409BFB0079}" srcOrd="0" destOrd="0" presId="urn:microsoft.com/office/officeart/2005/8/layout/chevron1"/>
    <dgm:cxn modelId="{4FE8587D-3BA2-4ACB-B8D7-8B936F19A0D4}" srcId="{8DFAAD92-BCD3-41C9-A179-95D60129F8C9}" destId="{A3321FF4-3424-40D1-8352-8B9FDDE3FAE1}" srcOrd="1" destOrd="0" parTransId="{72834836-D174-489B-AAEF-947256D0784A}" sibTransId="{1A81C43E-973D-43AD-86DA-C4834350B0F6}"/>
    <dgm:cxn modelId="{BCA9D264-5570-48BC-8FAE-5EAA749D2FD3}" srcId="{8DFAAD92-BCD3-41C9-A179-95D60129F8C9}" destId="{D655C9C1-B0DC-4793-B210-E1C33A06874F}" srcOrd="0" destOrd="0" parTransId="{6448155D-2E5C-4C95-9406-80694834EFA0}" sibTransId="{1B36D3A2-32C2-4335-BDB7-29B762599977}"/>
    <dgm:cxn modelId="{E1B2FB8C-876C-411B-B0E3-E60F4BE805A6}" type="presOf" srcId="{8DFAAD92-BCD3-41C9-A179-95D60129F8C9}" destId="{A48AD217-CFC0-4F4D-B79F-81BA7DBC35B0}" srcOrd="0" destOrd="0" presId="urn:microsoft.com/office/officeart/2005/8/layout/chevron1"/>
    <dgm:cxn modelId="{7532D0B4-E49C-48BE-8275-B442B01BA08B}" type="presOf" srcId="{4D23EB8B-B4A0-4BD1-B2AA-87F5BD122A44}" destId="{308298F4-1D2D-4C71-A4C9-9C14A1900123}" srcOrd="0" destOrd="0" presId="urn:microsoft.com/office/officeart/2005/8/layout/chevron1"/>
    <dgm:cxn modelId="{0BA7062A-5E2E-4E05-9AE4-77D7FE1DD652}" type="presParOf" srcId="{A48AD217-CFC0-4F4D-B79F-81BA7DBC35B0}" destId="{9FCF05DA-F8F8-4F18-894E-B20E3FC65561}" srcOrd="0" destOrd="0" presId="urn:microsoft.com/office/officeart/2005/8/layout/chevron1"/>
    <dgm:cxn modelId="{13BDE2BF-D275-4701-94A8-492A7EDFE615}" type="presParOf" srcId="{A48AD217-CFC0-4F4D-B79F-81BA7DBC35B0}" destId="{4891BF03-FF0E-4183-84BE-B4420160D82D}" srcOrd="1" destOrd="0" presId="urn:microsoft.com/office/officeart/2005/8/layout/chevron1"/>
    <dgm:cxn modelId="{570A643C-3E54-4D58-9DA4-6C6A1F89C18C}" type="presParOf" srcId="{A48AD217-CFC0-4F4D-B79F-81BA7DBC35B0}" destId="{BC4E59A2-9013-4500-893C-7A409BFB0079}" srcOrd="2" destOrd="0" presId="urn:microsoft.com/office/officeart/2005/8/layout/chevron1"/>
    <dgm:cxn modelId="{62C3885F-FF65-4DAC-B1FB-CD134CC2FDD3}" type="presParOf" srcId="{A48AD217-CFC0-4F4D-B79F-81BA7DBC35B0}" destId="{2F8AAC28-8041-4749-A5B1-F8A0BEF80A99}" srcOrd="3" destOrd="0" presId="urn:microsoft.com/office/officeart/2005/8/layout/chevron1"/>
    <dgm:cxn modelId="{65063DBF-EF1B-4EC9-8A7C-EEE02084A7D8}" type="presParOf" srcId="{A48AD217-CFC0-4F4D-B79F-81BA7DBC35B0}" destId="{308298F4-1D2D-4C71-A4C9-9C14A19001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05DA-F8F8-4F18-894E-B20E3FC65561}">
      <dsp:nvSpPr>
        <dsp:cNvPr id="0" name=""/>
        <dsp:cNvSpPr/>
      </dsp:nvSpPr>
      <dsp:spPr>
        <a:xfrm>
          <a:off x="11807" y="359747"/>
          <a:ext cx="1425531" cy="57021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rPr>
            <a:t>43,4</a:t>
          </a:r>
        </a:p>
      </dsp:txBody>
      <dsp:txXfrm>
        <a:off x="296913" y="359747"/>
        <a:ext cx="855319" cy="570212"/>
      </dsp:txXfrm>
    </dsp:sp>
    <dsp:sp modelId="{BC4E59A2-9013-4500-893C-7A409BFB0079}">
      <dsp:nvSpPr>
        <dsp:cNvPr id="0" name=""/>
        <dsp:cNvSpPr/>
      </dsp:nvSpPr>
      <dsp:spPr>
        <a:xfrm>
          <a:off x="1284148" y="358670"/>
          <a:ext cx="1425531" cy="57021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45,1</a:t>
          </a:r>
          <a:endParaRPr lang="ru-RU" sz="18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1569254" y="358670"/>
        <a:ext cx="855319" cy="570212"/>
      </dsp:txXfrm>
    </dsp:sp>
    <dsp:sp modelId="{308298F4-1D2D-4C71-A4C9-9C14A1900123}">
      <dsp:nvSpPr>
        <dsp:cNvPr id="0" name=""/>
        <dsp:cNvSpPr/>
      </dsp:nvSpPr>
      <dsp:spPr>
        <a:xfrm>
          <a:off x="2567126" y="358670"/>
          <a:ext cx="1425531" cy="57021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46,9</a:t>
          </a:r>
          <a:endParaRPr lang="ru-RU" sz="18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852232" y="358670"/>
        <a:ext cx="855319" cy="57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0.52193</cdr:x>
      <cdr:y>0.2458</cdr:y>
    </cdr:from>
    <cdr:to>
      <cdr:x>0.59279</cdr:x>
      <cdr:y>0.46536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772521" y="1384935"/>
          <a:ext cx="647990" cy="123708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6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0.37947</cdr:x>
      <cdr:y>0.27405</cdr:y>
    </cdr:from>
    <cdr:to>
      <cdr:x>0.66407</cdr:x>
      <cdr:y>0.72859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456384" y="1584176"/>
          <a:ext cx="2592288" cy="262750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0.37546</cdr:x>
      <cdr:y>0.37303</cdr:y>
    </cdr:from>
    <cdr:to>
      <cdr:x>0.67214</cdr:x>
      <cdr:y>0.5938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9872" y="2068282"/>
          <a:ext cx="2702311" cy="122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Исполнение 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за 2022 год 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составило 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2</a:t>
          </a:r>
          <a:r>
            <a:rPr lang="en-US" sz="1800" b="1" dirty="0" smtClean="0">
              <a:latin typeface="Palatino Linotype" panose="02040502050505030304" pitchFamily="18" charset="0"/>
            </a:rPr>
            <a:t>63</a:t>
          </a:r>
          <a:r>
            <a:rPr lang="ru-RU" sz="1800" b="1" dirty="0" smtClean="0">
              <a:latin typeface="Palatino Linotype" panose="02040502050505030304" pitchFamily="18" charset="0"/>
            </a:rPr>
            <a:t> </a:t>
          </a:r>
          <a:r>
            <a:rPr lang="en-US" sz="1800" b="1" dirty="0" smtClean="0">
              <a:latin typeface="Palatino Linotype" panose="02040502050505030304" pitchFamily="18" charset="0"/>
            </a:rPr>
            <a:t>72</a:t>
          </a:r>
          <a:r>
            <a:rPr lang="ru-RU" sz="1800" b="1" dirty="0" smtClean="0">
              <a:latin typeface="Palatino Linotype" panose="02040502050505030304" pitchFamily="18" charset="0"/>
            </a:rPr>
            <a:t>3,9 тыс. руб.</a:t>
          </a:r>
          <a:endParaRPr lang="ru-RU" sz="18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0.3013</cdr:x>
      <cdr:y>0.48315</cdr:y>
    </cdr:from>
    <cdr:to>
      <cdr:x>0.64029</cdr:x>
      <cdr:y>0.66613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0079" y="3096344"/>
          <a:ext cx="1440182" cy="1172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Всего произведено расходов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 на сумму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en-US" sz="1300" b="1" dirty="0" smtClean="0">
              <a:latin typeface="Palatino Linotype" panose="02040502050505030304" pitchFamily="18" charset="0"/>
            </a:rPr>
            <a:t>1</a:t>
          </a:r>
          <a:r>
            <a:rPr lang="ru-RU" sz="1300" b="1" dirty="0" smtClean="0">
              <a:latin typeface="Palatino Linotype" panose="02040502050505030304" pitchFamily="18" charset="0"/>
            </a:rPr>
            <a:t>2</a:t>
          </a:r>
          <a:r>
            <a:rPr lang="en-US" sz="1300" b="1" dirty="0" smtClean="0">
              <a:latin typeface="Palatino Linotype" panose="02040502050505030304" pitchFamily="18" charset="0"/>
            </a:rPr>
            <a:t>1 3</a:t>
          </a:r>
          <a:r>
            <a:rPr lang="ru-RU" sz="1300" b="1" dirty="0" smtClean="0">
              <a:latin typeface="Palatino Linotype" panose="02040502050505030304" pitchFamily="18" charset="0"/>
            </a:rPr>
            <a:t>89</a:t>
          </a:r>
          <a:r>
            <a:rPr lang="en-US" sz="1300" b="1" dirty="0" smtClean="0">
              <a:latin typeface="Palatino Linotype" panose="02040502050505030304" pitchFamily="18" charset="0"/>
            </a:rPr>
            <a:t>,</a:t>
          </a:r>
          <a:r>
            <a:rPr lang="ru-RU" sz="1300" b="1" dirty="0" smtClean="0">
              <a:latin typeface="Palatino Linotype" panose="02040502050505030304" pitchFamily="18" charset="0"/>
            </a:rPr>
            <a:t>1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 тыс. руб.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0.03749</cdr:x>
      <cdr:y>0.64286</cdr:y>
    </cdr:from>
    <cdr:to>
      <cdr:x>0.3625</cdr:x>
      <cdr:y>0.78595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282" y="1285884"/>
          <a:ext cx="1857388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>
              <a:latin typeface="Palatino Linotype" pitchFamily="18" charset="0"/>
            </a:rPr>
            <a:t>Бюджетный кредит</a:t>
          </a:r>
          <a:endParaRPr lang="ru-RU" sz="1400" dirty="0">
            <a:latin typeface="Palatino Linotype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5E3E-5823-4E48-89D8-EAC6E5DE204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B2E8B-A366-495F-8AD5-85565A96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0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0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5/15/2023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5/15/2023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5/15/2023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5/15/2023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29FEA-7C5F-4D45-AA95-EA56A8E93C96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B60E9-B033-40CA-9D59-D201A08E60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222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CC9AF-ACF3-407C-AB2B-2D4C2B1577AA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692F5-D35C-407B-A701-6659F17C61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4994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D0643-80EA-4C82-9BA2-32B5F6F98DF0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E902-561F-4E45-AE1C-FA27A4F5D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5158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8EA12-DE66-4248-91CF-20C5440B57CD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1F9E3-8912-4758-95E5-030C6D02C5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9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490BE-05CE-4A5A-B525-81725E3248E8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B49C6-D4D5-4970-B39E-78A9AAB6C0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807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5712C-5645-4C17-A2C0-3CF4C8109096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B9106-3596-4C14-9676-F689DD062D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810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3BD56-DFF4-4CA3-9A4B-5577C748BE7C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815C6-90BF-4E0C-9B66-8F1060E8C8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612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FBEC6-138C-4F50-BB10-52ADBC58594F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A0C-B1A2-4001-95AC-BA7D9AC312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8488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D2F69-923F-44CE-9FA9-30810A995D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0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36E03-3C10-4464-AED1-BBF2F9074278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92037-2B88-4388-9B86-80D3E37DFF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293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36E03-3C10-4464-AED1-BBF2F9074278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92037-2B88-4388-9B86-80D3E37DFF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56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36E03-3C10-4464-AED1-BBF2F9074278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92037-2B88-4388-9B86-80D3E37DFF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693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36E03-3C10-4464-AED1-BBF2F9074278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92037-2B88-4388-9B86-80D3E37DFF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41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73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49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5CC40-5F34-46FF-8573-0B1F7B7DBC60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7EBF-A682-4B2D-9002-0B763BE885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3947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6A90C-35D1-49A5-81EB-952BC1E90C5C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2DFA-DF3C-4117-A5BE-4FFD01998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044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983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  <p:sldLayoutId id="2147484430" r:id="rId13"/>
    <p:sldLayoutId id="2147484431" r:id="rId14"/>
    <p:sldLayoutId id="2147484432" r:id="rId15"/>
    <p:sldLayoutId id="2147484433" r:id="rId16"/>
    <p:sldLayoutId id="2147484434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3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3645024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200" b="1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Отчет </a:t>
            </a:r>
          </a:p>
          <a:p>
            <a:pPr algn="ctr">
              <a:spcBef>
                <a:spcPts val="0"/>
              </a:spcBef>
            </a:pPr>
            <a:r>
              <a:rPr lang="ru-RU" sz="4200" b="1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4200" b="1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  Лужского </a:t>
            </a:r>
            <a:r>
              <a:rPr lang="ru-RU" sz="4200" b="1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г</a:t>
            </a:r>
            <a:r>
              <a:rPr lang="ru-RU" sz="4200" b="1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ородского поселения </a:t>
            </a:r>
            <a:endParaRPr lang="en-US" sz="4200" b="1" i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  <a:cs typeface="BrowalliaUPC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ru-RU" sz="4200" b="1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за 2022 </a:t>
            </a:r>
            <a:r>
              <a:rPr lang="ru-RU" sz="4200" b="1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BrowalliaUPC" pitchFamily="34" charset="-34"/>
              </a:rPr>
              <a:t>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087" y="404664"/>
            <a:ext cx="2808313" cy="3152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6350927"/>
              </p:ext>
            </p:extLst>
          </p:nvPr>
        </p:nvGraphicFramePr>
        <p:xfrm>
          <a:off x="1357290" y="44625"/>
          <a:ext cx="7751214" cy="6784656"/>
        </p:xfrm>
        <a:graphic>
          <a:graphicData uri="http://schemas.openxmlformats.org/drawingml/2006/table">
            <a:tbl>
              <a:tblPr/>
              <a:tblGrid>
                <a:gridCol w="6870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Лужского муниципального района, тыс. 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239 574,6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мероприятий, направленных на поддержку отрасли культуры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88 589,8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5518269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по обеспечению устойчивого сокращения непригодного для проживания жилого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81 342,9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выполнение мероприятий по благоустройству общественно значимых  пространств г. 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37 422,1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финансирование мероприятий, направленных на развитие общественной инфраструктуры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19 000,0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2250893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проведение непредвиденных аварийно-восстановительных работ и других неотложных 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7 098,8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На финансирование мероприятий, направленных на капитальный ремонт объекта, входящего в состав мемориального комплекса «</a:t>
                      </a:r>
                      <a:r>
                        <a:rPr lang="ru-RU" sz="1300" kern="1200" dirty="0" err="1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Лужский</a:t>
                      </a: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рубеж»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2 398,1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6205284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3873219"/>
                  </a:ext>
                </a:extLst>
              </a:tr>
              <a:tr h="77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по обеспечению жильем молодых семей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1 722,9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21785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5733256"/>
            <a:ext cx="1321794" cy="1080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509120"/>
            <a:ext cx="1321795" cy="12241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1326"/>
            <a:ext cx="1321793" cy="19575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212976"/>
            <a:ext cx="1321794" cy="12961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2" y="1988840"/>
            <a:ext cx="1321793" cy="12241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8156" cy="59270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8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5118" y="980728"/>
            <a:ext cx="8064896" cy="432048"/>
          </a:xfrm>
          <a:prstGeom prst="roundRect">
            <a:avLst/>
          </a:prstGeom>
          <a:solidFill>
            <a:srgbClr val="FF9933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1 952 986,2 тыс. 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1 820 669,1 тыс. 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(93,2%)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49335906"/>
              </p:ext>
            </p:extLst>
          </p:nvPr>
        </p:nvGraphicFramePr>
        <p:xfrm>
          <a:off x="-56505" y="1383040"/>
          <a:ext cx="9144000" cy="563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4644008" y="3933056"/>
            <a:ext cx="2376264" cy="26717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15495" y="2708920"/>
            <a:ext cx="64256" cy="1224136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2924944"/>
            <a:ext cx="1311647" cy="1152128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25" y="35935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2137740"/>
              </p:ext>
            </p:extLst>
          </p:nvPr>
        </p:nvGraphicFramePr>
        <p:xfrm>
          <a:off x="2682435" y="3347942"/>
          <a:ext cx="3287982" cy="165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2117656"/>
              </p:ext>
            </p:extLst>
          </p:nvPr>
        </p:nvGraphicFramePr>
        <p:xfrm>
          <a:off x="5764375" y="3159218"/>
          <a:ext cx="333594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4819971"/>
              </p:ext>
            </p:extLst>
          </p:nvPr>
        </p:nvGraphicFramePr>
        <p:xfrm>
          <a:off x="0" y="901691"/>
          <a:ext cx="3094744" cy="346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5207439"/>
              </p:ext>
            </p:extLst>
          </p:nvPr>
        </p:nvGraphicFramePr>
        <p:xfrm>
          <a:off x="3000045" y="1181106"/>
          <a:ext cx="2952328" cy="22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9923880"/>
              </p:ext>
            </p:extLst>
          </p:nvPr>
        </p:nvGraphicFramePr>
        <p:xfrm>
          <a:off x="3094744" y="5002540"/>
          <a:ext cx="2789435" cy="172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5076988"/>
              </p:ext>
            </p:extLst>
          </p:nvPr>
        </p:nvGraphicFramePr>
        <p:xfrm>
          <a:off x="-105641" y="3922175"/>
          <a:ext cx="2979155" cy="16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9499090"/>
              </p:ext>
            </p:extLst>
          </p:nvPr>
        </p:nvGraphicFramePr>
        <p:xfrm>
          <a:off x="5959415" y="4749817"/>
          <a:ext cx="2914049" cy="17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0244999"/>
              </p:ext>
            </p:extLst>
          </p:nvPr>
        </p:nvGraphicFramePr>
        <p:xfrm>
          <a:off x="-270370" y="5423603"/>
          <a:ext cx="3388624" cy="1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7420735"/>
              </p:ext>
            </p:extLst>
          </p:nvPr>
        </p:nvGraphicFramePr>
        <p:xfrm>
          <a:off x="6095052" y="1111741"/>
          <a:ext cx="3024336" cy="223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577205" y="613574"/>
            <a:ext cx="8064896" cy="432048"/>
          </a:xfrm>
          <a:prstGeom prst="roundRect">
            <a:avLst/>
          </a:prstGeom>
          <a:solidFill>
            <a:srgbClr val="FF9933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план – 1 952 986,2 тыс. руб.    факт – 1 820 669,1 тыс. руб.    (93,2%)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3930707"/>
              </p:ext>
            </p:extLst>
          </p:nvPr>
        </p:nvGraphicFramePr>
        <p:xfrm>
          <a:off x="428596" y="642918"/>
          <a:ext cx="8429684" cy="31220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43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и поддержка малого и среднего предпринимательства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506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506,2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 и дорожного хозяйства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988,4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263 724,0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81,9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210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414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176 860,8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84,1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Молодежь Лужского городского поселения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8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10 582,6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97,6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Физическая культура в Лужском городском поселении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1 417,2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1 395,4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качественным жильем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граждан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133 222,0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1 122 571,7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315647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Формирование комфортной городской среды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219 342,5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197 742,5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22 739,2</a:t>
                      </a: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22 739,2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безопасности на территории Лужского городского поселения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889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6 377,6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92,6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853414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1 927 358,7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1 802 500,0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93,5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25 627,5</a:t>
                      </a: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18 169,1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70,9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9448"/>
            <a:ext cx="7815812" cy="44527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</a:t>
            </a:r>
            <a:endParaRPr lang="ru-RU" sz="28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221088"/>
            <a:ext cx="2571768" cy="2358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Расходы бюджета на реализацию муниципальных программ от общего объема расходов в 2022 году составили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99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%;  </a:t>
            </a:r>
          </a:p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на непрограммные направления деятельности –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1%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.</a:t>
            </a:r>
            <a:endParaRPr lang="ru-RU" sz="1400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928450077"/>
              </p:ext>
            </p:extLst>
          </p:nvPr>
        </p:nvGraphicFramePr>
        <p:xfrm>
          <a:off x="-14781" y="4021264"/>
          <a:ext cx="7963280" cy="291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97050" y="36027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78174139"/>
              </p:ext>
            </p:extLst>
          </p:nvPr>
        </p:nvGraphicFramePr>
        <p:xfrm>
          <a:off x="35496" y="620688"/>
          <a:ext cx="9108504" cy="578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endParaRPr lang="ru-RU" sz="22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036497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Благоустройство Лужского городского поселения</a:t>
            </a:r>
            <a:endParaRPr lang="ru-RU" sz="27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769079"/>
              </p:ext>
            </p:extLst>
          </p:nvPr>
        </p:nvGraphicFramePr>
        <p:xfrm>
          <a:off x="1187624" y="764704"/>
          <a:ext cx="6696743" cy="5976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48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2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Основные мероприятия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effectLst/>
                        </a:rPr>
                        <a:t>тыс. руб.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Исполнение, тыс. руб.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Озеленение и благоустройство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16 636,8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15 226,6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6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Благоустройство детских площадок 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2 779,0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2 779,0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9406666"/>
                  </a:ext>
                </a:extLst>
              </a:tr>
              <a:tr h="7926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Ремонт и содержание городского фонтана в Привокзальном сквере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500</a:t>
                      </a:r>
                      <a:r>
                        <a:rPr lang="en-US" sz="1300" dirty="0" smtClean="0"/>
                        <a:t>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0</a:t>
                      </a:r>
                      <a:r>
                        <a:rPr lang="en-US" sz="1300" dirty="0" smtClean="0"/>
                        <a:t>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90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Организация ритуальных услуг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99,</a:t>
                      </a:r>
                      <a:r>
                        <a:rPr lang="ru-RU" sz="1300" dirty="0" smtClean="0"/>
                        <a:t>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99,9</a:t>
                      </a:r>
                      <a:endParaRPr lang="en-US" sz="1300" b="1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95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Содержание автомобильных дорог, тротуаров, площадей, мест массового отдыха населения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r>
                        <a:rPr lang="ru-RU" sz="1300" dirty="0" smtClean="0"/>
                        <a:t>5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616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r>
                        <a:rPr lang="ru-RU" sz="1300" dirty="0" smtClean="0"/>
                        <a:t>5</a:t>
                      </a:r>
                      <a:r>
                        <a:rPr lang="en-US" sz="1300" dirty="0" smtClean="0"/>
                        <a:t> 6</a:t>
                      </a:r>
                      <a:r>
                        <a:rPr lang="ru-RU" sz="1300" dirty="0" smtClean="0"/>
                        <a:t>16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99,9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721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Благоустройство набережной реки Луги и разработка концепции парка у стадиона «Спартак»</a:t>
                      </a:r>
                      <a:endParaRPr kumimoji="0" lang="ru-RU" sz="1300" b="1" kern="12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33 </a:t>
                      </a:r>
                      <a:r>
                        <a:rPr lang="ru-RU" sz="1300" dirty="0" smtClean="0"/>
                        <a:t>248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6 960,3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77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/>
                        <a:t>Благоустройство общественного пространства на пр. Володарского между домами 28 и 20</a:t>
                      </a:r>
                      <a:endParaRPr kumimoji="0" lang="ru-RU" sz="1300" b="1" kern="12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19 000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5 700</a:t>
                      </a:r>
                      <a:r>
                        <a:rPr lang="en-US" sz="1300" dirty="0" smtClean="0"/>
                        <a:t>,</a:t>
                      </a:r>
                      <a:r>
                        <a:rPr lang="ru-RU" sz="1300" dirty="0" smtClean="0"/>
                        <a:t>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546192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6" y="764703"/>
            <a:ext cx="1174687" cy="1800201"/>
          </a:xfrm>
          <a:prstGeom prst="rect">
            <a:avLst/>
          </a:prstGeom>
          <a:ln w="28575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544" y="5301208"/>
            <a:ext cx="1271556" cy="1440160"/>
          </a:xfrm>
          <a:prstGeom prst="rect">
            <a:avLst/>
          </a:prstGeom>
          <a:ln w="28575"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077072"/>
            <a:ext cx="1152128" cy="144016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517232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400" y="764704"/>
            <a:ext cx="1223631" cy="1512168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3717032"/>
            <a:ext cx="1224136" cy="1584176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2564904"/>
            <a:ext cx="1146060" cy="1512168"/>
          </a:xfrm>
          <a:prstGeom prst="rect">
            <a:avLst/>
          </a:prstGeom>
          <a:ln w="9525">
            <a:noFill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9" y="2276872"/>
            <a:ext cx="12481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" y="116632"/>
            <a:ext cx="9144000" cy="90488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Федеральные проекты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176464" cy="374441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«</a:t>
            </a:r>
            <a:r>
              <a:rPr lang="ru-RU" sz="2200" b="1" dirty="0">
                <a:solidFill>
                  <a:schemeClr val="bg1"/>
                </a:solidFill>
              </a:rPr>
              <a:t>Формирование комфортной городской среды</a:t>
            </a:r>
            <a:r>
              <a:rPr lang="ru-RU" sz="2200" b="1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 формирования комфортной городской среды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            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197 742,5 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 федерального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114 520,4 тыс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33 720 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49 502,1 тыс. руб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321498" cy="3744416"/>
          </a:xfrm>
          <a:solidFill>
            <a:srgbClr val="FFCC99"/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</a:rPr>
              <a:t>«Обеспечение устойчивого сокращения непригодного для проживания жилищного фонда</a:t>
            </a:r>
            <a:r>
              <a:rPr lang="ru-RU" sz="2200" b="1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устойчивого сокращения непригодного для проживания жилого фонда в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1 122 571,7 тыс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 Фонда содействия реформированию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521 896,6 тыс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498 248,3 тыс</a:t>
            </a:r>
            <a:r>
              <a:rPr lang="ru-RU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102 426,8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9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449885661"/>
              </p:ext>
            </p:extLst>
          </p:nvPr>
        </p:nvGraphicFramePr>
        <p:xfrm>
          <a:off x="107504" y="4941168"/>
          <a:ext cx="4392489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1255122"/>
              </p:ext>
            </p:extLst>
          </p:nvPr>
        </p:nvGraphicFramePr>
        <p:xfrm>
          <a:off x="4499992" y="4869160"/>
          <a:ext cx="4537523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83894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0" y="157599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26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65956920"/>
              </p:ext>
            </p:extLst>
          </p:nvPr>
        </p:nvGraphicFramePr>
        <p:xfrm>
          <a:off x="0" y="764704"/>
          <a:ext cx="4355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5140" y="1896273"/>
            <a:ext cx="185216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Объем муниципального дорожного фонда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на 2022 год утвержден 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сумме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24</a:t>
            </a:r>
            <a:r>
              <a:rPr lang="en-US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242</a:t>
            </a:r>
            <a:r>
              <a:rPr lang="en-US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,</a:t>
            </a: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7 </a:t>
            </a:r>
          </a:p>
          <a:p>
            <a:pPr algn="ctr">
              <a:lnSpc>
                <a:spcPct val="90000"/>
              </a:lnSpc>
            </a:pP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тыс. руб.</a:t>
            </a:r>
            <a:endParaRPr lang="ru-RU" sz="13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197936" y="773138"/>
            <a:ext cx="374064" cy="5043017"/>
          </a:xfrm>
          <a:prstGeom prst="line">
            <a:avLst/>
          </a:prstGeom>
          <a:ln w="698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6442" y="6093296"/>
            <a:ext cx="8894111" cy="65893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Объем дорожного фонда Лужского городского поселения на 202</a:t>
            </a:r>
            <a:r>
              <a:rPr lang="en-US" sz="1400" b="1" dirty="0" smtClean="0">
                <a:solidFill>
                  <a:schemeClr val="bg1"/>
                </a:solidFill>
                <a:latin typeface="Palatino Linotype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 год утвержден с учетом неисполненных ассигнований за 202</a:t>
            </a:r>
            <a:r>
              <a:rPr lang="en-US" sz="1400" b="1" dirty="0" smtClean="0">
                <a:solidFill>
                  <a:schemeClr val="bg1"/>
                </a:solidFill>
                <a:latin typeface="Palatino Linotype" pitchFamily="18" charset="0"/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 год.   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976006164"/>
              </p:ext>
            </p:extLst>
          </p:nvPr>
        </p:nvGraphicFramePr>
        <p:xfrm>
          <a:off x="4732081" y="764704"/>
          <a:ext cx="424847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23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367468" y="42215"/>
            <a:ext cx="8568630" cy="46899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Расходы в рамках осуществления дорожной деятельности</a:t>
            </a:r>
            <a:endParaRPr lang="ru-RU" sz="18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663287"/>
              </p:ext>
            </p:extLst>
          </p:nvPr>
        </p:nvGraphicFramePr>
        <p:xfrm>
          <a:off x="1475656" y="479294"/>
          <a:ext cx="7668344" cy="640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38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и искусственных сооружений на сумму 16 861,3 тыс. руб.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участка автомобильной дороги от федеральной трассы до поворота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п. Пансионат «Зеленый Бор» на сумму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1 500,0 тыс. руб.;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участка автомобильной дороги от Медведского шоссе до мемориала «</a:t>
                      </a:r>
                      <a:r>
                        <a:rPr lang="ru-RU" sz="1000" b="0" kern="1200" dirty="0" err="1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Лужский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рубеж»;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дворовых проездов по адресам: пр. Володарского д.22; пр. </a:t>
                      </a:r>
                      <a:r>
                        <a:rPr lang="ru-RU" sz="1000" b="0" kern="1200" dirty="0" err="1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Лужский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; ул. Красной Артиллерии д. 7/18; пр. Володарского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д. 15, общей площадью 242,9 м</a:t>
                      </a:r>
                      <a:r>
                        <a:rPr lang="ru-RU" sz="1000" b="0" kern="1200" baseline="30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 ямочный ремонт дорог,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а общую сумму 3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200,0 тыс. руб.,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и поставка люков.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333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 на сумму 69 535,2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тыс. руб.: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по ул. Победы от ул. Гагарина до пер. </a:t>
                      </a:r>
                      <a:r>
                        <a:rPr lang="ru-RU" sz="1000" b="0" dirty="0" err="1" smtClean="0">
                          <a:latin typeface="Palatino Linotype" pitchFamily="18" charset="0"/>
                          <a:cs typeface="Times New Roman" pitchFamily="18" charset="0"/>
                        </a:rPr>
                        <a:t>Лужского</a:t>
                      </a: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по  пр. Кирова от ул. Болотной до д. 85; </a:t>
                      </a:r>
                      <a:r>
                        <a:rPr lang="ru-RU" sz="10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от  ул. Кингисеппа до ул. Дзержинского; от </a:t>
                      </a: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пер. Связи до д. 55; от д. 37 до ул.</a:t>
                      </a:r>
                      <a:r>
                        <a:rPr lang="ru-RU" sz="10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 Виктора Пислегина;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ул. Гагарина от ул. Свободы до пер. Казанского;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пер. </a:t>
                      </a:r>
                      <a:r>
                        <a:rPr lang="ru-RU" sz="1000" b="0" baseline="0" dirty="0" err="1" smtClean="0">
                          <a:latin typeface="Palatino Linotype" pitchFamily="18" charset="0"/>
                          <a:cs typeface="Times New Roman" pitchFamily="18" charset="0"/>
                        </a:rPr>
                        <a:t>Боровический</a:t>
                      </a:r>
                      <a:r>
                        <a:rPr lang="ru-RU" sz="10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 от ул. Киевской до ул. Маршала Одинцова</a:t>
                      </a: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754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проезжих частей улиц и Привокзальной площади на сумму 25 295,8 тыс. руб. в рамках заключенных муниципальных контрактов. 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042936"/>
                  </a:ext>
                </a:extLst>
              </a:tr>
              <a:tr h="992814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Обустройство перильных ограждений вдоль автомобильных дорог на территории </a:t>
                      </a:r>
                      <a:r>
                        <a:rPr lang="ru-RU" sz="1000" b="1" kern="1200" baseline="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Лужского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городского поселения на сумму 3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4,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1 тыс. руб.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19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безопасности дорожного движения – 6 172,7 тыс. руб.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нанесена дорожная разметка и установлены искусственные дорожные неровности;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проведены работы по техническому содержанию и ремонту светофорных постов, в т. ч. на пересечении пр. Володарского и ул. Кингисеппа;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проведены работы по установке и обслуживанию дорожных знаков;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выполнены работы по актуализации проекта организации дорожного движения на дорогах общего пользования местного значения.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1440159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76672"/>
            <a:ext cx="1440160" cy="1444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" y="3212976"/>
            <a:ext cx="1440159" cy="1821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1837113"/>
            <a:ext cx="1435628" cy="1375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580195448"/>
              </p:ext>
            </p:extLst>
          </p:nvPr>
        </p:nvGraphicFramePr>
        <p:xfrm>
          <a:off x="4172" y="896251"/>
          <a:ext cx="5220341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 </a:t>
            </a:r>
            <a:endParaRPr lang="ru-RU" sz="24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357" y="110013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Расходы на оплату труда работников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 учреждений культуры, тыс. руб. </a:t>
            </a:r>
            <a:endParaRPr lang="ru-RU" sz="1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0861882"/>
              </p:ext>
            </p:extLst>
          </p:nvPr>
        </p:nvGraphicFramePr>
        <p:xfrm>
          <a:off x="4783732" y="1348163"/>
          <a:ext cx="4413250" cy="297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7377" y="414706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Средняя заработная плата,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 тыс. руб.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7716" y="6011198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без учета внешних совместителей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4475665"/>
              </p:ext>
            </p:extLst>
          </p:nvPr>
        </p:nvGraphicFramePr>
        <p:xfrm>
          <a:off x="4898652" y="4502961"/>
          <a:ext cx="3993828" cy="12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7754" y="3541071"/>
            <a:ext cx="159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Исполнение за 2022 год составило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176 860,8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тыс. руб.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965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2020 год</a:t>
            </a:r>
            <a:endParaRPr lang="ru-RU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39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2021 год</a:t>
            </a:r>
            <a:endParaRPr lang="ru-RU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5531982"/>
            <a:ext cx="88619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2022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28508"/>
            <a:ext cx="89957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Численность населения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33 295</a:t>
            </a:r>
            <a:r>
              <a:rPr lang="ru-RU" sz="2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человек</a:t>
            </a:r>
          </a:p>
          <a:p>
            <a:pPr algn="ctr"/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В состав территории входят следующие населенные пункты: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	город Луга, кордон Глубокий Ручей, поселок Пансионат «Зеленый Бор», поселок Санаторий «Жемчужина», деревня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Стояновщина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4239"/>
            <a:ext cx="8280920" cy="429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47971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Лужское городское поселение</a:t>
            </a:r>
            <a:endParaRPr lang="ru-RU" sz="1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6774" y="0"/>
            <a:ext cx="8982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Лужское городское поселение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Лужского муниципального района Ленинградской области</a:t>
            </a:r>
            <a:endParaRPr lang="ru-RU" altLang="ru-RU" sz="22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80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49891" y="173513"/>
            <a:ext cx="8946335" cy="8104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Бюджет Лужского городского поселения</a:t>
            </a:r>
            <a:br>
              <a:rPr lang="ru-RU" sz="30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ru-RU" sz="30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 за 2022 год</a:t>
            </a:r>
            <a:endParaRPr lang="ru-RU" sz="30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1452430"/>
              </p:ext>
            </p:extLst>
          </p:nvPr>
        </p:nvGraphicFramePr>
        <p:xfrm>
          <a:off x="251520" y="1142984"/>
          <a:ext cx="5832648" cy="2782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6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9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340 577,3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1 906 747,3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559,9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269 652,5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269 652,5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70 924,8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1 637 094,8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2 308,2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344 954,4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1 952 986,2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566,2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профицит (+):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-4 377,1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-43 840,7</a:t>
                      </a: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740274"/>
              </p:ext>
            </p:extLst>
          </p:nvPr>
        </p:nvGraphicFramePr>
        <p:xfrm>
          <a:off x="6444208" y="1142984"/>
          <a:ext cx="2414072" cy="27770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9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2022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1 869 759,9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275 054,0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1 594 705,9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97,4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1 820 669,1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93,2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49 090,8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142844" y="426194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Муниципальный долг Лужского городского поселения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720434"/>
              </p:ext>
            </p:extLst>
          </p:nvPr>
        </p:nvGraphicFramePr>
        <p:xfrm>
          <a:off x="31314" y="4686676"/>
          <a:ext cx="5715008" cy="205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2399860"/>
              </p:ext>
            </p:extLst>
          </p:nvPr>
        </p:nvGraphicFramePr>
        <p:xfrm>
          <a:off x="5995830" y="4838544"/>
          <a:ext cx="3000396" cy="1940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82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График погашения, тыс.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6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898039"/>
                  </a:ext>
                </a:extLst>
              </a:tr>
              <a:tr h="148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11,3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12334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5" y="3927947"/>
            <a:ext cx="7308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*</a:t>
            </a: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ходе исполнения бюджета в 2022 было принято 3 уточнения бюджета и внесены изменения в сводную бюджетную роспись без внесения изменений в решение о бюджете</a:t>
            </a:r>
            <a:r>
              <a:rPr lang="ru-RU" sz="1200" dirty="0" smtClean="0">
                <a:latin typeface="Palatino Linotype" panose="02040502050505030304" pitchFamily="18" charset="0"/>
              </a:rPr>
              <a:t>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0" y="2428868"/>
            <a:ext cx="9144000" cy="88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i="1" kern="1200" baseline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36912"/>
            <a:ext cx="9073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4696991"/>
              </p:ext>
            </p:extLst>
          </p:nvPr>
        </p:nvGraphicFramePr>
        <p:xfrm>
          <a:off x="88506" y="1050273"/>
          <a:ext cx="8893651" cy="47915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9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5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1 г., тыс.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г.*, тыс.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г., тыс.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 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Темп к 2021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1 029 127,0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1 906 747,3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1 869 759,9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98,1%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↑181,7%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и неналоговые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250 218,9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269 652,5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275 054,0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102,0%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↑109,9%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r>
                        <a:rPr lang="ru-RU" sz="1400" baseline="0" dirty="0" smtClean="0"/>
                        <a:t>,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 т.ч.: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778 908,1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1 637 094,8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1 594 705,9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97,4%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↑204,7%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поступления</a:t>
                      </a:r>
                      <a:r>
                        <a:rPr lang="ru-RU" sz="1400" baseline="0" dirty="0" smtClean="0"/>
                        <a:t> от других бюджетов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778 523,8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1 637 089,9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1 600 376,4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97,8</a:t>
                      </a:r>
                      <a:r>
                        <a:rPr lang="ru-RU" sz="1400" dirty="0" smtClean="0"/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91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возврат остатков субсидий, субвенций</a:t>
                      </a:r>
                      <a:r>
                        <a:rPr lang="ru-RU" sz="1200" baseline="0" dirty="0" smtClean="0"/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/>
                        <a:t> прошлых лет 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-721,0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0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1 105,3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1 020 894,7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1 952 986,2**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1 820 669,1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93,</a:t>
                      </a:r>
                      <a:r>
                        <a:rPr lang="ru-RU" sz="1400" dirty="0" smtClean="0"/>
                        <a:t>2%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↑178,3%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(-), профицит (+):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8 232,3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-43 840,7*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49 090,8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97181" y="49359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Лужского городского поселения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7504" y="6021288"/>
            <a:ext cx="8893651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Решение Совета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депутатов ЛГП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21.12.2021 г.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(в редакции решения от 20.12.20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г. № 174)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Уточненный план по сводной бюджетной росписи 31.12.2022 г.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-2866" y="190501"/>
            <a:ext cx="88204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доходной части</a:t>
            </a:r>
            <a:endParaRPr lang="ru-RU" altLang="ru-RU" sz="2800" b="1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023531"/>
              </p:ext>
            </p:extLst>
          </p:nvPr>
        </p:nvGraphicFramePr>
        <p:xfrm>
          <a:off x="142844" y="692696"/>
          <a:ext cx="8830284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1187366"/>
              </p:ext>
            </p:extLst>
          </p:nvPr>
        </p:nvGraphicFramePr>
        <p:xfrm>
          <a:off x="251520" y="4660362"/>
          <a:ext cx="8280920" cy="219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84368" y="17500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600"/>
            <a:ext cx="8569076" cy="657104"/>
          </a:xfrm>
          <a:noFill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6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4011" y="833189"/>
            <a:ext cx="8215370" cy="58913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227 862,9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237 245,6 тыс. руб.  (104,1%)</a:t>
            </a:r>
            <a:endParaRPr lang="ru-RU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1969314"/>
              </p:ext>
            </p:extLst>
          </p:nvPr>
        </p:nvGraphicFramePr>
        <p:xfrm>
          <a:off x="-324544" y="1241833"/>
          <a:ext cx="9145015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923928" y="1862816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Налоговые доходы </a:t>
            </a:r>
            <a:endParaRPr lang="ru-RU" sz="1600" b="1" i="1" dirty="0" smtClean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доходы </a:t>
            </a:r>
            <a:r>
              <a:rPr lang="ru-RU" sz="1400" b="1" i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i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44396"/>
              </p:ext>
            </p:extLst>
          </p:nvPr>
        </p:nvGraphicFramePr>
        <p:xfrm>
          <a:off x="107505" y="493908"/>
          <a:ext cx="8928992" cy="38304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64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1908429742"/>
                    </a:ext>
                  </a:extLst>
                </a:gridCol>
              </a:tblGrid>
              <a:tr h="4739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Неналоговые доходы</a:t>
                      </a:r>
                    </a:p>
                    <a:p>
                      <a:pPr algn="ctr"/>
                      <a:r>
                        <a:rPr lang="ru-RU" sz="1300" dirty="0" smtClean="0"/>
                        <a:t>(исполнение</a:t>
                      </a:r>
                      <a:r>
                        <a:rPr lang="ru-RU" sz="1300" baseline="0" dirty="0" smtClean="0"/>
                        <a:t> 90,5%)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 тыс.</a:t>
                      </a:r>
                      <a:r>
                        <a:rPr lang="ru-RU" sz="1200" baseline="0" dirty="0" smtClean="0">
                          <a:latin typeface="+mn-lt"/>
                        </a:rPr>
                        <a:t>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тыс.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7</a:t>
                      </a:r>
                      <a:r>
                        <a:rPr lang="ru-RU" sz="1300" baseline="0" dirty="0" smtClean="0"/>
                        <a:t>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3 582,4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Доходы от сдачи в аренду имущества, составляющего казну городских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 (за исключением земельных участков)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/>
                        <a:t>4 647,4</a:t>
                      </a:r>
                      <a:endParaRPr lang="ru-RU" sz="1300" b="1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2 471,4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поселениями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97,0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96,0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Прочие поступления от использования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4 000,0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5 355,1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133,9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Прочие доходы от оказания платных услуг (работ)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20 912,0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11 897,7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56,9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Прочие доходы от компенсации затрат бюджетов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2 063,0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1 533,2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2 702,2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176,2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Доходы от продажи земельных участков,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3 600,0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9 621,6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267,3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Штрафы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12,4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219590"/>
                  </a:ext>
                </a:extLst>
              </a:tr>
              <a:tr h="192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Прочие неналоговые доходы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6,6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306173"/>
                  </a:ext>
                </a:extLst>
              </a:tr>
              <a:tr h="28143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Итого: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41 789,6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37 808,4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" y="4235859"/>
            <a:ext cx="910850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-средства самообложения граждан;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-иные неналоговые доходы.</a:t>
            </a:r>
            <a:endParaRPr lang="ru-RU" sz="13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4046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Структура исполнения неналоговых доходов </a:t>
            </a:r>
            <a:endParaRPr lang="ru-RU" sz="30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060523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b="1" cap="none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</a:t>
            </a:r>
            <a:endParaRPr lang="ru-RU" sz="3000" b="1" cap="none" dirty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963283"/>
              </p:ext>
            </p:extLst>
          </p:nvPr>
        </p:nvGraphicFramePr>
        <p:xfrm>
          <a:off x="107505" y="1120318"/>
          <a:ext cx="9427153" cy="25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477736544"/>
              </p:ext>
            </p:extLst>
          </p:nvPr>
        </p:nvGraphicFramePr>
        <p:xfrm>
          <a:off x="537237" y="3128856"/>
          <a:ext cx="8604448" cy="289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33001" y="5646386"/>
            <a:ext cx="2520280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7514" y="3389999"/>
            <a:ext cx="1727622" cy="328614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endParaRPr lang="ru-RU" sz="1100" i="1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5" y="3385335"/>
            <a:ext cx="2277614" cy="3024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2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pPr algn="ctr">
              <a:defRPr/>
            </a:pPr>
            <a:endParaRPr lang="ru-RU" sz="1200" i="1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5240" y="0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9619899"/>
              </p:ext>
            </p:extLst>
          </p:nvPr>
        </p:nvGraphicFramePr>
        <p:xfrm>
          <a:off x="963516" y="44620"/>
          <a:ext cx="8144988" cy="6795601"/>
        </p:xfrm>
        <a:graphic>
          <a:graphicData uri="http://schemas.openxmlformats.org/drawingml/2006/table">
            <a:tbl>
              <a:tblPr/>
              <a:tblGrid>
                <a:gridCol w="7164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0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40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Ленинградской области, тыс. руб.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1 322 061,3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 за счет средств ГК "Фонд содействия реформированию жилищно-коммунального хозяйства"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521 896,6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498 248,3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704654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Иные межбюджетные трансферты 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70 000,0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5972465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капитальный ремонт и ремонт автомобильных дорог общего пользования местного значения, имеющих приоритетный социально-значимый характер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62 581,6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03781"/>
                  </a:ext>
                </a:extLst>
              </a:tr>
              <a:tr h="80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Иные межбюджетные трансферты 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 за счет средств резервного фонда Правительства Российской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Федерации</a:t>
                      </a:r>
                      <a:endParaRPr lang="ru-RU" sz="130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38 240,4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679794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24 931,5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2998260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20 465,3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390061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программ формирования современной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05885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 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20 000,0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926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6"/>
            <a:ext cx="962619" cy="9610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4" y="980728"/>
            <a:ext cx="962619" cy="9903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4" y="1971061"/>
            <a:ext cx="962620" cy="9361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4224"/>
            <a:ext cx="963516" cy="9263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4" y="4859615"/>
            <a:ext cx="971264" cy="8736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75" y="2907169"/>
            <a:ext cx="971265" cy="10163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2" descr="C:\Users\Perkova\Desktop\ОТЧЕТ ГЛАВЫ 2022\Зарецкая\фото\Набережная\image-2-Лужско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733256"/>
            <a:ext cx="971599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469870"/>
              </p:ext>
            </p:extLst>
          </p:nvPr>
        </p:nvGraphicFramePr>
        <p:xfrm>
          <a:off x="1547664" y="-4"/>
          <a:ext cx="7596336" cy="6813384"/>
        </p:xfrm>
        <a:graphic>
          <a:graphicData uri="http://schemas.openxmlformats.org/drawingml/2006/table">
            <a:tbl>
              <a:tblPr/>
              <a:tblGrid>
                <a:gridCol w="6681961">
                  <a:extLst>
                    <a:ext uri="{9D8B030D-6E8A-4147-A177-3AD203B41FA5}">
                      <a16:colId xmlns:a16="http://schemas.microsoft.com/office/drawing/2014/main" xmlns="" val="1553213475"/>
                    </a:ext>
                  </a:extLst>
                </a:gridCol>
                <a:gridCol w="914375">
                  <a:extLst>
                    <a:ext uri="{9D8B030D-6E8A-4147-A177-3AD203B41FA5}">
                      <a16:colId xmlns:a16="http://schemas.microsoft.com/office/drawing/2014/main" xmlns="" val="573164219"/>
                    </a:ext>
                  </a:extLst>
                </a:gridCol>
              </a:tblGrid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19 025,6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5652563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мероприятия по созданию мест (площадок) накопления твердых коммунальных отходов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10 395,0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431828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поддержку развития общественной инфраструктуры муниципального значения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5 134,5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410713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562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217935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и</a:t>
                      </a: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городских поселков </a:t>
                      </a: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муниципальных образований Ленинградской области"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3 1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735141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на приобретение автономных источников электроснабжения (дизель-генераторов) для резервного энергоснабжения объектов жизнеобеспечения населенных пунктов Ленинградской области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1 414,0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96958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за счет резервного фонда Правительства Ленинградской области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2 854,3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8864113"/>
                  </a:ext>
                </a:extLst>
              </a:tr>
              <a:tr h="851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ликвидацию несанкционированных свалок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147,7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9094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44624"/>
            <a:ext cx="1512168" cy="12241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619953"/>
            <a:ext cx="1512167" cy="13932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5013176"/>
            <a:ext cx="1512168" cy="18202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48" y="2348880"/>
            <a:ext cx="1521015" cy="12961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268760"/>
            <a:ext cx="1502359" cy="10610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6332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31293</TotalTime>
  <Words>2669</Words>
  <Application>Microsoft Office PowerPoint</Application>
  <PresentationFormat>Экран (4:3)</PresentationFormat>
  <Paragraphs>496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WritingDesignTemplate</vt:lpstr>
      <vt:lpstr>1_WritingDesignTemplate</vt:lpstr>
      <vt:lpstr>2_WritingDesignTemplate</vt:lpstr>
      <vt:lpstr>3_WritingDesignTemplate</vt:lpstr>
      <vt:lpstr>Damask</vt:lpstr>
      <vt:lpstr>Слайд 1</vt:lpstr>
      <vt:lpstr>Слайд 2</vt:lpstr>
      <vt:lpstr>Слайд 3</vt:lpstr>
      <vt:lpstr>Слайд 4</vt:lpstr>
      <vt:lpstr>Исполнение налоговых доходов</vt:lpstr>
      <vt:lpstr>Структура исполнения неналоговых доходов </vt:lpstr>
      <vt:lpstr>Межбюджетные трансферты от других бюджетов бюджетной системы РФ</vt:lpstr>
      <vt:lpstr>Слайд 8</vt:lpstr>
      <vt:lpstr>Слайд 9</vt:lpstr>
      <vt:lpstr>Слайд 10</vt:lpstr>
      <vt:lpstr>Структура исполнения расходной части бюджета по разделам</vt:lpstr>
      <vt:lpstr>Исполнение расходной части бюджета</vt:lpstr>
      <vt:lpstr>Исполнение муниципальных программ</vt:lpstr>
      <vt:lpstr>Муниципальная программа  «Развитие жилищно-коммунального и дорожного хозяйства» </vt:lpstr>
      <vt:lpstr>Благоустройство Лужского городского поселения</vt:lpstr>
      <vt:lpstr>Федеральные проекты</vt:lpstr>
      <vt:lpstr>Дорожный фонд Лужского городского поселения</vt:lpstr>
      <vt:lpstr>Расходы в рамках осуществления дорожной деятельности</vt:lpstr>
      <vt:lpstr>Муниципальная программа  «Развитие культуры в Лужском городском поселении» </vt:lpstr>
      <vt:lpstr>Бюджет Лужского городского поселения  за 2022 год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budget</cp:lastModifiedBy>
  <cp:revision>1664</cp:revision>
  <cp:lastPrinted>2023-04-27T06:48:27Z</cp:lastPrinted>
  <dcterms:created xsi:type="dcterms:W3CDTF">2016-02-25T17:24:11Z</dcterms:created>
  <dcterms:modified xsi:type="dcterms:W3CDTF">2023-05-15T11:23:29Z</dcterms:modified>
</cp:coreProperties>
</file>