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47" r:id="rId1"/>
  </p:sldMasterIdLst>
  <p:notesMasterIdLst>
    <p:notesMasterId r:id="rId24"/>
  </p:notesMasterIdLst>
  <p:sldIdLst>
    <p:sldId id="347" r:id="rId2"/>
    <p:sldId id="378" r:id="rId3"/>
    <p:sldId id="382" r:id="rId4"/>
    <p:sldId id="349" r:id="rId5"/>
    <p:sldId id="383" r:id="rId6"/>
    <p:sldId id="350" r:id="rId7"/>
    <p:sldId id="353" r:id="rId8"/>
    <p:sldId id="354" r:id="rId9"/>
    <p:sldId id="352" r:id="rId10"/>
    <p:sldId id="351" r:id="rId11"/>
    <p:sldId id="355" r:id="rId12"/>
    <p:sldId id="380" r:id="rId13"/>
    <p:sldId id="371" r:id="rId14"/>
    <p:sldId id="360" r:id="rId15"/>
    <p:sldId id="359" r:id="rId16"/>
    <p:sldId id="358" r:id="rId17"/>
    <p:sldId id="363" r:id="rId18"/>
    <p:sldId id="375" r:id="rId19"/>
    <p:sldId id="376" r:id="rId20"/>
    <p:sldId id="364" r:id="rId21"/>
    <p:sldId id="366" r:id="rId22"/>
    <p:sldId id="370" r:id="rId2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7D6"/>
    <a:srgbClr val="181300"/>
    <a:srgbClr val="000000"/>
    <a:srgbClr val="FFCC66"/>
    <a:srgbClr val="C4DCF8"/>
    <a:srgbClr val="C9E7A7"/>
    <a:srgbClr val="FFE89F"/>
    <a:srgbClr val="FF9933"/>
    <a:srgbClr val="66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9398" autoAdjust="0"/>
  </p:normalViewPr>
  <p:slideViewPr>
    <p:cSldViewPr>
      <p:cViewPr varScale="1">
        <p:scale>
          <a:sx n="115" d="100"/>
          <a:sy n="115" d="100"/>
        </p:scale>
        <p:origin x="114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>
          <a:noFill/>
        </a:ln>
        <a:scene3d>
          <a:camera prst="orthographicFront"/>
          <a:lightRig rig="threePt" dir="t"/>
        </a:scene3d>
        <a:sp3d prstMaterial="softEdge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5435540439753E-2"/>
          <c:y val="2.1261416743168445E-2"/>
          <c:w val="0.89707416768507231"/>
          <c:h val="0.88604661810387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929276958659419E-2"/>
                  <c:y val="-3.622194296783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C-44A0-A7FD-E003A94D26BC}"/>
                </c:ext>
              </c:extLst>
            </c:dLbl>
            <c:dLbl>
              <c:idx val="1"/>
              <c:layout>
                <c:manualLayout>
                  <c:x val="1.480367922082732E-2"/>
                  <c:y val="4.8989594464245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C-44A0-A7FD-E003A94D26BC}"/>
                </c:ext>
              </c:extLst>
            </c:dLbl>
            <c:dLbl>
              <c:idx val="2"/>
              <c:layout>
                <c:manualLayout>
                  <c:x val="1.3855983594415441E-2"/>
                  <c:y val="8.5071534016585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C-44A0-A7FD-E003A94D26BC}"/>
                </c:ext>
              </c:extLst>
            </c:dLbl>
            <c:dLbl>
              <c:idx val="3"/>
              <c:layout>
                <c:manualLayout>
                  <c:x val="1.8942108284264712E-2"/>
                  <c:y val="8.8442009838271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C-44A0-A7FD-E003A94D2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
</c:v>
                </c:pt>
                <c:pt idx="1">
                  <c:v>2023 год
</c:v>
                </c:pt>
                <c:pt idx="2">
                  <c:v>2024 год
</c:v>
                </c:pt>
                <c:pt idx="3">
                  <c:v>2025 год
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826484.6</c:v>
                </c:pt>
                <c:pt idx="1">
                  <c:v>964211.1</c:v>
                </c:pt>
                <c:pt idx="2">
                  <c:v>995734.2</c:v>
                </c:pt>
                <c:pt idx="3">
                  <c:v>1095893.3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4-436A-8375-8E87781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3495908195290635E-2"/>
                  <c:y val="2.392880436078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4-436A-8375-8E8778116747}"/>
                </c:ext>
              </c:extLst>
            </c:dLbl>
            <c:dLbl>
              <c:idx val="1"/>
              <c:layout>
                <c:manualLayout>
                  <c:x val="1.8967134269310886E-2"/>
                  <c:y val="3.486602731402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4-436A-8375-8E8778116747}"/>
                </c:ext>
              </c:extLst>
            </c:dLbl>
            <c:dLbl>
              <c:idx val="2"/>
              <c:layout>
                <c:manualLayout>
                  <c:x val="1.8372695493849983E-2"/>
                  <c:y val="3.760693256304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4-436A-8375-8E8778116747}"/>
                </c:ext>
              </c:extLst>
            </c:dLbl>
            <c:dLbl>
              <c:idx val="3"/>
              <c:layout>
                <c:manualLayout>
                  <c:x val="1.9575024071399365E-2"/>
                  <c:y val="3.245641467768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4-436A-8375-8E8778116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
</c:v>
                </c:pt>
                <c:pt idx="1">
                  <c:v>2023 год
</c:v>
                </c:pt>
                <c:pt idx="2">
                  <c:v>2024 год
</c:v>
                </c:pt>
                <c:pt idx="3">
                  <c:v>2025 год
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48112.6</c:v>
                </c:pt>
                <c:pt idx="1">
                  <c:v>52334.2</c:v>
                </c:pt>
                <c:pt idx="2">
                  <c:v>49885.7</c:v>
                </c:pt>
                <c:pt idx="3">
                  <c:v>49871.4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74-436A-8375-8E87781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184215642706338E-2"/>
                  <c:y val="-4.0977018942177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4-436A-8375-8E8778116747}"/>
                </c:ext>
              </c:extLst>
            </c:dLbl>
            <c:dLbl>
              <c:idx val="1"/>
              <c:layout>
                <c:manualLayout>
                  <c:x val="2.3137591193571085E-2"/>
                  <c:y val="-1.577889678609739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4-436A-8375-8E8778116747}"/>
                </c:ext>
              </c:extLst>
            </c:dLbl>
            <c:dLbl>
              <c:idx val="2"/>
              <c:layout>
                <c:manualLayout>
                  <c:x val="1.7411954227307968E-2"/>
                  <c:y val="3.6146607162118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74-436A-8375-8E8778116747}"/>
                </c:ext>
              </c:extLst>
            </c:dLbl>
            <c:dLbl>
              <c:idx val="3"/>
              <c:layout>
                <c:manualLayout>
                  <c:x val="2.7342448061326411E-2"/>
                  <c:y val="1.957359212793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74-436A-8375-8E8778116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
</c:v>
                </c:pt>
                <c:pt idx="1">
                  <c:v>2023 год
</c:v>
                </c:pt>
                <c:pt idx="2">
                  <c:v>2024 год
</c:v>
                </c:pt>
                <c:pt idx="3">
                  <c:v>2025 год
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1495343.4</c:v>
                </c:pt>
                <c:pt idx="1">
                  <c:v>1622502</c:v>
                </c:pt>
                <c:pt idx="2">
                  <c:v>1517134.8</c:v>
                </c:pt>
                <c:pt idx="3">
                  <c:v>1404806.2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4-436A-8375-8E87781167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4"/>
        <c:gapDepth val="220"/>
        <c:shape val="cylinder"/>
        <c:axId val="94705152"/>
        <c:axId val="94706688"/>
        <c:axId val="0"/>
      </c:bar3DChart>
      <c:dateAx>
        <c:axId val="9470515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706688"/>
        <c:crossesAt val="300000"/>
        <c:auto val="0"/>
        <c:lblOffset val="100"/>
        <c:baseTimeUnit val="days"/>
        <c:majorUnit val="1"/>
      </c:dateAx>
      <c:valAx>
        <c:axId val="94706688"/>
        <c:scaling>
          <c:orientation val="minMax"/>
          <c:max val="2500000"/>
          <c:min val="30000"/>
        </c:scaling>
        <c:delete val="1"/>
        <c:axPos val="r"/>
        <c:numFmt formatCode="#,##0.0" sourceLinked="0"/>
        <c:majorTickMark val="out"/>
        <c:minorTickMark val="none"/>
        <c:tickLblPos val="nextTo"/>
        <c:crossAx val="94705152"/>
        <c:crosses val="max"/>
        <c:crossBetween val="between"/>
        <c:majorUnit val="500000"/>
        <c:minorUnit val="10000"/>
      </c:valAx>
      <c:spPr>
        <a:noFill/>
        <a:ln w="24819">
          <a:noFill/>
        </a:ln>
      </c:spPr>
    </c:plotArea>
    <c:legend>
      <c:legendPos val="l"/>
      <c:layout>
        <c:manualLayout>
          <c:xMode val="edge"/>
          <c:yMode val="edge"/>
          <c:x val="9.1953379395299187E-3"/>
          <c:y val="7.1458743487648371E-2"/>
          <c:w val="0.17872875236084876"/>
          <c:h val="0.81993407525188688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75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/>
              <a:t>Штрафы, санкции, возмещение ущерба</a:t>
            </a:r>
          </a:p>
          <a:p>
            <a:pPr>
              <a:defRPr sz="1400" i="1"/>
            </a:pPr>
            <a:r>
              <a:rPr lang="ru-RU" sz="1400" i="1"/>
              <a:t> (тыс. руб.)</a:t>
            </a:r>
          </a:p>
        </c:rich>
      </c:tx>
      <c:layout>
        <c:manualLayout>
          <c:xMode val="edge"/>
          <c:yMode val="edge"/>
          <c:x val="0.11662593045217202"/>
          <c:y val="1.842459469151846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chemeClr val="accent6">
              <a:lumMod val="60000"/>
              <a:lumOff val="40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64315076102655E-2"/>
          <c:y val="0.25543648751185388"/>
          <c:w val="0.91322732066033951"/>
          <c:h val="0.561805072499662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285059636706142E-2"/>
                  <c:y val="6.502650581857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9-48FD-B292-487F450C0CCB}"/>
                </c:ext>
              </c:extLst>
            </c:dLbl>
            <c:dLbl>
              <c:idx val="1"/>
              <c:layout>
                <c:manualLayout>
                  <c:x val="1.3145279344187176E-2"/>
                  <c:y val="-1.291217614032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9-48FD-B292-487F450C0CCB}"/>
                </c:ext>
              </c:extLst>
            </c:dLbl>
            <c:dLbl>
              <c:idx val="2"/>
              <c:layout>
                <c:manualLayout>
                  <c:x val="2.9642179762980631E-2"/>
                  <c:y val="3.6675593323892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9-48FD-B292-487F450C0CCB}"/>
                </c:ext>
              </c:extLst>
            </c:dLbl>
            <c:dLbl>
              <c:idx val="3"/>
              <c:layout>
                <c:manualLayout>
                  <c:x val="4.5622271159256107E-2"/>
                  <c:y val="3.6675593323892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9-48FD-B292-487F450C0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785</c:v>
                </c:pt>
                <c:pt idx="1">
                  <c:v>433.4</c:v>
                </c:pt>
                <c:pt idx="2">
                  <c:v>427.7</c:v>
                </c:pt>
                <c:pt idx="3">
                  <c:v>418.4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9-48FD-B292-487F450C0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24096"/>
        <c:axId val="137125888"/>
        <c:axId val="0"/>
      </c:bar3DChart>
      <c:catAx>
        <c:axId val="1371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125888"/>
        <c:crosses val="autoZero"/>
        <c:auto val="1"/>
        <c:lblAlgn val="ctr"/>
        <c:lblOffset val="100"/>
        <c:noMultiLvlLbl val="0"/>
      </c:catAx>
      <c:valAx>
        <c:axId val="1371258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712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пользовании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природными ресурсами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73983046758134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chemeClr val="accent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48499832427708E-2"/>
          <c:y val="0.18416468190950386"/>
          <c:w val="0.92081378713022466"/>
          <c:h val="0.59441563785706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E89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312127007810936E-2"/>
                  <c:y val="-1.397337503585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8-44B4-BD8C-D85764AFCC43}"/>
                </c:ext>
              </c:extLst>
            </c:dLbl>
            <c:dLbl>
              <c:idx val="1"/>
              <c:layout>
                <c:manualLayout>
                  <c:x val="6.08917914508883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8-44B4-BD8C-D85764AFCC43}"/>
                </c:ext>
              </c:extLst>
            </c:dLbl>
            <c:dLbl>
              <c:idx val="2"/>
              <c:layout>
                <c:manualLayout>
                  <c:x val="0"/>
                  <c:y val="-8.53918609872427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8-44B4-BD8C-D85764AFCC43}"/>
                </c:ext>
              </c:extLst>
            </c:dLbl>
            <c:dLbl>
              <c:idx val="3"/>
              <c:layout>
                <c:manualLayout>
                  <c:x val="2.1312127007810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8-44B4-BD8C-D85764AFC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4711.6000000000004</c:v>
                </c:pt>
                <c:pt idx="1">
                  <c:v>7852.7</c:v>
                </c:pt>
                <c:pt idx="2">
                  <c:v>7852.7</c:v>
                </c:pt>
                <c:pt idx="3">
                  <c:v>7852.7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C-48E0-80B3-08AAA98E4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211904"/>
        <c:axId val="137213440"/>
        <c:axId val="0"/>
      </c:bar3DChart>
      <c:catAx>
        <c:axId val="1372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213440"/>
        <c:crosses val="autoZero"/>
        <c:auto val="1"/>
        <c:lblAlgn val="ctr"/>
        <c:lblOffset val="100"/>
        <c:noMultiLvlLbl val="0"/>
      </c:catAx>
      <c:valAx>
        <c:axId val="1372134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721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3.6621948805408817E-2"/>
          <c:y val="7.4797546649406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212997039109814"/>
          <c:y val="5.9135035720668722E-2"/>
          <c:w val="0.40839656809888791"/>
          <c:h val="0.910192043879182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  <a:bevelB w="152400" h="50800" prst="softRound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045-485D-B32D-EBA666C9B6C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45-485D-B32D-EBA666C9B6CF}"/>
              </c:ext>
            </c:extLst>
          </c:dPt>
          <c:dPt>
            <c:idx val="2"/>
            <c:bubble3D val="0"/>
            <c:spPr>
              <a:solidFill>
                <a:srgbClr val="C9E7A7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45-485D-B32D-EBA666C9B6CF}"/>
              </c:ext>
            </c:extLst>
          </c:dPt>
          <c:dPt>
            <c:idx val="3"/>
            <c:bubble3D val="0"/>
            <c:spPr>
              <a:solidFill>
                <a:srgbClr val="C4DCF8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045-485D-B32D-EBA666C9B6CF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noFill/>
              </a:ln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 w="152400" h="50800" prst="softRound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45-485D-B32D-EBA666C9B6CF}"/>
              </c:ext>
            </c:extLst>
          </c:dPt>
          <c:dLbls>
            <c:dLbl>
              <c:idx val="0"/>
              <c:layout>
                <c:manualLayout>
                  <c:x val="5.3217878732237628E-2"/>
                  <c:y val="0.167607584664505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45-485D-B32D-EBA666C9B6CF}"/>
                </c:ext>
              </c:extLst>
            </c:dLbl>
            <c:dLbl>
              <c:idx val="1"/>
              <c:layout>
                <c:manualLayout>
                  <c:x val="-9.3018463241487728E-2"/>
                  <c:y val="4.7813829864314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5-485D-B32D-EBA666C9B6CF}"/>
                </c:ext>
              </c:extLst>
            </c:dLbl>
            <c:dLbl>
              <c:idx val="2"/>
              <c:layout>
                <c:manualLayout>
                  <c:x val="-0.13463396785784648"/>
                  <c:y val="6.66843176845084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5-485D-B32D-EBA666C9B6CF}"/>
                </c:ext>
              </c:extLst>
            </c:dLbl>
            <c:dLbl>
              <c:idx val="3"/>
              <c:layout>
                <c:manualLayout>
                  <c:x val="7.0683776892907307E-2"/>
                  <c:y val="-7.4037516362916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86147600255416E-2"/>
                      <c:h val="8.0899827555392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045-485D-B32D-EBA666C9B6CF}"/>
                </c:ext>
              </c:extLst>
            </c:dLbl>
            <c:dLbl>
              <c:idx val="4"/>
              <c:layout>
                <c:manualLayout>
                  <c:x val="7.3590952442026694E-2"/>
                  <c:y val="-2.3949029817942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45-485D-B32D-EBA666C9B6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 (собственные доходы) 561 786,1 тыс. руб.  </c:v>
                </c:pt>
                <c:pt idx="1">
                  <c:v>дотация на выравнивание (с учетом доп.норматива) 659 038,2 тыс. руб.</c:v>
                </c:pt>
                <c:pt idx="2">
                  <c:v>субвенции 1 314 790,8 тыс. руб.</c:v>
                </c:pt>
                <c:pt idx="3">
                  <c:v>субсидии 95 881,8 тыс. руб.</c:v>
                </c:pt>
                <c:pt idx="4">
                  <c:v>иные межбюджетные трансферты 
7 550,4 тыс. 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561786.1</c:v>
                </c:pt>
                <c:pt idx="1">
                  <c:v>659038.19999999995</c:v>
                </c:pt>
                <c:pt idx="2" formatCode="#,##0.0">
                  <c:v>1314790.8</c:v>
                </c:pt>
                <c:pt idx="3" formatCode="#,##0.0">
                  <c:v>95881.8</c:v>
                </c:pt>
                <c:pt idx="4" formatCode="#,##0.0">
                  <c:v>7550.4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5-485D-B32D-EBA666C9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36924430243633"/>
          <c:y val="2.0408058524898205E-2"/>
          <c:w val="0.3854943041116099"/>
          <c:h val="0.97959194147510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glow rad="127000">
        <a:schemeClr val="accent1">
          <a:alpha val="99000"/>
        </a:schemeClr>
      </a:glow>
    </a:effectLst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417934236189"/>
          <c:y val="9.7939608557036567E-2"/>
          <c:w val="0.79117802064162623"/>
          <c:h val="0.549965209470398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7FA-4679-BEB5-F3CAB296076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FA-4679-BEB5-F3CAB2960762}"/>
              </c:ext>
            </c:extLst>
          </c:dPt>
          <c:dLbls>
            <c:dLbl>
              <c:idx val="0"/>
              <c:layout>
                <c:manualLayout>
                  <c:x val="0.10604214278802918"/>
                  <c:y val="0.220614252412657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FA-4679-BEB5-F3CAB2960762}"/>
                </c:ext>
              </c:extLst>
            </c:dLbl>
            <c:dLbl>
              <c:idx val="1"/>
              <c:layout>
                <c:manualLayout>
                  <c:x val="-9.9804369682850988E-2"/>
                  <c:y val="-0.235607454032935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FA-4679-BEB5-F3CAB29607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бюджета 
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1077350.8999999999</c:v>
                </c:pt>
                <c:pt idx="1">
                  <c:v>1297768.2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A-4679-BEB5-F3CAB29607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8.4209936919905484E-2"/>
          <c:y val="0.74489391790527693"/>
          <c:w val="0.8173110973912846"/>
          <c:h val="0.1705538283580713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0245640557931"/>
          <c:y val="0.22530193178679547"/>
          <c:w val="0.78991916926614758"/>
          <c:h val="0.672020785793590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268-4DC5-9701-DE5794D82D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268-4DC5-9701-DE5794D82D12}"/>
              </c:ext>
            </c:extLst>
          </c:dPt>
          <c:dLbls>
            <c:dLbl>
              <c:idx val="0"/>
              <c:layout>
                <c:manualLayout>
                  <c:x val="8.8126226987160744E-2"/>
                  <c:y val="0.2849712494667122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8-4DC5-9701-DE5794D82D12}"/>
                </c:ext>
              </c:extLst>
            </c:dLbl>
            <c:dLbl>
              <c:idx val="1"/>
              <c:layout>
                <c:manualLayout>
                  <c:x val="-3.2651549644569823E-2"/>
                  <c:y val="-0.3215866550391480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68-4DC5-9701-DE5794D82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бюджета 
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1261943.3</c:v>
                </c:pt>
                <c:pt idx="1">
                  <c:v>1418223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8-4DC5-9701-DE5794D82D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i="0" u="none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100" i="0" u="none" dirty="0">
                <a:solidFill>
                  <a:schemeClr val="tx1"/>
                </a:solidFill>
                <a:effectLst/>
              </a:rPr>
              <a:t>Общегосударственные </a:t>
            </a:r>
            <a:endParaRPr lang="ru-RU" sz="1100" i="0" u="none" dirty="0" smtClean="0">
              <a:solidFill>
                <a:schemeClr val="tx1"/>
              </a:solidFill>
              <a:effectLst/>
            </a:endParaRPr>
          </a:p>
          <a:p>
            <a:pPr>
              <a:defRPr sz="1200" i="0" u="none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100" i="0" u="none" dirty="0" smtClean="0">
                <a:solidFill>
                  <a:schemeClr val="tx1"/>
                </a:solidFill>
                <a:effectLst/>
              </a:rPr>
              <a:t>вопросы</a:t>
            </a:r>
            <a:endParaRPr lang="ru-RU" sz="1100" i="0" u="none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9.3716155783226202E-2"/>
          <c:y val="4.316563546945137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2.7767176837920602E-2"/>
          <c:y val="0.21508899714126625"/>
          <c:w val="0.88946543266815215"/>
          <c:h val="0.644163081584341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544-414C-97CA-93E0C17679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9544-414C-97CA-93E0C1767904}"/>
              </c:ext>
            </c:extLst>
          </c:dPt>
          <c:dLbls>
            <c:dLbl>
              <c:idx val="0"/>
              <c:layout>
                <c:manualLayout>
                  <c:x val="0.18484918130341682"/>
                  <c:y val="-0.32552566950051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22066687197289"/>
                      <c:h val="0.12839416308158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44-414C-97CA-93E0C1767904}"/>
                </c:ext>
              </c:extLst>
            </c:dLbl>
            <c:dLbl>
              <c:idx val="1"/>
              <c:layout>
                <c:manualLayout>
                  <c:x val="0.11521326553316009"/>
                  <c:y val="-0.36189772949970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5565635862383"/>
                      <c:h val="0.12839416308158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544-414C-97CA-93E0C1767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166881.60000000001</c:v>
                </c:pt>
                <c:pt idx="1">
                  <c:v>219555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44-414C-97CA-93E0C1767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214720"/>
        <c:axId val="173236992"/>
        <c:axId val="0"/>
      </c:bar3DChart>
      <c:catAx>
        <c:axId val="1732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236992"/>
        <c:crosses val="autoZero"/>
        <c:auto val="1"/>
        <c:lblAlgn val="ctr"/>
        <c:lblOffset val="100"/>
        <c:noMultiLvlLbl val="0"/>
      </c:catAx>
      <c:valAx>
        <c:axId val="173236992"/>
        <c:scaling>
          <c:orientation val="minMax"/>
          <c:max val="170000"/>
          <c:min val="13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321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c:rich>
      </c:tx>
      <c:layout>
        <c:manualLayout>
          <c:xMode val="edge"/>
          <c:yMode val="edge"/>
          <c:x val="0.12335057332191349"/>
          <c:y val="4.665805166349620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949564961381005E-2"/>
          <c:y val="0.29009770710266325"/>
          <c:w val="0.94905043503861963"/>
          <c:h val="0.462231511756237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92C-4609-B3D7-4CE726A6A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392C-4609-B3D7-4CE726A6A020}"/>
              </c:ext>
            </c:extLst>
          </c:dPt>
          <c:dLbls>
            <c:dLbl>
              <c:idx val="0"/>
              <c:layout>
                <c:manualLayout>
                  <c:x val="4.0134443441854878E-2"/>
                  <c:y val="-0.21859367195109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2C-4609-B3D7-4CE726A6A020}"/>
                </c:ext>
              </c:extLst>
            </c:dLbl>
            <c:dLbl>
              <c:idx val="1"/>
              <c:layout>
                <c:manualLayout>
                  <c:x val="3.5950879051938264E-2"/>
                  <c:y val="-0.18042734148566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2C-4609-B3D7-4CE726A6A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2606.8000000000002</c:v>
                </c:pt>
                <c:pt idx="1">
                  <c:v>2606.8000000000002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C-4609-B3D7-4CE726A6A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365504"/>
        <c:axId val="173367296"/>
        <c:axId val="0"/>
      </c:bar3DChart>
      <c:catAx>
        <c:axId val="1733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367296"/>
        <c:crosses val="autoZero"/>
        <c:auto val="1"/>
        <c:lblAlgn val="ctr"/>
        <c:lblOffset val="100"/>
        <c:noMultiLvlLbl val="0"/>
      </c:catAx>
      <c:valAx>
        <c:axId val="1733672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3365504"/>
        <c:crosses val="autoZero"/>
        <c:crossBetween val="between"/>
      </c:valAx>
      <c:spPr>
        <a:noFill/>
        <a:ln w="25414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96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Национальная </a:t>
            </a:r>
            <a:r>
              <a:rPr lang="ru-RU" dirty="0">
                <a:solidFill>
                  <a:schemeClr val="tx1"/>
                </a:solidFill>
              </a:rPr>
              <a:t>экономика</a:t>
            </a:r>
          </a:p>
        </c:rich>
      </c:tx>
      <c:layout>
        <c:manualLayout>
          <c:xMode val="edge"/>
          <c:yMode val="edge"/>
          <c:x val="0.20190719440418506"/>
          <c:y val="6.941128875200537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 prstMaterial="matte"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 prstMaterial="matte"/>
      </c:spPr>
    </c:backWall>
    <c:plotArea>
      <c:layout>
        <c:manualLayout>
          <c:layoutTarget val="inner"/>
          <c:xMode val="edge"/>
          <c:yMode val="edge"/>
          <c:x val="5.1952150387881736E-2"/>
          <c:y val="0.14298262697486905"/>
          <c:w val="0.85911025738279645"/>
          <c:h val="0.653442481092053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7E1-4714-9C30-1C047C1B47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0-B7E1-4714-9C30-1C047C1B47C7}"/>
              </c:ext>
            </c:extLst>
          </c:dPt>
          <c:dLbls>
            <c:dLbl>
              <c:idx val="0"/>
              <c:layout>
                <c:manualLayout>
                  <c:x val="0.11757833331853849"/>
                  <c:y val="-0.30090481902542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1-4714-9C30-1C047C1B47C7}"/>
                </c:ext>
              </c:extLst>
            </c:dLbl>
            <c:dLbl>
              <c:idx val="1"/>
              <c:layout>
                <c:manualLayout>
                  <c:x val="3.9013533140454727E-2"/>
                  <c:y val="-0.2535383021748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7301258672882"/>
                      <c:h val="9.90078540401897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7E1-4714-9C30-1C047C1B4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83913.5</c:v>
                </c:pt>
                <c:pt idx="1">
                  <c:v>59602.3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E1-4714-9C30-1C047C1B4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413120"/>
        <c:axId val="173414656"/>
        <c:axId val="0"/>
      </c:bar3DChart>
      <c:catAx>
        <c:axId val="1734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8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414656"/>
        <c:crosses val="autoZero"/>
        <c:auto val="1"/>
        <c:lblAlgn val="ctr"/>
        <c:lblOffset val="100"/>
        <c:noMultiLvlLbl val="0"/>
      </c:catAx>
      <c:valAx>
        <c:axId val="1734146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3413120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Жилищно-коммунальное</a:t>
            </a:r>
          </a:p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     хозяйство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190461862262215"/>
          <c:y val="7.5420912827867739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1.5874007826290882E-3"/>
          <c:y val="0.25757011585478984"/>
          <c:w val="0.99841259921736891"/>
          <c:h val="0.509190304891875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199-45CA-97F9-97546CB240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C199-45CA-97F9-97546CB240E9}"/>
              </c:ext>
            </c:extLst>
          </c:dPt>
          <c:dLbls>
            <c:dLbl>
              <c:idx val="0"/>
              <c:layout>
                <c:manualLayout>
                  <c:x val="6.3348669403370292E-2"/>
                  <c:y val="-0.16578560164093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5CA-97F9-97546CB240E9}"/>
                </c:ext>
              </c:extLst>
            </c:dLbl>
            <c:dLbl>
              <c:idx val="1"/>
              <c:layout>
                <c:manualLayout>
                  <c:x val="0.12695838348267233"/>
                  <c:y val="-0.18526652270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5CA-97F9-97546CB24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14522.7</c:v>
                </c:pt>
                <c:pt idx="1">
                  <c:v>21420.9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99-45CA-97F9-97546CB24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820928"/>
        <c:axId val="173814528"/>
        <c:axId val="0"/>
      </c:bar3DChart>
      <c:catAx>
        <c:axId val="17382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814528"/>
        <c:crosses val="autoZero"/>
        <c:auto val="1"/>
        <c:lblAlgn val="ctr"/>
        <c:lblOffset val="100"/>
        <c:noMultiLvlLbl val="0"/>
      </c:catAx>
      <c:valAx>
        <c:axId val="1738145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3820928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8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Образование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37793986803498"/>
          <c:y val="5.3334694165397094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374495639746284E-2"/>
          <c:y val="0"/>
          <c:w val="0.97000400825139865"/>
          <c:h val="0.882437918194798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682-4626-AA7B-E1DC0AF189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A682-4626-AA7B-E1DC0AF18923}"/>
              </c:ext>
            </c:extLst>
          </c:dPt>
          <c:dLbls>
            <c:dLbl>
              <c:idx val="0"/>
              <c:layout>
                <c:manualLayout>
                  <c:x val="0.20468337203879333"/>
                  <c:y val="-0.35023458405849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82-4626-AA7B-E1DC0AF18923}"/>
                </c:ext>
              </c:extLst>
            </c:dLbl>
            <c:dLbl>
              <c:idx val="1"/>
              <c:layout>
                <c:manualLayout>
                  <c:x val="0.21813627918187969"/>
                  <c:y val="-0.37539402998721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82-4626-AA7B-E1DC0AF18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537323.80000000005</c:v>
                </c:pt>
                <c:pt idx="1">
                  <c:v>590048.5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2-4626-AA7B-E1DC0AF18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631744"/>
        <c:axId val="173649920"/>
        <c:axId val="0"/>
      </c:bar3DChart>
      <c:catAx>
        <c:axId val="17363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649920"/>
        <c:crosses val="autoZero"/>
        <c:auto val="1"/>
        <c:lblAlgn val="ctr"/>
        <c:lblOffset val="100"/>
        <c:noMultiLvlLbl val="0"/>
      </c:catAx>
      <c:valAx>
        <c:axId val="173649920"/>
        <c:scaling>
          <c:orientation val="minMax"/>
          <c:min val="40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3631744"/>
        <c:crosses val="autoZero"/>
        <c:crossBetween val="between"/>
      </c:valAx>
      <c:spPr>
        <a:noFill/>
        <a:ln w="2535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лиц,</a:t>
            </a: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</a:t>
            </a: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отчислений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31,97%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25,94%)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4806802690483"/>
          <c:y val="1.8172983749025231E-2"/>
        </c:manualLayout>
      </c:layout>
      <c:overlay val="0"/>
    </c:title>
    <c:autoTitleDeleted val="0"/>
    <c:view3D>
      <c:rotX val="10"/>
      <c:rotY val="90"/>
      <c:depthPercent val="90"/>
      <c:rAngAx val="1"/>
    </c:view3D>
    <c:floor>
      <c:thickness val="0"/>
      <c:spPr>
        <a:noFill/>
        <a:ln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208065209545955E-2"/>
          <c:y val="0.27125619714202392"/>
          <c:w val="0.93791930576274563"/>
          <c:h val="0.66526607376715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A97D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229237.3</c:v>
                </c:pt>
                <c:pt idx="1">
                  <c:v>252860.9</c:v>
                </c:pt>
                <c:pt idx="2">
                  <c:v>269992.40000000002</c:v>
                </c:pt>
                <c:pt idx="3">
                  <c:v>288031.59999999998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1-43B0-9829-9F3CBF1B1C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398723.7</c:v>
                </c:pt>
                <c:pt idx="1">
                  <c:v>454759.2</c:v>
                </c:pt>
                <c:pt idx="2">
                  <c:v>458102</c:v>
                </c:pt>
                <c:pt idx="3">
                  <c:v>529423.30000000005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1-43B0-9829-9F3CBF1B1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4049792"/>
        <c:axId val="114051328"/>
        <c:axId val="0"/>
      </c:bar3DChart>
      <c:catAx>
        <c:axId val="11404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51328"/>
        <c:crosses val="autoZero"/>
        <c:auto val="1"/>
        <c:lblAlgn val="ctr"/>
        <c:lblOffset val="100"/>
        <c:noMultiLvlLbl val="0"/>
      </c:catAx>
      <c:valAx>
        <c:axId val="1140513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40497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Физическая культура и спорт</a:t>
            </a:r>
          </a:p>
        </c:rich>
      </c:tx>
      <c:layout>
        <c:manualLayout>
          <c:xMode val="edge"/>
          <c:yMode val="edge"/>
          <c:x val="0.12360159970437654"/>
          <c:y val="0.12564453474419734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563169661604671E-2"/>
          <c:y val="0.28554384773425734"/>
          <c:w val="0.93139500488305704"/>
          <c:h val="0.55333756470986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1-9CF2-4C98-9601-CF484FF83D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CF2-4C98-9601-CF484FF83DA0}"/>
              </c:ext>
            </c:extLst>
          </c:dPt>
          <c:dLbls>
            <c:dLbl>
              <c:idx val="0"/>
              <c:layout>
                <c:manualLayout>
                  <c:x val="8.4970698410427842E-2"/>
                  <c:y val="2.1054421807466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0949354685181"/>
                      <c:h val="0.17119221744211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F2-4C98-9601-CF484FF83DA0}"/>
                </c:ext>
              </c:extLst>
            </c:dLbl>
            <c:dLbl>
              <c:idx val="1"/>
              <c:layout>
                <c:manualLayout>
                  <c:x val="0.14351017844690392"/>
                  <c:y val="2.9339506433097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95083448984734"/>
                      <c:h val="0.17119221744211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F2-4C98-9601-CF484FF83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32937.300000000003</c:v>
                </c:pt>
                <c:pt idx="1">
                  <c:v>35776.9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2-4C98-9601-CF484FF83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683456"/>
        <c:axId val="173684992"/>
        <c:axId val="0"/>
      </c:bar3DChart>
      <c:catAx>
        <c:axId val="1736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684992"/>
        <c:crosses val="autoZero"/>
        <c:auto val="1"/>
        <c:lblAlgn val="ctr"/>
        <c:lblOffset val="100"/>
        <c:noMultiLvlLbl val="0"/>
      </c:catAx>
      <c:valAx>
        <c:axId val="173684992"/>
        <c:scaling>
          <c:orientation val="minMax"/>
          <c:min val="20000"/>
        </c:scaling>
        <c:delete val="0"/>
        <c:axPos val="l"/>
        <c:numFmt formatCode="#,##0.0" sourceLinked="1"/>
        <c:majorTickMark val="out"/>
        <c:minorTickMark val="none"/>
        <c:tickLblPos val="none"/>
        <c:spPr>
          <a:noFill/>
          <a:ln>
            <a:noFill/>
          </a:ln>
        </c:spPr>
        <c:crossAx val="17368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Культура</a:t>
            </a:r>
          </a:p>
        </c:rich>
      </c:tx>
      <c:layout>
        <c:manualLayout>
          <c:xMode val="edge"/>
          <c:yMode val="edge"/>
          <c:x val="0.42553670081673278"/>
          <c:y val="0.16005472507771307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545447203714923E-2"/>
          <c:y val="0.17358702951838489"/>
          <c:w val="0.82324313455437226"/>
          <c:h val="0.52145810906721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1-C9F5-47F4-B1BC-D9B9A584D5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9F5-47F4-B1BC-D9B9A584D539}"/>
              </c:ext>
            </c:extLst>
          </c:dPt>
          <c:dLbls>
            <c:dLbl>
              <c:idx val="0"/>
              <c:layout>
                <c:manualLayout>
                  <c:x val="6.8389238310086073E-2"/>
                  <c:y val="-0.12074638626784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F5-47F4-B1BC-D9B9A584D539}"/>
                </c:ext>
              </c:extLst>
            </c:dLbl>
            <c:dLbl>
              <c:idx val="1"/>
              <c:layout>
                <c:manualLayout>
                  <c:x val="6.560304496304635E-2"/>
                  <c:y val="-0.19231680695119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F5-47F4-B1BC-D9B9A584D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11095.9</c:v>
                </c:pt>
                <c:pt idx="1">
                  <c:v>31950.2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5-47F4-B1BC-D9B9A584D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4358528"/>
        <c:axId val="174360064"/>
        <c:axId val="0"/>
      </c:bar3DChart>
      <c:catAx>
        <c:axId val="1743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360064"/>
        <c:crosses val="autoZero"/>
        <c:auto val="1"/>
        <c:lblAlgn val="ctr"/>
        <c:lblOffset val="100"/>
        <c:noMultiLvlLbl val="0"/>
      </c:catAx>
      <c:valAx>
        <c:axId val="1743600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4358528"/>
        <c:crosses val="autoZero"/>
        <c:crossBetween val="between"/>
      </c:valAx>
      <c:spPr>
        <a:noFill/>
        <a:ln w="25271">
          <a:noFill/>
        </a:ln>
      </c:spPr>
    </c:plotArea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Социальная политика </a:t>
            </a:r>
          </a:p>
        </c:rich>
      </c:tx>
      <c:layout>
        <c:manualLayout>
          <c:xMode val="edge"/>
          <c:yMode val="edge"/>
          <c:x val="0.20757405968358122"/>
          <c:y val="0.26766655556789987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98516654095925E-2"/>
          <c:y val="0.33595032122426643"/>
          <c:w val="0.91246236577852635"/>
          <c:h val="0.440700494201432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1-3709-437B-A38B-357339E439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709-437B-A38B-357339E4390F}"/>
              </c:ext>
            </c:extLst>
          </c:dPt>
          <c:dLbls>
            <c:dLbl>
              <c:idx val="0"/>
              <c:layout>
                <c:manualLayout>
                  <c:x val="2.6907096911856283E-2"/>
                  <c:y val="-1.617274006591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09-437B-A38B-357339E4390F}"/>
                </c:ext>
              </c:extLst>
            </c:dLbl>
            <c:dLbl>
              <c:idx val="1"/>
              <c:layout>
                <c:manualLayout>
                  <c:x val="5.4735423572737051E-2"/>
                  <c:y val="-3.3523127059956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09-437B-A38B-357339E43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30130.9</c:v>
                </c:pt>
                <c:pt idx="1">
                  <c:v>36955.699999999997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9-437B-A38B-357339E43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4205184"/>
        <c:axId val="174215168"/>
        <c:axId val="0"/>
      </c:bar3DChart>
      <c:catAx>
        <c:axId val="17420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215168"/>
        <c:crosses val="autoZero"/>
        <c:auto val="1"/>
        <c:lblAlgn val="ctr"/>
        <c:lblOffset val="100"/>
        <c:noMultiLvlLbl val="0"/>
      </c:catAx>
      <c:valAx>
        <c:axId val="174215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4205184"/>
        <c:crosses val="autoZero"/>
        <c:crossBetween val="between"/>
      </c:valAx>
      <c:spPr>
        <a:noFill/>
        <a:ln w="25258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МБТ общего характера бюджетам субъектов РФ и муниципальных образований</a:t>
            </a:r>
          </a:p>
        </c:rich>
      </c:tx>
      <c:layout>
        <c:manualLayout>
          <c:xMode val="edge"/>
          <c:yMode val="edge"/>
          <c:x val="0.14098609070816959"/>
          <c:y val="7.5758703775183362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235655520638393E-2"/>
          <c:y val="6.3959466058245193E-2"/>
          <c:w val="0.834072243211751"/>
          <c:h val="0.81300088537234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 общего характера бюджетам субъектов РФ и муниципальных образований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1-0B48-4087-80F6-1D5773B076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0B48-4087-80F6-1D5773B076D7}"/>
              </c:ext>
            </c:extLst>
          </c:dPt>
          <c:dLbls>
            <c:dLbl>
              <c:idx val="0"/>
              <c:layout>
                <c:manualLayout>
                  <c:x val="9.4137518031788894E-2"/>
                  <c:y val="-2.1910579302292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48-4087-80F6-1D5773B076D7}"/>
                </c:ext>
              </c:extLst>
            </c:dLbl>
            <c:dLbl>
              <c:idx val="1"/>
              <c:layout>
                <c:manualLayout>
                  <c:x val="0.1958301901774725"/>
                  <c:y val="1.985730959054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48-4087-80F6-1D5773B07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год*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197938.4</c:v>
                </c:pt>
                <c:pt idx="1">
                  <c:v>264027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8-4087-80F6-1D5773B07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851136"/>
        <c:axId val="172053248"/>
        <c:axId val="0"/>
      </c:bar3DChart>
      <c:catAx>
        <c:axId val="1718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053248"/>
        <c:crosses val="autoZero"/>
        <c:auto val="1"/>
        <c:lblAlgn val="ctr"/>
        <c:lblOffset val="100"/>
        <c:noMultiLvlLbl val="0"/>
      </c:catAx>
      <c:valAx>
        <c:axId val="1720532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1851136"/>
        <c:crosses val="autoZero"/>
        <c:crossBetween val="between"/>
      </c:valAx>
      <c:spPr>
        <a:noFill/>
        <a:ln w="25244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43800859341462"/>
          <c:y val="0.1334035174137278"/>
          <c:w val="0.43012528526288457"/>
          <c:h val="0.632509205804442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3175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883-45CC-893E-ED838DC82D53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883-45CC-893E-ED838DC82D53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883-45CC-893E-ED838DC82D5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883-45CC-893E-ED838DC82D53}"/>
              </c:ext>
            </c:extLst>
          </c:dPt>
          <c:dPt>
            <c:idx val="4"/>
            <c:bubble3D val="0"/>
            <c:spPr>
              <a:solidFill>
                <a:srgbClr val="4A97D6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883-45CC-893E-ED838DC82D5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0883-45CC-893E-ED838DC82D53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0883-45CC-893E-ED838DC82D53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0883-45CC-893E-ED838DC82D5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0883-45CC-893E-ED838DC82D5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0883-45CC-893E-ED838DC82D53}"/>
              </c:ext>
            </c:extLst>
          </c:dPt>
          <c:dLbls>
            <c:dLbl>
              <c:idx val="0"/>
              <c:layout>
                <c:manualLayout>
                  <c:x val="-1.0596670050306834E-16"/>
                  <c:y val="-0.1402454613476681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83-45CC-893E-ED838DC82D53}"/>
                </c:ext>
              </c:extLst>
            </c:dLbl>
            <c:dLbl>
              <c:idx val="1"/>
              <c:layout>
                <c:manualLayout>
                  <c:x val="6.9712292533368692E-2"/>
                  <c:y val="6.799779944129359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83-45CC-893E-ED838DC82D53}"/>
                </c:ext>
              </c:extLst>
            </c:dLbl>
            <c:dLbl>
              <c:idx val="2"/>
              <c:layout>
                <c:manualLayout>
                  <c:x val="9.1036080712969078E-2"/>
                  <c:y val="7.012273067383402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83-45CC-893E-ED838DC82D53}"/>
                </c:ext>
              </c:extLst>
            </c:dLbl>
            <c:dLbl>
              <c:idx val="3"/>
              <c:layout>
                <c:manualLayout>
                  <c:x val="7.8030926325402067E-2"/>
                  <c:y val="7.437259313891496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83-45CC-893E-ED838DC82D53}"/>
                </c:ext>
              </c:extLst>
            </c:dLbl>
            <c:dLbl>
              <c:idx val="4"/>
              <c:layout>
                <c:manualLayout>
                  <c:x val="8.5256012096272621E-2"/>
                  <c:y val="0.106246561627021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883-45CC-893E-ED838DC82D53}"/>
                </c:ext>
              </c:extLst>
            </c:dLbl>
            <c:dLbl>
              <c:idx val="5"/>
              <c:layout>
                <c:manualLayout>
                  <c:x val="6.3580754783660917E-2"/>
                  <c:y val="0.1529950487429107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883-45CC-893E-ED838DC82D53}"/>
                </c:ext>
              </c:extLst>
            </c:dLbl>
            <c:dLbl>
              <c:idx val="6"/>
              <c:layout>
                <c:manualLayout>
                  <c:x val="-1.4450171541741141E-3"/>
                  <c:y val="0.15299504874291081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883-45CC-893E-ED838DC82D53}"/>
                </c:ext>
              </c:extLst>
            </c:dLbl>
            <c:dLbl>
              <c:idx val="7"/>
              <c:layout>
                <c:manualLayout>
                  <c:x val="-4.9130583241919885E-2"/>
                  <c:y val="0.1211210802548043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883-45CC-893E-ED838DC82D53}"/>
                </c:ext>
              </c:extLst>
            </c:dLbl>
            <c:dLbl>
              <c:idx val="8"/>
              <c:layout>
                <c:manualLayout>
                  <c:x val="-0.14305669826323739"/>
                  <c:y val="3.824876218572769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883-45CC-893E-ED838DC82D53}"/>
                </c:ext>
              </c:extLst>
            </c:dLbl>
            <c:dLbl>
              <c:idx val="9"/>
              <c:layout>
                <c:manualLayout>
                  <c:x val="-0.10115120079218799"/>
                  <c:y val="8.712218053415750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883-45CC-893E-ED838DC82D5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Современное образование - 586 665,9 тыс. руб.</c:v>
                </c:pt>
                <c:pt idx="1">
                  <c:v>Развитие физической культуры и спорта -            35 776,9 тыс. руб.</c:v>
                </c:pt>
                <c:pt idx="2">
                  <c:v>Развитие сельского хозяйства - 31 338,9 тыс. руб. </c:v>
                </c:pt>
                <c:pt idx="3">
                  <c:v>Управление муниципальными финансами и муниципальным долгом - 30 552,0 тыс. руб.</c:v>
                </c:pt>
                <c:pt idx="4">
                  <c:v>Развитие жилищно-коммунального и дорожного хозяйства - 30 026,4 тыс. руб. </c:v>
                </c:pt>
                <c:pt idx="5">
                  <c:v>Развитие культуры - 20 838,2 тыс. руб.</c:v>
                </c:pt>
                <c:pt idx="6">
                  <c:v>Обеспечение безопасности на территории ЛМР -  2 606,8 тыс. руб.</c:v>
                </c:pt>
                <c:pt idx="7">
                  <c:v>Стимулирование экономической активности -         2 438,9 тыс. руб. </c:v>
                </c:pt>
                <c:pt idx="8">
                  <c:v>Развитие молодежного потенциала - 2 282,7 тыс. руб.</c:v>
                </c:pt>
                <c:pt idx="9">
                  <c:v>Поддержка социально ориентированных некоммерческих организаций в ЛМР - 108,0 тыс. руб.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586665.9</c:v>
                </c:pt>
                <c:pt idx="1">
                  <c:v>35776.9</c:v>
                </c:pt>
                <c:pt idx="2">
                  <c:v>31338.9</c:v>
                </c:pt>
                <c:pt idx="3">
                  <c:v>30552</c:v>
                </c:pt>
                <c:pt idx="4">
                  <c:v>30026.400000000001</c:v>
                </c:pt>
                <c:pt idx="5">
                  <c:v>20838.2</c:v>
                </c:pt>
                <c:pt idx="6">
                  <c:v>2606.8000000000002</c:v>
                </c:pt>
                <c:pt idx="7">
                  <c:v>2438.9</c:v>
                </c:pt>
                <c:pt idx="8">
                  <c:v>2282.6999999999998</c:v>
                </c:pt>
                <c:pt idx="9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883-45CC-893E-ED838DC82D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93"/>
        <c:holeSize val="50"/>
      </c:doughnutChart>
    </c:plotArea>
    <c:legend>
      <c:legendPos val="l"/>
      <c:layout>
        <c:manualLayout>
          <c:xMode val="edge"/>
          <c:yMode val="edge"/>
          <c:x val="0"/>
          <c:y val="0"/>
          <c:w val="0.52330454259916259"/>
          <c:h val="0.98725041260475754"/>
        </c:manualLayout>
      </c:layout>
      <c:overlay val="0"/>
      <c:txPr>
        <a:bodyPr/>
        <a:lstStyle/>
        <a:p>
          <a:pPr>
            <a:defRPr sz="16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flat"/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flat"/>
      </c:spPr>
    </c:backWall>
    <c:plotArea>
      <c:layout>
        <c:manualLayout>
          <c:layoutTarget val="inner"/>
          <c:xMode val="edge"/>
          <c:yMode val="edge"/>
          <c:x val="0.51499220494315501"/>
          <c:y val="1.0497274844674947E-2"/>
          <c:w val="0.42526782505077187"/>
          <c:h val="0.950740214081631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- 455 820,4 тыс. руб.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dLbl>
              <c:idx val="0"/>
              <c:layout>
                <c:manualLayout>
                  <c:x val="1.4084644891914916E-2"/>
                  <c:y val="-1.6816888278855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F8-4BAA-A42D-B5C20561B3D8}"/>
                </c:ext>
              </c:extLst>
            </c:dLbl>
            <c:dLbl>
              <c:idx val="1"/>
              <c:layout>
                <c:manualLayout>
                  <c:x val="4.9232525696851917E-3"/>
                  <c:y val="-1.921908470244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F8-4BAA-A42D-B5C20561B3D8}"/>
                </c:ext>
              </c:extLst>
            </c:dLbl>
            <c:dLbl>
              <c:idx val="2"/>
              <c:layout>
                <c:manualLayout>
                  <c:x val="2.5078304688011814E-3"/>
                  <c:y val="-2.045782389453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4420881722296"/>
                      <c:h val="4.63080232210221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9F8-4BAA-A42D-B5C20561B3D8}"/>
                </c:ext>
              </c:extLst>
            </c:dLbl>
            <c:dLbl>
              <c:idx val="3"/>
              <c:layout>
                <c:manualLayout>
                  <c:x val="1.3226546778752141E-2"/>
                  <c:y val="-1.6816699114635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F8-4BAA-A42D-B5C20561B3D8}"/>
                </c:ext>
              </c:extLst>
            </c:dLbl>
            <c:dLbl>
              <c:idx val="4"/>
              <c:layout>
                <c:manualLayout>
                  <c:x val="1.1243296074053378E-2"/>
                  <c:y val="-9.3136363369688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AF-428E-89E1-EC2F5489262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Дотация на выравнивание бюджетной обеспеченности за счет собстенных доходов </c:v>
                </c:pt>
                <c:pt idx="1">
                  <c:v>Дотация на выравнивание бюджетной обеспеченности за счет средств областного бюджета</c:v>
                </c:pt>
                <c:pt idx="2">
                  <c:v>Сохранение целевых показателей повышения оплаты труда работников муниципальных учреждений культуры в соответствии с Указом Президента РФ от 7 мая 2012 года № 597 </c:v>
                </c:pt>
                <c:pt idx="3">
                  <c:v>Ремонт, строительство ДК</c:v>
                </c:pt>
                <c:pt idx="4">
                  <c:v>Поддержка ЖКХ, развитие общественной и транспортной инфраструктуры поселений и оказание дополнительной финансовой помощи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29952</c:v>
                </c:pt>
                <c:pt idx="1">
                  <c:v>169076.3</c:v>
                </c:pt>
                <c:pt idx="2">
                  <c:v>10000</c:v>
                </c:pt>
                <c:pt idx="3">
                  <c:v>11112</c:v>
                </c:pt>
                <c:pt idx="4">
                  <c:v>235680.1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F8-4BAA-A42D-B5C20561B3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год* - 356 407,2 тыс. руб. </c:v>
                </c:pt>
              </c:strCache>
            </c:strRef>
          </c:tx>
          <c:spPr>
            <a:solidFill>
              <a:srgbClr val="FFCC66"/>
            </a:solidFill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dLbl>
              <c:idx val="0"/>
              <c:layout>
                <c:manualLayout>
                  <c:x val="9.5528853605958228E-3"/>
                  <c:y val="-1.921908470244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F8-4BAA-A42D-B5C20561B3D8}"/>
                </c:ext>
              </c:extLst>
            </c:dLbl>
            <c:dLbl>
              <c:idx val="1"/>
              <c:layout>
                <c:manualLayout>
                  <c:x val="1.0802469135802547E-2"/>
                  <c:y val="-1.201192793902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F8-4BAA-A42D-B5C20561B3D8}"/>
                </c:ext>
              </c:extLst>
            </c:dLbl>
            <c:dLbl>
              <c:idx val="2"/>
              <c:layout>
                <c:manualLayout>
                  <c:x val="2.6124174680097138E-2"/>
                  <c:y val="-9.831386514441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F8-4BAA-A42D-B5C20561B3D8}"/>
                </c:ext>
              </c:extLst>
            </c:dLbl>
            <c:dLbl>
              <c:idx val="3"/>
              <c:layout>
                <c:manualLayout>
                  <c:x val="1.4596317188570023E-2"/>
                  <c:y val="-1.681669911463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F8-4BAA-A42D-B5C20561B3D8}"/>
                </c:ext>
              </c:extLst>
            </c:dLbl>
            <c:dLbl>
              <c:idx val="4"/>
              <c:layout>
                <c:manualLayout>
                  <c:x val="9.8378840647968015E-3"/>
                  <c:y val="-1.16420454212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AF-428E-89E1-EC2F5489262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Дотация на выравнивание бюджетной обеспеченности за счет собстенных доходов </c:v>
                </c:pt>
                <c:pt idx="1">
                  <c:v>Дотация на выравнивание бюджетной обеспеченности за счет средств областного бюджета</c:v>
                </c:pt>
                <c:pt idx="2">
                  <c:v>Сохранение целевых показателей повышения оплаты труда работников муниципальных учреждений культуры в соответствии с Указом Президента РФ от 7 мая 2012 года № 597 </c:v>
                </c:pt>
                <c:pt idx="3">
                  <c:v>Ремонт, строительство ДК</c:v>
                </c:pt>
                <c:pt idx="4">
                  <c:v>Поддержка ЖКХ, развитие общественной и транспортной инфраструктуры поселений и оказание дополнительной финансовой помощи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24960</c:v>
                </c:pt>
                <c:pt idx="1">
                  <c:v>158468.79999999999</c:v>
                </c:pt>
                <c:pt idx="2">
                  <c:v>4652.6000000000004</c:v>
                </c:pt>
                <c:pt idx="3">
                  <c:v>11112</c:v>
                </c:pt>
                <c:pt idx="4">
                  <c:v>157213.79999999999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F8-4BAA-A42D-B5C20561B3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gapDepth val="170"/>
        <c:shape val="box"/>
        <c:axId val="179821568"/>
        <c:axId val="179823360"/>
        <c:axId val="0"/>
      </c:bar3DChart>
      <c:catAx>
        <c:axId val="179821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t" anchorCtr="1"/>
          <a:lstStyle/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823360"/>
        <c:crosses val="autoZero"/>
        <c:auto val="1"/>
        <c:lblAlgn val="ctr"/>
        <c:lblOffset val="100"/>
        <c:noMultiLvlLbl val="0"/>
      </c:catAx>
      <c:valAx>
        <c:axId val="17982336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798215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69396788312637991"/>
          <c:y val="0.86656070877505886"/>
          <c:w val="0.28214011271625639"/>
          <c:h val="7.7716984601275935E-2"/>
        </c:manualLayout>
      </c:layout>
      <c:overlay val="0"/>
      <c:txPr>
        <a:bodyPr/>
        <a:lstStyle/>
        <a:p>
          <a:pPr>
            <a:defRPr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 </a:t>
            </a:r>
          </a:p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 -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0,20292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0,20479) 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931350559134729"/>
          <c:y val="3.0883473264875339E-2"/>
        </c:manualLayout>
      </c:layout>
      <c:overlay val="0"/>
    </c:title>
    <c:autoTitleDeleted val="0"/>
    <c:view3D>
      <c:rotX val="10"/>
      <c:rotY val="90"/>
      <c:rAngAx val="1"/>
    </c:view3D>
    <c:floor>
      <c:thickness val="0"/>
      <c:spPr>
        <a:ln>
          <a:solidFill>
            <a:schemeClr val="accent6">
              <a:lumMod val="40000"/>
              <a:lumOff val="60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85950007866211E-3"/>
          <c:y val="0.26221160611783878"/>
          <c:w val="0.99874140499921349"/>
          <c:h val="0.55925300627972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0131615847047385E-3"/>
                  <c:y val="-1.45123700814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8-427C-9507-BCDAB47E5EC8}"/>
                </c:ext>
              </c:extLst>
            </c:dLbl>
            <c:dLbl>
              <c:idx val="1"/>
              <c:layout>
                <c:manualLayout>
                  <c:x val="3.0131615847047211E-3"/>
                  <c:y val="-1.814074827837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8-427C-9507-BCDAB47E5EC8}"/>
                </c:ext>
              </c:extLst>
            </c:dLbl>
            <c:dLbl>
              <c:idx val="2"/>
              <c:layout>
                <c:manualLayout>
                  <c:x val="2.2924940009613738E-2"/>
                  <c:y val="-1.10231163772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98-427C-9507-BCDAB47E5EC8}"/>
                </c:ext>
              </c:extLst>
            </c:dLbl>
            <c:dLbl>
              <c:idx val="3"/>
              <c:layout>
                <c:manualLayout>
                  <c:x val="2.2792787962158598E-2"/>
                  <c:y val="-1.10231163772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8-427C-9507-BCDAB47E5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13413.1</c:v>
                </c:pt>
                <c:pt idx="1">
                  <c:v>15475.5</c:v>
                </c:pt>
                <c:pt idx="2">
                  <c:v>16143.4</c:v>
                </c:pt>
                <c:pt idx="3">
                  <c:v>16302.9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98-427C-9507-BCDAB47E5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12864"/>
        <c:axId val="114214400"/>
        <c:axId val="0"/>
      </c:bar3DChart>
      <c:catAx>
        <c:axId val="11421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214400"/>
        <c:crosses val="autoZero"/>
        <c:auto val="1"/>
        <c:lblAlgn val="ctr"/>
        <c:lblOffset val="100"/>
        <c:noMultiLvlLbl val="0"/>
      </c:catAx>
      <c:valAx>
        <c:axId val="1142144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421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пошлина </a:t>
            </a:r>
          </a:p>
          <a:p>
            <a:pPr>
              <a:defRPr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400632616307242"/>
          <c:y val="9.3148741789517361E-2"/>
        </c:manualLayout>
      </c:layout>
      <c:overlay val="0"/>
    </c:title>
    <c:autoTitleDeleted val="0"/>
    <c:view3D>
      <c:rotX val="10"/>
      <c:rotY val="90"/>
      <c:rAngAx val="1"/>
    </c:view3D>
    <c:floor>
      <c:thickness val="0"/>
      <c:spPr>
        <a:ln>
          <a:solidFill>
            <a:schemeClr val="accent4">
              <a:lumMod val="40000"/>
              <a:lumOff val="60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52253009955587E-4"/>
          <c:y val="0.22503965706576251"/>
          <c:w val="0.995768692806275"/>
          <c:h val="0.63379125714894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9990</c:v>
                </c:pt>
                <c:pt idx="1">
                  <c:v>10270</c:v>
                </c:pt>
                <c:pt idx="2">
                  <c:v>10340</c:v>
                </c:pt>
                <c:pt idx="3">
                  <c:v>10410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A-45BD-9A61-0A90B10E8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40608"/>
        <c:axId val="114342144"/>
        <c:axId val="0"/>
      </c:bar3DChart>
      <c:catAx>
        <c:axId val="11434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42144"/>
        <c:crosses val="autoZero"/>
        <c:auto val="1"/>
        <c:lblAlgn val="ctr"/>
        <c:lblOffset val="100"/>
        <c:noMultiLvlLbl val="0"/>
      </c:catAx>
      <c:valAx>
        <c:axId val="1143421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43406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налог</a:t>
            </a:r>
          </a:p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11974852225963"/>
          <c:y val="9.2621836417592904E-2"/>
        </c:manualLayout>
      </c:layout>
      <c:overlay val="0"/>
    </c:title>
    <c:autoTitleDeleted val="0"/>
    <c:view3D>
      <c:rotX val="10"/>
      <c:rotY val="40"/>
      <c:rAngAx val="1"/>
    </c:view3D>
    <c:floor>
      <c:thickness val="0"/>
      <c:spPr>
        <a:ln>
          <a:solidFill>
            <a:schemeClr val="accent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120683514910812E-2"/>
          <c:y val="0.22513359486547774"/>
          <c:w val="0.87517926878934982"/>
          <c:h val="0.528724208404496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247764231900226E-2"/>
                  <c:y val="-0.19771996346482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BA-4CB7-B2AF-32B6001DD0CD}"/>
                </c:ext>
              </c:extLst>
            </c:dLbl>
            <c:dLbl>
              <c:idx val="1"/>
              <c:layout>
                <c:manualLayout>
                  <c:x val="2.758603200365177E-2"/>
                  <c:y val="-0.2232175977770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BA-4CB7-B2AF-32B6001DD0CD}"/>
                </c:ext>
              </c:extLst>
            </c:dLbl>
            <c:dLbl>
              <c:idx val="2"/>
              <c:layout>
                <c:manualLayout>
                  <c:x val="3.1548724914797682E-2"/>
                  <c:y val="-0.21657722430639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BA-4CB7-B2AF-32B6001DD0CD}"/>
                </c:ext>
              </c:extLst>
            </c:dLbl>
            <c:dLbl>
              <c:idx val="3"/>
              <c:layout>
                <c:manualLayout>
                  <c:x val="2.4559213812311253E-2"/>
                  <c:y val="-0.21358599414877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BA-4CB7-B2AF-32B6001DD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135.5</c:v>
                </c:pt>
                <c:pt idx="1">
                  <c:v>146</c:v>
                </c:pt>
                <c:pt idx="2">
                  <c:v>148.19999999999999</c:v>
                </c:pt>
                <c:pt idx="3">
                  <c:v>150.5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A-4CB7-B2AF-32B6001DD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37664"/>
        <c:axId val="115939200"/>
        <c:axId val="0"/>
      </c:bar3DChart>
      <c:catAx>
        <c:axId val="1159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39200"/>
        <c:crosses val="autoZero"/>
        <c:auto val="1"/>
        <c:lblAlgn val="ctr"/>
        <c:lblOffset val="100"/>
        <c:noMultiLvlLbl val="0"/>
      </c:catAx>
      <c:valAx>
        <c:axId val="115939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59376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 dirty="0"/>
              <a:t>Налог, взимаемый в связи с применением упрощенной системы налогообложения</a:t>
            </a:r>
          </a:p>
          <a:p>
            <a:pPr>
              <a:defRPr sz="1400" i="1"/>
            </a:pPr>
            <a:r>
              <a:rPr lang="ru-RU" sz="1400" i="1" dirty="0"/>
              <a:t> (тыс. руб.)</a:t>
            </a:r>
          </a:p>
        </c:rich>
      </c:tx>
      <c:layout>
        <c:manualLayout>
          <c:xMode val="edge"/>
          <c:yMode val="edge"/>
          <c:x val="0.12474756665453493"/>
          <c:y val="1.776152461080039E-2"/>
        </c:manualLayout>
      </c:layout>
      <c:overlay val="0"/>
    </c:title>
    <c:autoTitleDeleted val="0"/>
    <c:view3D>
      <c:rotX val="10"/>
      <c:rotY val="40"/>
      <c:rAngAx val="1"/>
    </c:view3D>
    <c:floor>
      <c:thickness val="0"/>
      <c:spPr>
        <a:ln>
          <a:solidFill>
            <a:schemeClr val="accent3">
              <a:lumMod val="40000"/>
              <a:lumOff val="60000"/>
            </a:schemeClr>
          </a:solidFill>
        </a:ln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9843295257817327E-2"/>
          <c:y val="0.22623507835921677"/>
          <c:w val="0.97354227298958518"/>
          <c:h val="0.66579410994214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552031131890584E-2"/>
                  <c:y val="-0.24861194767117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A-4683-B450-85C88A21BDC4}"/>
                </c:ext>
              </c:extLst>
            </c:dLbl>
            <c:dLbl>
              <c:idx val="1"/>
              <c:layout>
                <c:manualLayout>
                  <c:x val="1.3971789057177794E-2"/>
                  <c:y val="-0.2787073140828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A-4683-B450-85C88A21BDC4}"/>
                </c:ext>
              </c:extLst>
            </c:dLbl>
            <c:dLbl>
              <c:idx val="2"/>
              <c:layout>
                <c:manualLayout>
                  <c:x val="2.5330589695493531E-2"/>
                  <c:y val="-0.28833532514301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A-4683-B450-85C88A21BDC4}"/>
                </c:ext>
              </c:extLst>
            </c:dLbl>
            <c:dLbl>
              <c:idx val="3"/>
              <c:layout>
                <c:manualLayout>
                  <c:x val="4.0793181966647087E-2"/>
                  <c:y val="-0.3045457877208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A-4683-B450-85C88A21B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161660</c:v>
                </c:pt>
                <c:pt idx="1">
                  <c:v>214950.39999999999</c:v>
                </c:pt>
                <c:pt idx="2">
                  <c:v>224314.2</c:v>
                </c:pt>
                <c:pt idx="3">
                  <c:v>233879.3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0A-4683-B450-85C88A21B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88352"/>
        <c:axId val="115989888"/>
        <c:axId val="0"/>
      </c:bar3DChart>
      <c:catAx>
        <c:axId val="11598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5989888"/>
        <c:crosses val="autoZero"/>
        <c:auto val="1"/>
        <c:lblAlgn val="ctr"/>
        <c:lblOffset val="100"/>
        <c:noMultiLvlLbl val="0"/>
      </c:catAx>
      <c:valAx>
        <c:axId val="1159898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598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r>
              <a:rPr lang="ru-RU" sz="1400" b="1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456003780564443"/>
          <c:y val="5.482747444262611E-2"/>
        </c:manualLayout>
      </c:layout>
      <c:overlay val="0"/>
    </c:title>
    <c:autoTitleDeleted val="0"/>
    <c:view3D>
      <c:rotX val="10"/>
      <c:rotY val="30"/>
      <c:rAngAx val="1"/>
    </c:view3D>
    <c:floor>
      <c:thickness val="0"/>
      <c:spPr>
        <a:ln>
          <a:solidFill>
            <a:schemeClr val="accent1"/>
          </a:solidFill>
        </a:ln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4673375315336645E-2"/>
          <c:y val="0.35595683407366513"/>
          <c:w val="0.96532662468466335"/>
          <c:h val="0.41161319631888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169207998040235E-2"/>
                  <c:y val="-0.160264925293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98-4CB8-8738-F998FCC5958A}"/>
                </c:ext>
              </c:extLst>
            </c:dLbl>
            <c:dLbl>
              <c:idx val="1"/>
              <c:layout>
                <c:manualLayout>
                  <c:x val="1.5656876004850041E-2"/>
                  <c:y val="-0.2024399056343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98-4CB8-8738-F998FCC5958A}"/>
                </c:ext>
              </c:extLst>
            </c:dLbl>
            <c:dLbl>
              <c:idx val="2"/>
              <c:layout>
                <c:manualLayout>
                  <c:x val="1.9436964894836851E-2"/>
                  <c:y val="-0.2024399056343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98-4CB8-8738-F998FCC5958A}"/>
                </c:ext>
              </c:extLst>
            </c:dLbl>
            <c:dLbl>
              <c:idx val="3"/>
              <c:layout>
                <c:manualLayout>
                  <c:x val="1.9095753331315954E-2"/>
                  <c:y val="-0.2024399056343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98-4CB8-8738-F998FCC59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13325</c:v>
                </c:pt>
                <c:pt idx="1">
                  <c:v>15749.1</c:v>
                </c:pt>
                <c:pt idx="2">
                  <c:v>16694.400000000001</c:v>
                </c:pt>
                <c:pt idx="3">
                  <c:v>17695.7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98-4CB8-8738-F998FCC5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141440"/>
        <c:axId val="116176000"/>
        <c:axId val="0"/>
      </c:bar3DChart>
      <c:catAx>
        <c:axId val="1161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76000"/>
        <c:crosses val="autoZero"/>
        <c:auto val="1"/>
        <c:lblAlgn val="ctr"/>
        <c:lblOffset val="100"/>
        <c:noMultiLvlLbl val="0"/>
      </c:catAx>
      <c:valAx>
        <c:axId val="116176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614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/>
              <a:t>Доходы от продажи материальных и нематериальных активов</a:t>
            </a:r>
          </a:p>
          <a:p>
            <a:pPr>
              <a:defRPr sz="1400" i="1"/>
            </a:pPr>
            <a:r>
              <a:rPr lang="ru-RU" sz="1400" i="1"/>
              <a:t> (тыс. руб.)</a:t>
            </a:r>
          </a:p>
        </c:rich>
      </c:tx>
      <c:layout>
        <c:manualLayout>
          <c:xMode val="edge"/>
          <c:yMode val="edge"/>
          <c:x val="0.11019322498610522"/>
          <c:y val="4.316184430321866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chemeClr val="tx2">
              <a:lumMod val="50000"/>
              <a:lumOff val="50000"/>
            </a:schemeClr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87388031993022E-3"/>
                  <c:y val="-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3E-4DD1-905C-3D92D290CDA0}"/>
                </c:ext>
              </c:extLst>
            </c:dLbl>
            <c:dLbl>
              <c:idx val="1"/>
              <c:layout>
                <c:manualLayout>
                  <c:x val="1.1657477606398582E-2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3E-4DD1-905C-3D92D290CDA0}"/>
                </c:ext>
              </c:extLst>
            </c:dLbl>
            <c:dLbl>
              <c:idx val="2"/>
              <c:layout>
                <c:manualLayout>
                  <c:x val="1.9345216923169418E-2"/>
                  <c:y val="-9.3032303069328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BA-4ECF-8DAB-752D24BB980A}"/>
                </c:ext>
              </c:extLst>
            </c:dLbl>
            <c:dLbl>
              <c:idx val="3"/>
              <c:layout>
                <c:manualLayout>
                  <c:x val="2.5601014108760495E-2"/>
                  <c:y val="-1.463885933723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BA-4ECF-8DAB-752D24BB9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16517.8</c:v>
                </c:pt>
                <c:pt idx="1">
                  <c:v>14892.8</c:v>
                </c:pt>
                <c:pt idx="2">
                  <c:v>13092.8</c:v>
                </c:pt>
                <c:pt idx="3">
                  <c:v>13092.8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A-4ECF-8DAB-752D24BB9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997888"/>
        <c:axId val="137011968"/>
        <c:axId val="0"/>
      </c:bar3DChart>
      <c:catAx>
        <c:axId val="13699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011968"/>
        <c:crosses val="autoZero"/>
        <c:auto val="1"/>
        <c:lblAlgn val="ctr"/>
        <c:lblOffset val="100"/>
        <c:noMultiLvlLbl val="0"/>
      </c:catAx>
      <c:valAx>
        <c:axId val="137011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69978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338511667337106"/>
          <c:y val="8.085392302684131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solidFill>
            <a:srgbClr val="C9E7A7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038283563604633"/>
          <c:w val="1"/>
          <c:h val="0.46445254592247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1822633096642E-3"/>
                  <c:y val="-1.805999905884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2F-47D8-BC3C-23DA633392CC}"/>
                </c:ext>
              </c:extLst>
            </c:dLbl>
            <c:dLbl>
              <c:idx val="2"/>
              <c:layout>
                <c:manualLayout>
                  <c:x val="2.4909301004105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F-47D8-BC3C-23DA633392CC}"/>
                </c:ext>
              </c:extLst>
            </c:dLbl>
            <c:dLbl>
              <c:idx val="3"/>
              <c:layout>
                <c:manualLayout>
                  <c:x val="5.3377073580225878E-2"/>
                  <c:y val="-5.8789764100285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F-47D8-BC3C-23DA63339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26098.2</c:v>
                </c:pt>
                <c:pt idx="1">
                  <c:v>29155.3</c:v>
                </c:pt>
                <c:pt idx="2">
                  <c:v>28512.5</c:v>
                </c:pt>
                <c:pt idx="3">
                  <c:v>28507.5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F-47D8-BC3C-23DA63339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02080"/>
        <c:axId val="137103616"/>
        <c:axId val="0"/>
      </c:bar3DChart>
      <c:catAx>
        <c:axId val="13710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5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03616"/>
        <c:crosses val="autoZero"/>
        <c:auto val="1"/>
        <c:lblAlgn val="ctr"/>
        <c:lblOffset val="100"/>
        <c:noMultiLvlLbl val="0"/>
      </c:catAx>
      <c:valAx>
        <c:axId val="1371036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710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E1E7-3717-45AF-BE57-7EF9BC67F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77ADF0-821C-4145-BB4C-A556C992E479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Стратегическая приоритизация расходов и развитие принципов проектного управления</a:t>
          </a:r>
          <a:endParaRPr lang="ru-RU" sz="1800" dirty="0"/>
        </a:p>
      </dgm:t>
    </dgm:pt>
    <dgm:pt modelId="{A53418EC-1061-42C2-A61B-13D7604F06E0}" type="parTrans" cxnId="{9F6D0859-3B09-45F0-AD45-0EEE52D8A104}">
      <dgm:prSet/>
      <dgm:spPr/>
      <dgm:t>
        <a:bodyPr/>
        <a:lstStyle/>
        <a:p>
          <a:endParaRPr lang="ru-RU"/>
        </a:p>
      </dgm:t>
    </dgm:pt>
    <dgm:pt modelId="{073A34D7-F299-4E4B-A640-46E88FD175CF}" type="sibTrans" cxnId="{9F6D0859-3B09-45F0-AD45-0EEE52D8A104}">
      <dgm:prSet/>
      <dgm:spPr/>
      <dgm:t>
        <a:bodyPr/>
        <a:lstStyle/>
        <a:p>
          <a:endParaRPr lang="ru-RU"/>
        </a:p>
      </dgm:t>
    </dgm:pt>
    <dgm:pt modelId="{0826C5B4-1509-41B6-A56D-7285BCCFF4B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Ограничение роста муниципального долга Лужского муниципального района</a:t>
          </a:r>
          <a:endParaRPr lang="ru-RU" sz="1800" dirty="0"/>
        </a:p>
      </dgm:t>
    </dgm:pt>
    <dgm:pt modelId="{AA01F272-7868-4174-9113-5EB5F5616BC8}" type="parTrans" cxnId="{B14E9CD2-1210-4A5B-95B4-0D122D355C5B}">
      <dgm:prSet/>
      <dgm:spPr/>
      <dgm:t>
        <a:bodyPr/>
        <a:lstStyle/>
        <a:p>
          <a:endParaRPr lang="ru-RU"/>
        </a:p>
      </dgm:t>
    </dgm:pt>
    <dgm:pt modelId="{D3716C9E-C222-4D22-87BB-8B8DD2BA580F}" type="sibTrans" cxnId="{B14E9CD2-1210-4A5B-95B4-0D122D355C5B}">
      <dgm:prSet/>
      <dgm:spPr/>
      <dgm:t>
        <a:bodyPr/>
        <a:lstStyle/>
        <a:p>
          <a:endParaRPr lang="ru-RU"/>
        </a:p>
      </dgm:t>
    </dgm:pt>
    <dgm:pt modelId="{9C7E4A44-2911-4E95-AF13-C25E34542C5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1800" dirty="0"/>
        </a:p>
      </dgm:t>
    </dgm:pt>
    <dgm:pt modelId="{30291BDE-DF03-4BB4-9F37-AA0813C24263}" type="parTrans" cxnId="{AA612F83-C2FE-4261-9E72-9DFBAD84DED1}">
      <dgm:prSet/>
      <dgm:spPr/>
      <dgm:t>
        <a:bodyPr/>
        <a:lstStyle/>
        <a:p>
          <a:endParaRPr lang="ru-RU"/>
        </a:p>
      </dgm:t>
    </dgm:pt>
    <dgm:pt modelId="{1C5A3185-4E75-4C7A-8880-0B81F3322EBE}" type="sibTrans" cxnId="{AA612F83-C2FE-4261-9E72-9DFBAD84DED1}">
      <dgm:prSet/>
      <dgm:spPr/>
      <dgm:t>
        <a:bodyPr/>
        <a:lstStyle/>
        <a:p>
          <a:endParaRPr lang="ru-RU"/>
        </a:p>
      </dgm:t>
    </dgm:pt>
    <dgm:pt modelId="{8F54A20F-8EAC-4822-9EB9-93422D011EA2}" type="pres">
      <dgm:prSet presAssocID="{2991E1E7-3717-45AF-BE57-7EF9BC67F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E1C026-9DAB-4EAB-9749-82B6B22538E2}" type="pres">
      <dgm:prSet presAssocID="{2991E1E7-3717-45AF-BE57-7EF9BC67FFA9}" presName="Name1" presStyleCnt="0"/>
      <dgm:spPr/>
    </dgm:pt>
    <dgm:pt modelId="{516212BD-91E2-4AA7-BE55-F043A860F0C5}" type="pres">
      <dgm:prSet presAssocID="{2991E1E7-3717-45AF-BE57-7EF9BC67FFA9}" presName="cycle" presStyleCnt="0"/>
      <dgm:spPr/>
    </dgm:pt>
    <dgm:pt modelId="{F0BDD0F3-CA0E-4D9B-8C11-76C03E56938B}" type="pres">
      <dgm:prSet presAssocID="{2991E1E7-3717-45AF-BE57-7EF9BC67FFA9}" presName="srcNode" presStyleLbl="node1" presStyleIdx="0" presStyleCnt="3"/>
      <dgm:spPr/>
    </dgm:pt>
    <dgm:pt modelId="{3F032D07-48CA-43F7-BA19-1BDD7E8BBC37}" type="pres">
      <dgm:prSet presAssocID="{2991E1E7-3717-45AF-BE57-7EF9BC67F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2E65FC79-4382-4A6B-BAB3-5143A065ECDD}" type="pres">
      <dgm:prSet presAssocID="{2991E1E7-3717-45AF-BE57-7EF9BC67FFA9}" presName="extraNode" presStyleLbl="node1" presStyleIdx="0" presStyleCnt="3"/>
      <dgm:spPr/>
    </dgm:pt>
    <dgm:pt modelId="{6CF772C1-829F-4E64-8A34-05DEF2B66707}" type="pres">
      <dgm:prSet presAssocID="{2991E1E7-3717-45AF-BE57-7EF9BC67FFA9}" presName="dstNode" presStyleLbl="node1" presStyleIdx="0" presStyleCnt="3"/>
      <dgm:spPr/>
    </dgm:pt>
    <dgm:pt modelId="{8FD71653-871F-41F4-BC49-CEC3F0B35D0A}" type="pres">
      <dgm:prSet presAssocID="{C077ADF0-821C-4145-BB4C-A556C992E4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3CA1B-1B72-4D3D-8636-FEDB7EE2D8E4}" type="pres">
      <dgm:prSet presAssocID="{C077ADF0-821C-4145-BB4C-A556C992E479}" presName="accent_1" presStyleCnt="0"/>
      <dgm:spPr/>
    </dgm:pt>
    <dgm:pt modelId="{0861C844-C024-4595-B95A-0E19D29E2E70}" type="pres">
      <dgm:prSet presAssocID="{C077ADF0-821C-4145-BB4C-A556C992E479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</dgm:pt>
    <dgm:pt modelId="{446070A1-AA8F-48E3-85FF-95FBBB008E2A}" type="pres">
      <dgm:prSet presAssocID="{0826C5B4-1509-41B6-A56D-7285BCCFF4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F0B1B-E708-4FC2-A878-CDBDFEFEA518}" type="pres">
      <dgm:prSet presAssocID="{0826C5B4-1509-41B6-A56D-7285BCCFF4B1}" presName="accent_2" presStyleCnt="0"/>
      <dgm:spPr/>
    </dgm:pt>
    <dgm:pt modelId="{4F57F816-020B-4A41-BAE7-E83EC60AFC63}" type="pres">
      <dgm:prSet presAssocID="{0826C5B4-1509-41B6-A56D-7285BCCFF4B1}" presName="accentRepeatNode" presStyleLbl="solidFgAcc1" presStyleIdx="1" presStyleCnt="3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E371CD6A-123F-4B9F-B590-EFBB20FF92B7}" type="pres">
      <dgm:prSet presAssocID="{9C7E4A44-2911-4E95-AF13-C25E34542C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D56D4-F01F-4A20-8CFB-A8A0078047B0}" type="pres">
      <dgm:prSet presAssocID="{9C7E4A44-2911-4E95-AF13-C25E34542C57}" presName="accent_3" presStyleCnt="0"/>
      <dgm:spPr/>
    </dgm:pt>
    <dgm:pt modelId="{6DD38822-26DD-4CDE-BDB6-57EF59E9F962}" type="pres">
      <dgm:prSet presAssocID="{9C7E4A44-2911-4E95-AF13-C25E34542C57}" presName="accentRepeatNode" presStyleLbl="solidFgAcc1" presStyleIdx="2" presStyleCnt="3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</dgm:pt>
  </dgm:ptLst>
  <dgm:cxnLst>
    <dgm:cxn modelId="{C520691D-9534-40CE-BB47-D06F9CFDB71E}" type="presOf" srcId="{073A34D7-F299-4E4B-A640-46E88FD175CF}" destId="{3F032D07-48CA-43F7-BA19-1BDD7E8BBC37}" srcOrd="0" destOrd="0" presId="urn:microsoft.com/office/officeart/2008/layout/VerticalCurvedList"/>
    <dgm:cxn modelId="{AA612F83-C2FE-4261-9E72-9DFBAD84DED1}" srcId="{2991E1E7-3717-45AF-BE57-7EF9BC67FFA9}" destId="{9C7E4A44-2911-4E95-AF13-C25E34542C57}" srcOrd="2" destOrd="0" parTransId="{30291BDE-DF03-4BB4-9F37-AA0813C24263}" sibTransId="{1C5A3185-4E75-4C7A-8880-0B81F3322EBE}"/>
    <dgm:cxn modelId="{9F6D0859-3B09-45F0-AD45-0EEE52D8A104}" srcId="{2991E1E7-3717-45AF-BE57-7EF9BC67FFA9}" destId="{C077ADF0-821C-4145-BB4C-A556C992E479}" srcOrd="0" destOrd="0" parTransId="{A53418EC-1061-42C2-A61B-13D7604F06E0}" sibTransId="{073A34D7-F299-4E4B-A640-46E88FD175CF}"/>
    <dgm:cxn modelId="{B354758D-A470-455E-B96D-2DD083F1942C}" type="presOf" srcId="{2991E1E7-3717-45AF-BE57-7EF9BC67FFA9}" destId="{8F54A20F-8EAC-4822-9EB9-93422D011EA2}" srcOrd="0" destOrd="0" presId="urn:microsoft.com/office/officeart/2008/layout/VerticalCurvedList"/>
    <dgm:cxn modelId="{914D9C76-7E21-4D7E-82B7-800FD91E04BD}" type="presOf" srcId="{9C7E4A44-2911-4E95-AF13-C25E34542C57}" destId="{E371CD6A-123F-4B9F-B590-EFBB20FF92B7}" srcOrd="0" destOrd="0" presId="urn:microsoft.com/office/officeart/2008/layout/VerticalCurvedList"/>
    <dgm:cxn modelId="{F0761134-7709-42E4-A245-26D33D861117}" type="presOf" srcId="{C077ADF0-821C-4145-BB4C-A556C992E479}" destId="{8FD71653-871F-41F4-BC49-CEC3F0B35D0A}" srcOrd="0" destOrd="0" presId="urn:microsoft.com/office/officeart/2008/layout/VerticalCurvedList"/>
    <dgm:cxn modelId="{FA829765-1394-4F96-B58A-115181FD4753}" type="presOf" srcId="{0826C5B4-1509-41B6-A56D-7285BCCFF4B1}" destId="{446070A1-AA8F-48E3-85FF-95FBBB008E2A}" srcOrd="0" destOrd="0" presId="urn:microsoft.com/office/officeart/2008/layout/VerticalCurvedList"/>
    <dgm:cxn modelId="{B14E9CD2-1210-4A5B-95B4-0D122D355C5B}" srcId="{2991E1E7-3717-45AF-BE57-7EF9BC67FFA9}" destId="{0826C5B4-1509-41B6-A56D-7285BCCFF4B1}" srcOrd="1" destOrd="0" parTransId="{AA01F272-7868-4174-9113-5EB5F5616BC8}" sibTransId="{D3716C9E-C222-4D22-87BB-8B8DD2BA580F}"/>
    <dgm:cxn modelId="{15CFE4BD-0067-4834-B6F0-FD5050C0C667}" type="presParOf" srcId="{8F54A20F-8EAC-4822-9EB9-93422D011EA2}" destId="{EAE1C026-9DAB-4EAB-9749-82B6B22538E2}" srcOrd="0" destOrd="0" presId="urn:microsoft.com/office/officeart/2008/layout/VerticalCurvedList"/>
    <dgm:cxn modelId="{6F68BFA5-E9CE-4FF8-B5B8-E312505FE43D}" type="presParOf" srcId="{EAE1C026-9DAB-4EAB-9749-82B6B22538E2}" destId="{516212BD-91E2-4AA7-BE55-F043A860F0C5}" srcOrd="0" destOrd="0" presId="urn:microsoft.com/office/officeart/2008/layout/VerticalCurvedList"/>
    <dgm:cxn modelId="{DF12F11E-371D-43EE-BB00-549521CEE700}" type="presParOf" srcId="{516212BD-91E2-4AA7-BE55-F043A860F0C5}" destId="{F0BDD0F3-CA0E-4D9B-8C11-76C03E56938B}" srcOrd="0" destOrd="0" presId="urn:microsoft.com/office/officeart/2008/layout/VerticalCurvedList"/>
    <dgm:cxn modelId="{0E1E3F14-9C1A-4557-9EA6-CDCCF1C44386}" type="presParOf" srcId="{516212BD-91E2-4AA7-BE55-F043A860F0C5}" destId="{3F032D07-48CA-43F7-BA19-1BDD7E8BBC37}" srcOrd="1" destOrd="0" presId="urn:microsoft.com/office/officeart/2008/layout/VerticalCurvedList"/>
    <dgm:cxn modelId="{C8BABF69-0A6C-4D9A-B712-905123E348B2}" type="presParOf" srcId="{516212BD-91E2-4AA7-BE55-F043A860F0C5}" destId="{2E65FC79-4382-4A6B-BAB3-5143A065ECDD}" srcOrd="2" destOrd="0" presId="urn:microsoft.com/office/officeart/2008/layout/VerticalCurvedList"/>
    <dgm:cxn modelId="{A4D13BF5-8BFA-494E-B402-EF8B4DA261A7}" type="presParOf" srcId="{516212BD-91E2-4AA7-BE55-F043A860F0C5}" destId="{6CF772C1-829F-4E64-8A34-05DEF2B66707}" srcOrd="3" destOrd="0" presId="urn:microsoft.com/office/officeart/2008/layout/VerticalCurvedList"/>
    <dgm:cxn modelId="{F52FD9B4-48CF-49DA-A7C5-D85456106AA7}" type="presParOf" srcId="{EAE1C026-9DAB-4EAB-9749-82B6B22538E2}" destId="{8FD71653-871F-41F4-BC49-CEC3F0B35D0A}" srcOrd="1" destOrd="0" presId="urn:microsoft.com/office/officeart/2008/layout/VerticalCurvedList"/>
    <dgm:cxn modelId="{86FBBE13-92D8-4D7E-8975-76D9C6B21045}" type="presParOf" srcId="{EAE1C026-9DAB-4EAB-9749-82B6B22538E2}" destId="{B1C3CA1B-1B72-4D3D-8636-FEDB7EE2D8E4}" srcOrd="2" destOrd="0" presId="urn:microsoft.com/office/officeart/2008/layout/VerticalCurvedList"/>
    <dgm:cxn modelId="{EBED1164-12B0-46DB-97CB-8BF8A6F43F34}" type="presParOf" srcId="{B1C3CA1B-1B72-4D3D-8636-FEDB7EE2D8E4}" destId="{0861C844-C024-4595-B95A-0E19D29E2E70}" srcOrd="0" destOrd="0" presId="urn:microsoft.com/office/officeart/2008/layout/VerticalCurvedList"/>
    <dgm:cxn modelId="{F31E0025-2023-4B4B-88D1-E00EC100CBD0}" type="presParOf" srcId="{EAE1C026-9DAB-4EAB-9749-82B6B22538E2}" destId="{446070A1-AA8F-48E3-85FF-95FBBB008E2A}" srcOrd="3" destOrd="0" presId="urn:microsoft.com/office/officeart/2008/layout/VerticalCurvedList"/>
    <dgm:cxn modelId="{17F3AD77-F4A2-4072-A247-0695F4F0EBA6}" type="presParOf" srcId="{EAE1C026-9DAB-4EAB-9749-82B6B22538E2}" destId="{C9CF0B1B-E708-4FC2-A878-CDBDFEFEA518}" srcOrd="4" destOrd="0" presId="urn:microsoft.com/office/officeart/2008/layout/VerticalCurvedList"/>
    <dgm:cxn modelId="{805FF870-0F32-4F58-9735-0F2AA67DC630}" type="presParOf" srcId="{C9CF0B1B-E708-4FC2-A878-CDBDFEFEA518}" destId="{4F57F816-020B-4A41-BAE7-E83EC60AFC63}" srcOrd="0" destOrd="0" presId="urn:microsoft.com/office/officeart/2008/layout/VerticalCurvedList"/>
    <dgm:cxn modelId="{D1D9B18D-045F-4D55-8761-EFC9E63E6A43}" type="presParOf" srcId="{EAE1C026-9DAB-4EAB-9749-82B6B22538E2}" destId="{E371CD6A-123F-4B9F-B590-EFBB20FF92B7}" srcOrd="5" destOrd="0" presId="urn:microsoft.com/office/officeart/2008/layout/VerticalCurvedList"/>
    <dgm:cxn modelId="{4D5DE4A8-37E3-4AD0-9C6F-46488AF434C7}" type="presParOf" srcId="{EAE1C026-9DAB-4EAB-9749-82B6B22538E2}" destId="{31BD56D4-F01F-4A20-8CFB-A8A0078047B0}" srcOrd="6" destOrd="0" presId="urn:microsoft.com/office/officeart/2008/layout/VerticalCurvedList"/>
    <dgm:cxn modelId="{7D7EE689-889C-4BC3-83B1-7C8B1F85453A}" type="presParOf" srcId="{31BD56D4-F01F-4A20-8CFB-A8A0078047B0}" destId="{6DD38822-26DD-4CDE-BDB6-57EF59E9F9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B8A51-FA2E-4606-9026-FE763125908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B8B097-5B7D-419A-89A4-E02A8A54E5CE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«ОБРАЗОВАНИЕ»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3 507,3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3C146-1E55-44B4-90D2-412AD39AAF10}" type="parTrans" cxnId="{28390BEC-FE76-4D65-803D-6530600F980A}">
      <dgm:prSet/>
      <dgm:spPr/>
      <dgm:t>
        <a:bodyPr/>
        <a:lstStyle/>
        <a:p>
          <a:endParaRPr lang="ru-RU"/>
        </a:p>
      </dgm:t>
    </dgm:pt>
    <dgm:pt modelId="{51AB580E-88AE-4560-BA40-1C173434FF40}" type="sibTrans" cxnId="{28390BEC-FE76-4D65-803D-6530600F980A}">
      <dgm:prSet/>
      <dgm:spPr/>
      <dgm:t>
        <a:bodyPr/>
        <a:lstStyle/>
        <a:p>
          <a:endParaRPr lang="ru-RU"/>
        </a:p>
      </dgm:t>
    </dgm:pt>
    <dgm:pt modelId="{2280347E-E39C-44E8-83B6-CA83AE09C922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«Современная школа»  </a:t>
          </a:r>
        </a:p>
        <a:p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1 751,6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руб., в том числе: </a:t>
          </a:r>
          <a:endParaRPr lang="en-US" sz="1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(ФБ – 1 056,2 тыс. руб.,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– 520,2 тыс. руб.,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 – 175,2 тыс. руб.)</a:t>
          </a:r>
        </a:p>
      </dgm:t>
    </dgm:pt>
    <dgm:pt modelId="{2005F34D-B1FD-4506-BEC6-2111ED2AF7BE}" type="parTrans" cxnId="{473D6483-A51D-4C61-B7D4-9683F646EAFD}">
      <dgm:prSet/>
      <dgm:spPr/>
      <dgm:t>
        <a:bodyPr/>
        <a:lstStyle/>
        <a:p>
          <a:endParaRPr lang="ru-RU"/>
        </a:p>
      </dgm:t>
    </dgm:pt>
    <dgm:pt modelId="{79BAF93B-0DCB-4602-A607-CE118912332D}" type="sibTrans" cxnId="{473D6483-A51D-4C61-B7D4-9683F646EAFD}">
      <dgm:prSet/>
      <dgm:spPr/>
      <dgm:t>
        <a:bodyPr/>
        <a:lstStyle/>
        <a:p>
          <a:endParaRPr lang="ru-RU"/>
        </a:p>
      </dgm:t>
    </dgm:pt>
    <dgm:pt modelId="{03505567-90D3-40A9-9110-A9A4E51AFB3F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«Цифровая образовательная среда» </a:t>
          </a:r>
        </a:p>
        <a:p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1 755,7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руб., в том числе: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(ФБ – 1 058,7 тыс. руб.,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– 521,4 тыс. руб.,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 – 175,6 тыс. руб.)</a:t>
          </a:r>
        </a:p>
      </dgm:t>
    </dgm:pt>
    <dgm:pt modelId="{8CEC3479-8578-48BC-8094-0627F2B56C87}" type="parTrans" cxnId="{93EF2A7C-8EE9-4D40-A9C1-1B2BA22C055C}">
      <dgm:prSet/>
      <dgm:spPr/>
      <dgm:t>
        <a:bodyPr/>
        <a:lstStyle/>
        <a:p>
          <a:endParaRPr lang="ru-RU"/>
        </a:p>
      </dgm:t>
    </dgm:pt>
    <dgm:pt modelId="{50DD9E68-3248-4F54-923D-93F9A32A59EB}" type="sibTrans" cxnId="{93EF2A7C-8EE9-4D40-A9C1-1B2BA22C055C}">
      <dgm:prSet/>
      <dgm:spPr/>
      <dgm:t>
        <a:bodyPr/>
        <a:lstStyle/>
        <a:p>
          <a:endParaRPr lang="ru-RU"/>
        </a:p>
      </dgm:t>
    </dgm:pt>
    <dgm:pt modelId="{6586C36D-34EC-44E8-ACBB-8ABFCA724EF5}">
      <dgm:prSet/>
      <dgm:spPr/>
      <dgm:t>
        <a:bodyPr/>
        <a:lstStyle/>
        <a:p>
          <a:endParaRPr lang="ru-RU"/>
        </a:p>
      </dgm:t>
    </dgm:pt>
    <dgm:pt modelId="{21B59CCE-A739-443F-B93D-684062424380}" type="parTrans" cxnId="{425EAD30-0E3F-4EE1-857C-99CA9BBBBC79}">
      <dgm:prSet/>
      <dgm:spPr/>
      <dgm:t>
        <a:bodyPr/>
        <a:lstStyle/>
        <a:p>
          <a:endParaRPr lang="ru-RU"/>
        </a:p>
      </dgm:t>
    </dgm:pt>
    <dgm:pt modelId="{43E3138C-941F-484C-91A5-95AB47DFDBDE}" type="sibTrans" cxnId="{425EAD30-0E3F-4EE1-857C-99CA9BBBBC79}">
      <dgm:prSet/>
      <dgm:spPr/>
      <dgm:t>
        <a:bodyPr/>
        <a:lstStyle/>
        <a:p>
          <a:endParaRPr lang="ru-RU"/>
        </a:p>
      </dgm:t>
    </dgm:pt>
    <dgm:pt modelId="{1F2799CE-F847-4604-94C7-EC9729952DC5}" type="pres">
      <dgm:prSet presAssocID="{738B8A51-FA2E-4606-9026-FE76312590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5801B-BD0F-4093-B953-96E9C57EE3B8}" type="pres">
      <dgm:prSet presAssocID="{5FB8B097-5B7D-419A-89A4-E02A8A54E5CE}" presName="centerShape" presStyleLbl="node0" presStyleIdx="0" presStyleCnt="1" custScaleX="252692" custScaleY="134304" custLinFactNeighborX="126" custLinFactNeighborY="-23481"/>
      <dgm:spPr/>
      <dgm:t>
        <a:bodyPr/>
        <a:lstStyle/>
        <a:p>
          <a:endParaRPr lang="ru-RU"/>
        </a:p>
      </dgm:t>
    </dgm:pt>
    <dgm:pt modelId="{86E6070E-A82C-4A50-9FB7-E4653780A843}" type="pres">
      <dgm:prSet presAssocID="{2005F34D-B1FD-4506-BEC6-2111ED2AF7BE}" presName="parTrans" presStyleLbl="sibTrans2D1" presStyleIdx="0" presStyleCnt="2" custScaleX="129981" custLinFactNeighborX="41018" custLinFactNeighborY="3008"/>
      <dgm:spPr/>
      <dgm:t>
        <a:bodyPr/>
        <a:lstStyle/>
        <a:p>
          <a:endParaRPr lang="ru-RU"/>
        </a:p>
      </dgm:t>
    </dgm:pt>
    <dgm:pt modelId="{FDFB8620-3819-4829-9E02-7F9CA1554457}" type="pres">
      <dgm:prSet presAssocID="{2005F34D-B1FD-4506-BEC6-2111ED2AF7B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BF29157-E3C5-43DF-9551-B0FD1F2EDCAC}" type="pres">
      <dgm:prSet presAssocID="{2280347E-E39C-44E8-83B6-CA83AE09C922}" presName="node" presStyleLbl="node1" presStyleIdx="0" presStyleCnt="2" custScaleX="301695" custScaleY="150935" custRadScaleRad="151423" custRadScaleInc="13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3007-9E53-4E8A-9116-5A80BBE57904}" type="pres">
      <dgm:prSet presAssocID="{8CEC3479-8578-48BC-8094-0627F2B56C87}" presName="parTrans" presStyleLbl="sibTrans2D1" presStyleIdx="1" presStyleCnt="2" custScaleX="128208" custLinFactNeighborX="-12268" custLinFactNeighborY="9961"/>
      <dgm:spPr/>
      <dgm:t>
        <a:bodyPr/>
        <a:lstStyle/>
        <a:p>
          <a:endParaRPr lang="ru-RU"/>
        </a:p>
      </dgm:t>
    </dgm:pt>
    <dgm:pt modelId="{21764323-BB2A-4980-86D3-8C2D226E0664}" type="pres">
      <dgm:prSet presAssocID="{8CEC3479-8578-48BC-8094-0627F2B56C8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39A852E-1CE8-4CC3-9C6D-94723CEC33A8}" type="pres">
      <dgm:prSet presAssocID="{03505567-90D3-40A9-9110-A9A4E51AFB3F}" presName="node" presStyleLbl="node1" presStyleIdx="1" presStyleCnt="2" custScaleX="295121" custScaleY="150239" custRadScaleRad="150740" custRadScaleInc="63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CB7FD-EA67-4A15-878E-724C4CD61037}" type="presOf" srcId="{8CEC3479-8578-48BC-8094-0627F2B56C87}" destId="{21764323-BB2A-4980-86D3-8C2D226E0664}" srcOrd="1" destOrd="0" presId="urn:microsoft.com/office/officeart/2005/8/layout/radial5"/>
    <dgm:cxn modelId="{94901F77-1EC4-4991-AD4E-605BD7A36E5A}" type="presOf" srcId="{03505567-90D3-40A9-9110-A9A4E51AFB3F}" destId="{439A852E-1CE8-4CC3-9C6D-94723CEC33A8}" srcOrd="0" destOrd="0" presId="urn:microsoft.com/office/officeart/2005/8/layout/radial5"/>
    <dgm:cxn modelId="{172B91E4-6ABA-4F36-B3C2-5F7ADAD70E62}" type="presOf" srcId="{2280347E-E39C-44E8-83B6-CA83AE09C922}" destId="{7BF29157-E3C5-43DF-9551-B0FD1F2EDCAC}" srcOrd="0" destOrd="0" presId="urn:microsoft.com/office/officeart/2005/8/layout/radial5"/>
    <dgm:cxn modelId="{B9B17C89-E5EC-4C35-B8D9-C910F72C79FE}" type="presOf" srcId="{738B8A51-FA2E-4606-9026-FE763125908D}" destId="{1F2799CE-F847-4604-94C7-EC9729952DC5}" srcOrd="0" destOrd="0" presId="urn:microsoft.com/office/officeart/2005/8/layout/radial5"/>
    <dgm:cxn modelId="{A302E48C-9E7D-47C5-98B3-0EB0B35B333A}" type="presOf" srcId="{2005F34D-B1FD-4506-BEC6-2111ED2AF7BE}" destId="{86E6070E-A82C-4A50-9FB7-E4653780A843}" srcOrd="0" destOrd="0" presId="urn:microsoft.com/office/officeart/2005/8/layout/radial5"/>
    <dgm:cxn modelId="{425EAD30-0E3F-4EE1-857C-99CA9BBBBC79}" srcId="{738B8A51-FA2E-4606-9026-FE763125908D}" destId="{6586C36D-34EC-44E8-ACBB-8ABFCA724EF5}" srcOrd="1" destOrd="0" parTransId="{21B59CCE-A739-443F-B93D-684062424380}" sibTransId="{43E3138C-941F-484C-91A5-95AB47DFDBDE}"/>
    <dgm:cxn modelId="{D4CAF81F-D31D-43DB-BF38-1A0EF2B0E5A7}" type="presOf" srcId="{8CEC3479-8578-48BC-8094-0627F2B56C87}" destId="{563F3007-9E53-4E8A-9116-5A80BBE57904}" srcOrd="0" destOrd="0" presId="urn:microsoft.com/office/officeart/2005/8/layout/radial5"/>
    <dgm:cxn modelId="{CB66CAB7-FFBA-47D3-8B57-658C33A2908A}" type="presOf" srcId="{5FB8B097-5B7D-419A-89A4-E02A8A54E5CE}" destId="{CFF5801B-BD0F-4093-B953-96E9C57EE3B8}" srcOrd="0" destOrd="0" presId="urn:microsoft.com/office/officeart/2005/8/layout/radial5"/>
    <dgm:cxn modelId="{F06ED629-38B5-4A3C-9406-45D269EB95CF}" type="presOf" srcId="{2005F34D-B1FD-4506-BEC6-2111ED2AF7BE}" destId="{FDFB8620-3819-4829-9E02-7F9CA1554457}" srcOrd="1" destOrd="0" presId="urn:microsoft.com/office/officeart/2005/8/layout/radial5"/>
    <dgm:cxn modelId="{93EF2A7C-8EE9-4D40-A9C1-1B2BA22C055C}" srcId="{5FB8B097-5B7D-419A-89A4-E02A8A54E5CE}" destId="{03505567-90D3-40A9-9110-A9A4E51AFB3F}" srcOrd="1" destOrd="0" parTransId="{8CEC3479-8578-48BC-8094-0627F2B56C87}" sibTransId="{50DD9E68-3248-4F54-923D-93F9A32A59EB}"/>
    <dgm:cxn modelId="{28390BEC-FE76-4D65-803D-6530600F980A}" srcId="{738B8A51-FA2E-4606-9026-FE763125908D}" destId="{5FB8B097-5B7D-419A-89A4-E02A8A54E5CE}" srcOrd="0" destOrd="0" parTransId="{8243C146-1E55-44B4-90D2-412AD39AAF10}" sibTransId="{51AB580E-88AE-4560-BA40-1C173434FF40}"/>
    <dgm:cxn modelId="{473D6483-A51D-4C61-B7D4-9683F646EAFD}" srcId="{5FB8B097-5B7D-419A-89A4-E02A8A54E5CE}" destId="{2280347E-E39C-44E8-83B6-CA83AE09C922}" srcOrd="0" destOrd="0" parTransId="{2005F34D-B1FD-4506-BEC6-2111ED2AF7BE}" sibTransId="{79BAF93B-0DCB-4602-A607-CE118912332D}"/>
    <dgm:cxn modelId="{CF11390E-3466-49BB-B18B-A5674ED2D481}" type="presParOf" srcId="{1F2799CE-F847-4604-94C7-EC9729952DC5}" destId="{CFF5801B-BD0F-4093-B953-96E9C57EE3B8}" srcOrd="0" destOrd="0" presId="urn:microsoft.com/office/officeart/2005/8/layout/radial5"/>
    <dgm:cxn modelId="{1AE12B3D-584D-4355-9F25-6917095C5CEA}" type="presParOf" srcId="{1F2799CE-F847-4604-94C7-EC9729952DC5}" destId="{86E6070E-A82C-4A50-9FB7-E4653780A843}" srcOrd="1" destOrd="0" presId="urn:microsoft.com/office/officeart/2005/8/layout/radial5"/>
    <dgm:cxn modelId="{3744A484-FE62-4DBD-BC8F-D799575A1E66}" type="presParOf" srcId="{86E6070E-A82C-4A50-9FB7-E4653780A843}" destId="{FDFB8620-3819-4829-9E02-7F9CA1554457}" srcOrd="0" destOrd="0" presId="urn:microsoft.com/office/officeart/2005/8/layout/radial5"/>
    <dgm:cxn modelId="{86E5CB36-D95F-41AF-ACFB-DE5521A52DAF}" type="presParOf" srcId="{1F2799CE-F847-4604-94C7-EC9729952DC5}" destId="{7BF29157-E3C5-43DF-9551-B0FD1F2EDCAC}" srcOrd="2" destOrd="0" presId="urn:microsoft.com/office/officeart/2005/8/layout/radial5"/>
    <dgm:cxn modelId="{0A456C44-DE00-4648-A344-31B4D3883194}" type="presParOf" srcId="{1F2799CE-F847-4604-94C7-EC9729952DC5}" destId="{563F3007-9E53-4E8A-9116-5A80BBE57904}" srcOrd="3" destOrd="0" presId="urn:microsoft.com/office/officeart/2005/8/layout/radial5"/>
    <dgm:cxn modelId="{7AAE692C-EBAD-46FC-B1EB-7849E8BA78A6}" type="presParOf" srcId="{563F3007-9E53-4E8A-9116-5A80BBE57904}" destId="{21764323-BB2A-4980-86D3-8C2D226E0664}" srcOrd="0" destOrd="0" presId="urn:microsoft.com/office/officeart/2005/8/layout/radial5"/>
    <dgm:cxn modelId="{638B6343-9CD4-46F9-B019-19FC3C08CE4A}" type="presParOf" srcId="{1F2799CE-F847-4604-94C7-EC9729952DC5}" destId="{439A852E-1CE8-4CC3-9C6D-94723CEC33A8}" srcOrd="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32D07-48CA-43F7-BA19-1BDD7E8BBC3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71653-871F-41F4-BC49-CEC3F0B35D0A}">
      <dsp:nvSpPr>
        <dsp:cNvPr id="0" name=""/>
        <dsp:cNvSpPr/>
      </dsp:nvSpPr>
      <dsp:spPr>
        <a:xfrm>
          <a:off x="564979" y="406400"/>
          <a:ext cx="7156697" cy="8128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Стратегическая приоритизация расходов и развитие принципов проектного управления</a:t>
          </a:r>
          <a:endParaRPr lang="ru-RU" sz="1800" kern="1200" dirty="0"/>
        </a:p>
      </dsp:txBody>
      <dsp:txXfrm>
        <a:off x="564979" y="406400"/>
        <a:ext cx="7156697" cy="812800"/>
      </dsp:txXfrm>
    </dsp:sp>
    <dsp:sp modelId="{0861C844-C024-4595-B95A-0E19D29E2E7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70A1-AA8F-48E3-85FF-95FBBB008E2A}">
      <dsp:nvSpPr>
        <dsp:cNvPr id="0" name=""/>
        <dsp:cNvSpPr/>
      </dsp:nvSpPr>
      <dsp:spPr>
        <a:xfrm>
          <a:off x="860432" y="1625599"/>
          <a:ext cx="6861244" cy="8128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Ограничение роста муниципального долга Лужского муниципального района</a:t>
          </a:r>
          <a:endParaRPr lang="ru-RU" sz="1800" kern="1200" dirty="0"/>
        </a:p>
      </dsp:txBody>
      <dsp:txXfrm>
        <a:off x="860432" y="1625599"/>
        <a:ext cx="6861244" cy="812800"/>
      </dsp:txXfrm>
    </dsp:sp>
    <dsp:sp modelId="{4F57F816-020B-4A41-BAE7-E83EC60AFC6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1CD6A-123F-4B9F-B590-EFBB20FF92B7}">
      <dsp:nvSpPr>
        <dsp:cNvPr id="0" name=""/>
        <dsp:cNvSpPr/>
      </dsp:nvSpPr>
      <dsp:spPr>
        <a:xfrm>
          <a:off x="564979" y="2844800"/>
          <a:ext cx="7156697" cy="812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1800" kern="1200" dirty="0"/>
        </a:p>
      </dsp:txBody>
      <dsp:txXfrm>
        <a:off x="564979" y="2844800"/>
        <a:ext cx="7156697" cy="812800"/>
      </dsp:txXfrm>
    </dsp:sp>
    <dsp:sp modelId="{6DD38822-26DD-4CDE-BDB6-57EF59E9F96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5801B-BD0F-4093-B953-96E9C57EE3B8}">
      <dsp:nvSpPr>
        <dsp:cNvPr id="0" name=""/>
        <dsp:cNvSpPr/>
      </dsp:nvSpPr>
      <dsp:spPr>
        <a:xfrm>
          <a:off x="2592286" y="772980"/>
          <a:ext cx="3393862" cy="180381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«ОБРАЗОВАНИЕ»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3 507,3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9306" y="1037142"/>
        <a:ext cx="2399822" cy="1275489"/>
      </dsp:txXfrm>
    </dsp:sp>
    <dsp:sp modelId="{86E6070E-A82C-4A50-9FB7-E4653780A843}">
      <dsp:nvSpPr>
        <dsp:cNvPr id="0" name=""/>
        <dsp:cNvSpPr/>
      </dsp:nvSpPr>
      <dsp:spPr>
        <a:xfrm rot="2819362">
          <a:off x="5235132" y="2602698"/>
          <a:ext cx="649493" cy="456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256905" y="2643941"/>
        <a:ext cx="512499" cy="273988"/>
      </dsp:txXfrm>
    </dsp:sp>
    <dsp:sp modelId="{7BF29157-E3C5-43DF-9551-B0FD1F2EDCAC}">
      <dsp:nvSpPr>
        <dsp:cNvPr id="0" name=""/>
        <dsp:cNvSpPr/>
      </dsp:nvSpPr>
      <dsp:spPr>
        <a:xfrm>
          <a:off x="4516938" y="3077223"/>
          <a:ext cx="4052013" cy="202718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«Современная школа»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1 751,6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руб., в том числе: </a:t>
          </a:r>
          <a:endParaRPr lang="en-US" sz="16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(ФБ – 1 056,2 тыс. руб.,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– 520,2 тыс. руб.,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 – 175,2 тыс. руб.)</a:t>
          </a:r>
        </a:p>
      </dsp:txBody>
      <dsp:txXfrm>
        <a:off x="5110342" y="3374097"/>
        <a:ext cx="2865205" cy="1433434"/>
      </dsp:txXfrm>
    </dsp:sp>
    <dsp:sp modelId="{563F3007-9E53-4E8A-9116-5A80BBE57904}">
      <dsp:nvSpPr>
        <dsp:cNvPr id="0" name=""/>
        <dsp:cNvSpPr/>
      </dsp:nvSpPr>
      <dsp:spPr>
        <a:xfrm rot="8010763">
          <a:off x="2794667" y="2644892"/>
          <a:ext cx="671589" cy="456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910325" y="2686546"/>
        <a:ext cx="534595" cy="273988"/>
      </dsp:txXfrm>
    </dsp:sp>
    <dsp:sp modelId="{439A852E-1CE8-4CC3-9C6D-94723CEC33A8}">
      <dsp:nvSpPr>
        <dsp:cNvPr id="0" name=""/>
        <dsp:cNvSpPr/>
      </dsp:nvSpPr>
      <dsp:spPr>
        <a:xfrm>
          <a:off x="0" y="3096338"/>
          <a:ext cx="3963719" cy="201783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«Цифровая образовательная среда»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1 755,7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руб., в том числе: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(ФБ – 1 058,7 тыс. руб.,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– 521,4 тыс. руб.,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 – 175,6 тыс. руб.)</a:t>
          </a:r>
        </a:p>
      </dsp:txBody>
      <dsp:txXfrm>
        <a:off x="580473" y="3391843"/>
        <a:ext cx="2802773" cy="142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0.7335</cdr:x>
      <cdr:y>0.01753</cdr:y>
    </cdr:from>
    <cdr:to>
      <cdr:x>0.89221</cdr:x>
      <cdr:y>0.11558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8178" y="67766"/>
          <a:ext cx="1371407" cy="37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2 550 570,9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0.23819</cdr:x>
      <cdr:y>0.11346</cdr:y>
    </cdr:from>
    <cdr:to>
      <cdr:x>0.38109</cdr:x>
      <cdr:y>0.16224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1080120" y="694482"/>
          <a:ext cx="648067" cy="29856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A97D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0.19582</cdr:y>
    </cdr:from>
    <cdr:to>
      <cdr:x>0.13936</cdr:x>
      <cdr:y>0.24461</cdr:y>
    </cdr:to>
    <cdr:sp macro="" textlink="">
      <cdr:nvSpPr>
        <cdr:cNvPr id="7" name="Стрелка влево 6"/>
        <cdr:cNvSpPr/>
      </cdr:nvSpPr>
      <cdr:spPr>
        <a:xfrm xmlns:a="http://schemas.openxmlformats.org/drawingml/2006/main">
          <a:off x="0" y="1198538"/>
          <a:ext cx="631968" cy="298628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0.28342</cdr:x>
      <cdr:y>0.35982</cdr:y>
    </cdr:from>
    <cdr:to>
      <cdr:x>0.43883</cdr:x>
      <cdr:y>0.62069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37594" y="1191856"/>
          <a:ext cx="1391460" cy="86409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 cap="rnd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2 639 047,3 </a:t>
          </a:r>
        </a:p>
        <a:p xmlns:a="http://schemas.openxmlformats.org/drawingml/2006/main">
          <a:pPr algn="ctr"/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0.32759</cdr:x>
      <cdr:y>0.3122</cdr:y>
    </cdr:from>
    <cdr:to>
      <cdr:x>0.69822</cdr:x>
      <cdr:y>0.40935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3952" y="1851118"/>
          <a:ext cx="1509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2 375 119,1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0.31579</cdr:x>
      <cdr:y>0.49254</cdr:y>
    </cdr:from>
    <cdr:to>
      <cdr:x>0.7193</cdr:x>
      <cdr:y>0.57896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2357478"/>
          <a:ext cx="1643074" cy="413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2 680 166,3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0.53052</cdr:x>
      <cdr:y>0.31593</cdr:y>
    </cdr:from>
    <cdr:to>
      <cdr:x>0.81346</cdr:x>
      <cdr:y>0.38667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160240" y="1512168"/>
          <a:ext cx="115212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1 261 943,3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0.22989</cdr:x>
      <cdr:y>0.73718</cdr:y>
    </cdr:from>
    <cdr:to>
      <cdr:x>0.51283</cdr:x>
      <cdr:y>0.80791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936104" y="3528392"/>
          <a:ext cx="115212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1 418 223,0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0.81967</cdr:x>
      <cdr:y>0</cdr:y>
    </cdr:from>
    <cdr:to>
      <cdr:x>0.98361</cdr:x>
      <cdr:y>0.05263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0" y="0"/>
          <a:ext cx="142876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0.6371</cdr:x>
      <cdr:y>0.03996</cdr:y>
    </cdr:from>
    <cdr:to>
      <cdr:x>0.98387</cdr:x>
      <cdr:y>0.14444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5643610" y="235974"/>
          <a:ext cx="3071786" cy="61689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0.1968</cdr:x>
      <cdr:y>0.98108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-1142984"/>
          <a:ext cx="1778383" cy="5351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тысяч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374262-45A0-42F5-A65F-5FDCB99907FB}" type="datetimeFigureOut">
              <a:rPr lang="ru-RU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25485-AD24-4D49-AB42-AE83E1E29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6BC22-9A69-45C4-B33B-AE316EEA465F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79EB0-1056-4EF2-9D13-F2CE29D057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1513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601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6000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1015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065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04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873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FBB0A-FF1D-4636-A835-80CE771D2AAD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C351D-B69F-473E-A257-EDFFE7E089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008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15F51-717E-40E8-99E3-26957E1DF38E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6D6B-DD0A-4E21-A767-362BBE7D67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8357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5BD71-9E0D-46C7-956D-F3C68EB6FAB4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B6C4-FA73-4F77-8B44-C0AC847C60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8408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96EE4-17A6-46E1-B01E-11A69F380A5B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FE473-EE3A-4380-9F3B-10FA718D8F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6972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BCDD9-7201-4ABE-8147-6444E62D35CB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79A4-3478-4D72-BF18-FA686DE336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524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EA36D-7DCA-494C-8276-F88CD180687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7178-31F3-47F1-A9CB-54715A2FB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72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30196-3E42-4A5F-8A1E-7699A3E96360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5A9D-F6CD-4419-8444-A45F0AE654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428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49FD6-DF65-49CD-BEB1-FD33682E041C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6439-88AC-419E-831D-B56719C6DA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511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2330B-CB20-4E9F-AA08-34E5F8FD8979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EC9ED-63AC-48CD-B6C6-D89DEDB1C8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048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939D9-6671-43CB-AEAA-E104C1BBFE2A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BDB0-4880-42EA-A188-E80D0A3B64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399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07.12.2022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  <p:sldLayoutId id="2147484561" r:id="rId14"/>
    <p:sldLayoutId id="2147484562" r:id="rId15"/>
    <p:sldLayoutId id="2147484563" r:id="rId16"/>
    <p:sldLayoutId id="2147484564" r:id="rId17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047289"/>
            <a:ext cx="9612560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5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786058"/>
            <a:ext cx="827414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Palatino Linotype" pitchFamily="18" charset="0"/>
                <a:ea typeface="Yu Gothic UI Light" pitchFamily="34" charset="-128"/>
                <a:cs typeface="Times New Roman" pitchFamily="18" charset="0"/>
              </a:rPr>
              <a:t>Проект бюджета </a:t>
            </a:r>
          </a:p>
          <a:p>
            <a:pPr algn="ctr"/>
            <a:r>
              <a:rPr lang="ru-RU" sz="3200" b="1" dirty="0" smtClean="0">
                <a:latin typeface="Palatino Linotype" pitchFamily="18" charset="0"/>
                <a:ea typeface="Yu Gothic UI Light" pitchFamily="34" charset="-128"/>
                <a:cs typeface="Times New Roman" pitchFamily="18" charset="0"/>
              </a:rPr>
              <a:t>Лужского муниципального района Ленинградской области </a:t>
            </a:r>
          </a:p>
          <a:p>
            <a:pPr algn="ctr"/>
            <a:r>
              <a:rPr lang="ru-RU" sz="3200" b="1" dirty="0" smtClean="0">
                <a:latin typeface="Palatino Linotype" pitchFamily="18" charset="0"/>
                <a:ea typeface="Yu Gothic UI Light" pitchFamily="34" charset="-128"/>
                <a:cs typeface="Times New Roman" pitchFamily="18" charset="0"/>
              </a:rPr>
              <a:t>на 2023 год и на плановый период 2024 и 2025 годов</a:t>
            </a:r>
          </a:p>
          <a:p>
            <a:pPr algn="ctr"/>
            <a:endParaRPr lang="ru-R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13573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33287"/>
            <a:ext cx="8715433" cy="7314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476249"/>
              </p:ext>
            </p:extLst>
          </p:nvPr>
        </p:nvGraphicFramePr>
        <p:xfrm>
          <a:off x="107504" y="764707"/>
          <a:ext cx="8928992" cy="495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6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 доходов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год* (Первонача-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льный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год, тыс. руб.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2024 год,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2025 год,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в т.ч.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48 112,6</a:t>
                      </a:r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52 334,2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49 885,7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49 871,4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в виде прибыли, приходящейся на доли в уставных капиталах хозяйственных товариществ и обществ, или дивидендов по акциям, принадлежащим муниципальным районам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62181"/>
                  </a:ext>
                </a:extLst>
              </a:tr>
              <a:tr h="219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18 600,0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21 100,0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21 100,0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4 647,4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4 647,4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4 647,4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4 647,4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38714"/>
                  </a:ext>
                </a:extLst>
              </a:tr>
              <a:tr h="631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1 750,8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3 057,9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65088"/>
                  </a:ext>
                </a:extLst>
              </a:tr>
              <a:tr h="421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пользовании природными ресурсами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4 711,6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7 852,7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7 852,7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7 852,7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55144"/>
                  </a:ext>
                </a:extLst>
              </a:tr>
              <a:tr h="21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12 892,8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12 892,8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12 892,8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12 892,8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3 625,0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785,0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433,4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08520" y="5749804"/>
            <a:ext cx="9217024" cy="9915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доходы.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5370139" y="6581001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№ 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9629" y="109815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400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42359909"/>
              </p:ext>
            </p:extLst>
          </p:nvPr>
        </p:nvGraphicFramePr>
        <p:xfrm>
          <a:off x="179512" y="740018"/>
          <a:ext cx="4464495" cy="297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807540"/>
              </p:ext>
            </p:extLst>
          </p:nvPr>
        </p:nvGraphicFramePr>
        <p:xfrm>
          <a:off x="4714876" y="571480"/>
          <a:ext cx="4071966" cy="343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7203881"/>
              </p:ext>
            </p:extLst>
          </p:nvPr>
        </p:nvGraphicFramePr>
        <p:xfrm>
          <a:off x="323528" y="3933056"/>
          <a:ext cx="4032448" cy="214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61957352"/>
              </p:ext>
            </p:extLst>
          </p:nvPr>
        </p:nvGraphicFramePr>
        <p:xfrm>
          <a:off x="4427984" y="3789040"/>
          <a:ext cx="4414141" cy="272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5143504" y="6500834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462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НОВАЦИИ: ЦЕЛЕВОЙ ПОРЯДОК ИСПОЛЬЗОВАНИЯ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ЭКОЛОГИЧЕСКИХ ПЛАТЕЖЕЙ с 01.09.2022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установлен целевой порядок использования экологических платежей (от 30.12.2021 № 446-ФЗ)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501008"/>
            <a:ext cx="8496944" cy="6263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природным ресурсам Ленинградской области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План мероприятий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35696" y="4149080"/>
            <a:ext cx="2448272" cy="112378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bIns="0" rtlCol="0" anchor="b" anchorCtr="1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согласование План мероприятий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4283968" y="4149080"/>
            <a:ext cx="2736304" cy="1104245"/>
          </a:xfrm>
          <a:prstGeom prst="upArrow">
            <a:avLst/>
          </a:prstGeom>
          <a:solidFill>
            <a:srgbClr val="C4DCF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324000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согласованный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5373216"/>
            <a:ext cx="3816424" cy="6263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природных ресурсов и экологии Российской Федерации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4869160"/>
            <a:ext cx="2555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зачисляются в бюджеты муниципальных районов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должны осуществляться из бюджетов городских и сельских поселений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484784"/>
            <a:ext cx="230425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Ленинградской области по обращению с отходами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648072" cy="61178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179512" y="2492896"/>
            <a:ext cx="1728192" cy="9361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0" rtlCol="0" anchor="ctr"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12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1484784"/>
            <a:ext cx="3168352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охране, контролю и регулированию использования объектов животного мира  Ленинградской области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700808"/>
            <a:ext cx="648072" cy="611780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2843808" y="2492896"/>
            <a:ext cx="1656184" cy="9361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0" rtlCol="0" anchor="ctr"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1484784"/>
            <a:ext cx="2448272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700808"/>
            <a:ext cx="648072" cy="611780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>
            <a:off x="6156176" y="2492896"/>
            <a:ext cx="1656184" cy="936104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0" rtlCol="0" anchor="ctr"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890878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3" cy="653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Лужского муниципального района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4230105"/>
              </p:ext>
            </p:extLst>
          </p:nvPr>
        </p:nvGraphicFramePr>
        <p:xfrm>
          <a:off x="18336" y="764704"/>
          <a:ext cx="89534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512" y="4077072"/>
            <a:ext cx="8800213" cy="839312"/>
          </a:xfrm>
          <a:prstGeom prst="round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БЕЗВОЗМЕЗДНЫЕ ПОСТУПЛЕНИЯ </a:t>
            </a:r>
            <a:r>
              <a:rPr lang="ru-RU" sz="1400" i="1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дотации, субсидии, субвенции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283" y="5118765"/>
            <a:ext cx="2823548" cy="165613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kern="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ДОТАЦИИ </a:t>
            </a:r>
            <a:r>
              <a:rPr lang="ru-RU" sz="1400" i="1" kern="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i="1" kern="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3770" y="5041441"/>
            <a:ext cx="2664297" cy="181078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kern="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СУБВЕНЦИИ </a:t>
            </a:r>
            <a:r>
              <a:rPr lang="ru-RU" sz="1400" i="1" kern="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-</a:t>
            </a:r>
            <a:endParaRPr lang="ru-RU" sz="1400" b="1" i="1" kern="0" dirty="0" smtClean="0">
              <a:solidFill>
                <a:schemeClr val="tx1"/>
              </a:solidFill>
              <a:latin typeface="Bahnschrift Condensed" panose="020B0502040204020203" pitchFamily="34" charset="0"/>
              <a:cs typeface="Times New Roman" pitchFamily="18" charset="0"/>
            </a:endParaRPr>
          </a:p>
          <a:p>
            <a:pPr algn="ctr"/>
            <a:r>
              <a:rPr lang="ru-RU" sz="1400" i="1" kern="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Times New Roman" pitchFamily="18" charset="0"/>
              </a:rPr>
              <a:t>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pPr algn="ctr"/>
            <a:endParaRPr lang="ru-RU" sz="12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301208"/>
            <a:ext cx="26642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kern="0" dirty="0" smtClean="0">
                <a:latin typeface="Bahnschrift Condensed" panose="020B0502040204020203" pitchFamily="34" charset="0"/>
                <a:cs typeface="Times New Roman" pitchFamily="18" charset="0"/>
              </a:rPr>
              <a:t>СУБСИДИИ </a:t>
            </a:r>
            <a:r>
              <a:rPr lang="ru-RU" sz="1400" i="1" kern="0" dirty="0">
                <a:latin typeface="Bahnschrift Condensed" panose="020B0502040204020203" pitchFamily="34" charset="0"/>
                <a:cs typeface="Times New Roman" pitchFamily="18" charset="0"/>
              </a:rPr>
              <a:t>-</a:t>
            </a:r>
            <a:endParaRPr lang="ru-RU" sz="1400" b="1" i="1" kern="0" dirty="0">
              <a:latin typeface="Bahnschrift Condensed" panose="020B0502040204020203" pitchFamily="34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средства</a:t>
            </a:r>
            <a:r>
              <a:rPr lang="ru-RU" sz="1400" i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, предоставляемые </a:t>
            </a:r>
            <a:r>
              <a:rPr lang="ru-RU" sz="1400" i="1" kern="0" dirty="0">
                <a:latin typeface="Bahnschrift Condensed" panose="020B0502040204020203" pitchFamily="34" charset="0"/>
                <a:cs typeface="Times New Roman" pitchFamily="18" charset="0"/>
              </a:rPr>
              <a:t>бюджету другого уровня бюджетной системы</a:t>
            </a:r>
            <a:r>
              <a:rPr lang="ru-RU" sz="1400" i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в целях софинансирования расходных </a:t>
            </a:r>
            <a:r>
              <a:rPr lang="ru-RU" sz="1400" i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обязательств муниципальных образований.</a:t>
            </a:r>
            <a:endParaRPr lang="ru-RU" sz="1400" i="1" kern="0" dirty="0">
              <a:latin typeface="Bahnschrift Condensed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666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Подходы к формированию местного бюджета на 2023-2025 годы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уровня оплаты труда отдельных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категорий работников бюджетной сферы в целях реализации Указа Президента Российской Федерации от 7 мая 2012 года № 597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мероприятиях по реализации государственной социальной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политики»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780928"/>
            <a:ext cx="746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109,019% расчетной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величины, применяемой для расчета должностных окладов работников муниципальных учреждений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14908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Индексация с 1 января 2023 года на 9% расходов на оплату коммунальных услуг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96586" y="2810898"/>
            <a:ext cx="1060704" cy="914400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96586" y="1380390"/>
            <a:ext cx="1060704" cy="914400"/>
          </a:xfrm>
          <a:prstGeom prst="hexagon">
            <a:avLst/>
          </a:prstGeom>
          <a:solidFill>
            <a:srgbClr val="FFCC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28848" y="4083365"/>
            <a:ext cx="1060704" cy="914400"/>
          </a:xfrm>
          <a:prstGeom prst="hexagon">
            <a:avLst/>
          </a:prstGeom>
          <a:solidFill>
            <a:srgbClr val="C4DCF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23528" y="5301208"/>
            <a:ext cx="1060704" cy="9144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229200"/>
            <a:ext cx="746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закупку товаров, работ и услуг, предоставление субсидий юридическим лицам и некоммерческим организациям, софинансирование субсидий, а также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имущество и земельного налога не выше уровня 2022 года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3415"/>
            <a:ext cx="8858280" cy="610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</a:t>
            </a:r>
            <a:endParaRPr lang="ru-RU" sz="2400" i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42306379"/>
              </p:ext>
            </p:extLst>
          </p:nvPr>
        </p:nvGraphicFramePr>
        <p:xfrm>
          <a:off x="285720" y="785794"/>
          <a:ext cx="407196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rot="5400000">
            <a:off x="1785918" y="3071810"/>
            <a:ext cx="5643602" cy="1500198"/>
          </a:xfrm>
          <a:prstGeom prst="line">
            <a:avLst/>
          </a:prstGeom>
          <a:ln w="698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92080" y="980728"/>
            <a:ext cx="3571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latin typeface="Arial Nova Light" panose="020B0304020202020204" pitchFamily="34" charset="0"/>
                <a:cs typeface="Times New Roman" pitchFamily="18" charset="0"/>
              </a:rPr>
              <a:t>Межбюджетные трансферты </a:t>
            </a:r>
            <a:r>
              <a:rPr lang="ru-RU" sz="1400" kern="0" dirty="0" smtClean="0">
                <a:latin typeface="Arial Nova Light" panose="020B0304020202020204" pitchFamily="34" charset="0"/>
                <a:cs typeface="Times New Roman" pitchFamily="18" charset="0"/>
              </a:rPr>
              <a:t>–</a:t>
            </a:r>
          </a:p>
          <a:p>
            <a:pPr algn="ctr">
              <a:defRPr/>
            </a:pPr>
            <a:r>
              <a:rPr lang="ru-RU" sz="1400" kern="0" dirty="0" smtClean="0">
                <a:latin typeface="Arial Nova Light" panose="020B0304020202020204" pitchFamily="34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kern="0" dirty="0">
              <a:latin typeface="Arial Nova Light" panose="020B0304020202020204" pitchFamily="34" charset="0"/>
              <a:cs typeface="Times New Roman" pitchFamily="18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419872" y="1052736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год*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071934" y="6072206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0" y="6581001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34026211"/>
              </p:ext>
            </p:extLst>
          </p:nvPr>
        </p:nvGraphicFramePr>
        <p:xfrm>
          <a:off x="4788024" y="1772816"/>
          <a:ext cx="407196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83768" y="184482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1 077 350,9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789040"/>
            <a:ext cx="116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1 297 768,2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3900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Расходы бюджета Лужского муниципального района по видам расходов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(за счет собственных средств бюджета)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12741"/>
              </p:ext>
            </p:extLst>
          </p:nvPr>
        </p:nvGraphicFramePr>
        <p:xfrm>
          <a:off x="251521" y="1556793"/>
          <a:ext cx="8496944" cy="4320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541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36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Уд. вес,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1 077 350,9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1 261 943,3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155 579,3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191 905,6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123,3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Закупка товаров, работ и услуг для муниципальных нужд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108 932,0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107 270,8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30 212,9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37 037,7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0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вложения в объекты муниципальной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собственности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3 350,8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3 244,0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197 938,4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286 744,1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0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549 724,1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599 399,8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31 613,4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36 341,3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51680"/>
                  </a:ext>
                </a:extLst>
              </a:tr>
            </a:tbl>
          </a:graphicData>
        </a:graphic>
      </p:graphicFrame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5357817" y="6458239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1268760"/>
            <a:ext cx="129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классификации расходов (за счет собственных средств)</a:t>
            </a:r>
            <a:endParaRPr lang="ru-RU" sz="2200" i="1" dirty="0"/>
          </a:p>
        </p:txBody>
      </p:sp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668979"/>
              </p:ext>
            </p:extLst>
          </p:nvPr>
        </p:nvGraphicFramePr>
        <p:xfrm>
          <a:off x="214282" y="785794"/>
          <a:ext cx="307183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519511"/>
              </p:ext>
            </p:extLst>
          </p:nvPr>
        </p:nvGraphicFramePr>
        <p:xfrm>
          <a:off x="3181441" y="804897"/>
          <a:ext cx="2880319" cy="14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58922"/>
              </p:ext>
            </p:extLst>
          </p:nvPr>
        </p:nvGraphicFramePr>
        <p:xfrm>
          <a:off x="6072198" y="779936"/>
          <a:ext cx="292895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64016"/>
              </p:ext>
            </p:extLst>
          </p:nvPr>
        </p:nvGraphicFramePr>
        <p:xfrm>
          <a:off x="214282" y="3316872"/>
          <a:ext cx="2735164" cy="155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984900"/>
              </p:ext>
            </p:extLst>
          </p:nvPr>
        </p:nvGraphicFramePr>
        <p:xfrm>
          <a:off x="3093586" y="2321709"/>
          <a:ext cx="2928958" cy="282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158400"/>
              </p:ext>
            </p:extLst>
          </p:nvPr>
        </p:nvGraphicFramePr>
        <p:xfrm>
          <a:off x="3059832" y="4869160"/>
          <a:ext cx="2684496" cy="175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546300"/>
              </p:ext>
            </p:extLst>
          </p:nvPr>
        </p:nvGraphicFramePr>
        <p:xfrm>
          <a:off x="6084168" y="2348880"/>
          <a:ext cx="2760756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255922"/>
              </p:ext>
            </p:extLst>
          </p:nvPr>
        </p:nvGraphicFramePr>
        <p:xfrm>
          <a:off x="214282" y="4437112"/>
          <a:ext cx="264320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71000"/>
              </p:ext>
            </p:extLst>
          </p:nvPr>
        </p:nvGraphicFramePr>
        <p:xfrm>
          <a:off x="5870040" y="4202782"/>
          <a:ext cx="3022440" cy="261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-12643" y="6557810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7141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04656" cy="504056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СТРАТЕГИЧЕСКАЯ ПРИОРИТИЗАЦИЯ РАСХОДОВ И РАЗВИТИЕ ПРИНЦИПОВ ПРОЕКТНОГО УПРАВЛЕНИЯ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482089"/>
              </p:ext>
            </p:extLst>
          </p:nvPr>
        </p:nvGraphicFramePr>
        <p:xfrm>
          <a:off x="467544" y="1268760"/>
          <a:ext cx="698477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52055994"/>
              </p:ext>
            </p:extLst>
          </p:nvPr>
        </p:nvGraphicFramePr>
        <p:xfrm>
          <a:off x="395536" y="1268760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-531440"/>
            <a:ext cx="2880320" cy="2880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88224" y="162880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местного бюджета на участие в федеральных проектах,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в состав национальных проектов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350,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62880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областного и федерального бюджетов на участие в федеральных проектах,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в состав национальных проектов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3 156,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243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33" y="332656"/>
            <a:ext cx="8643998" cy="360040"/>
          </a:xfrm>
        </p:spPr>
        <p:txBody>
          <a:bodyPr>
            <a:noAutofit/>
          </a:bodyPr>
          <a:lstStyle/>
          <a:p>
            <a:pPr algn="ctr"/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программы-2023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(за счет собственных средств бюджета)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2006406"/>
              </p:ext>
            </p:extLst>
          </p:nvPr>
        </p:nvGraphicFramePr>
        <p:xfrm>
          <a:off x="175664" y="764704"/>
          <a:ext cx="878882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796136" y="2564904"/>
            <a:ext cx="2016224" cy="12241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Всего на реализацию программ </a:t>
            </a:r>
          </a:p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742 634,7</a:t>
            </a:r>
          </a:p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92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352928" cy="864095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Лужский муниципальный район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5373216"/>
            <a:ext cx="3024336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67 523 чел.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– 6 006,4 кв. км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60648"/>
            <a:ext cx="9144000" cy="64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7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14446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 Лужского муниципального района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885528"/>
              </p:ext>
            </p:extLst>
          </p:nvPr>
        </p:nvGraphicFramePr>
        <p:xfrm>
          <a:off x="107504" y="1142984"/>
          <a:ext cx="9036496" cy="545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467544" y="6453336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858280" cy="596584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Источники внутреннего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финансирования дефицита бюджета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956363"/>
              </p:ext>
            </p:extLst>
          </p:nvPr>
        </p:nvGraphicFramePr>
        <p:xfrm>
          <a:off x="642910" y="1285860"/>
          <a:ext cx="7858180" cy="263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источников внутреннего финансирования</a:t>
                      </a:r>
                    </a:p>
                    <a:p>
                      <a:pPr algn="ctr"/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41 119,0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Кредиты кредитных организаций в валюте Российской Федерации, полученные муниципальными районами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от других бюджетов бюджетной системы РФ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Изменение прочих остатков денежных средств бюджета района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41 119,0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899592" y="4714884"/>
            <a:ext cx="7315746" cy="1643074"/>
          </a:xfrm>
          <a:prstGeom prst="roundRect">
            <a:avLst>
              <a:gd name="adj" fmla="val 10000"/>
            </a:avLst>
          </a:prstGeom>
          <a:noFill/>
          <a:ln w="31750"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средства, которые привлекаются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285992"/>
            <a:ext cx="7671796" cy="7200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0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20688"/>
            <a:ext cx="1368152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80312" y="2564904"/>
            <a:ext cx="1512168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два финансовых года, следующие за очередным финансовым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437112"/>
            <a:ext cx="3240360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кассовый разрыв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прогнозируемая в определенный период текущего финансового года недостаточность на едином казначейском счете или на едином счете бюджета денежных средств, необходимых для осуществления перечислений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437112"/>
            <a:ext cx="2376264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6216" y="4437112"/>
            <a:ext cx="2376264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2564904"/>
            <a:ext cx="2952328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564904"/>
            <a:ext cx="1512168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предшествующий текущему финансовому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564904"/>
            <a:ext cx="1440160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следующий за текущим финансовым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40377"/>
            <a:ext cx="2232248" cy="1815882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800" y="620688"/>
            <a:ext cx="1296144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3968" y="620688"/>
            <a:ext cx="1440160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0152" y="620688"/>
            <a:ext cx="1368152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619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6873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параметры проекта бюджета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Лужского муниципального района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04437"/>
              </p:ext>
            </p:extLst>
          </p:nvPr>
        </p:nvGraphicFramePr>
        <p:xfrm>
          <a:off x="179512" y="1224109"/>
          <a:ext cx="8786873" cy="407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4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год* (Первоначальный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бюджет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),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Проект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год, тыс. руб.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2024 год,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2025 год,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ДОХОДЫ (всего), в том числе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2 369 940,6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2 639 047,3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2 562 754,7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2 550 570,9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собственные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1 072 172,4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1 220 824,3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1 167 471,5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1 254 290,4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безвозмездные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1 297 768,2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1 418 223,0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1 395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283,2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1 296 280,5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2 375 119,1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2 680 166,3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2 574 505,1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 т.ч. условно утвержденные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29 981,2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66 871,5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ДЕФИЦИТ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(-)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- 5 178,5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- 41 119,0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-11 750,4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- 12 326,8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к собственным доходам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7,3%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5309117" y="6453336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№ 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75104" cy="1524000"/>
          </a:xfrm>
        </p:spPr>
        <p:txBody>
          <a:bodyPr>
            <a:normAutofit/>
          </a:bodyPr>
          <a:lstStyle/>
          <a:p>
            <a:pPr algn="ctr"/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Лужского 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6386340"/>
              </p:ext>
            </p:extLst>
          </p:nvPr>
        </p:nvGraphicFramePr>
        <p:xfrm>
          <a:off x="683568" y="184482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3488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57301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7971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72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9365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Доходная часть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728537"/>
              </p:ext>
            </p:extLst>
          </p:nvPr>
        </p:nvGraphicFramePr>
        <p:xfrm>
          <a:off x="251520" y="1844824"/>
          <a:ext cx="8640960" cy="386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5220072" y="1844824"/>
            <a:ext cx="1080707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2 562 754,7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63888" y="1844824"/>
            <a:ext cx="1071570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2 639 047,3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051720" y="1916832"/>
            <a:ext cx="1071570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2 369 940,6</a:t>
            </a: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5309117" y="6453336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№ 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431" y="9388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53583"/>
            <a:ext cx="8715436" cy="7858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бюджета Лужского муниципального района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652388"/>
              </p:ext>
            </p:extLst>
          </p:nvPr>
        </p:nvGraphicFramePr>
        <p:xfrm>
          <a:off x="214283" y="902449"/>
          <a:ext cx="8786873" cy="3563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4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 доходов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год*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(Первоначаль-ный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),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год, тыс. руб.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 в т.ч.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826 484,6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964 211,1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995 734,2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1 095 893,3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229 237,3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252 860,9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269 992,4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288 031,6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по дополнительному нормативу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398 723,7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454 759,2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458 102,0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529 423,3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13 413,1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15 475,5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161 660,0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214 950,4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224 314,2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233 879,3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00577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15 749,1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4557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9 990,0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10 270,0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9512" y="4509120"/>
            <a:ext cx="9036496" cy="1944216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5357817" y="6525344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№ 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71247"/>
              </p:ext>
            </p:extLst>
          </p:nvPr>
        </p:nvGraphicFramePr>
        <p:xfrm>
          <a:off x="251520" y="286246"/>
          <a:ext cx="4534794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0453186"/>
              </p:ext>
            </p:extLst>
          </p:nvPr>
        </p:nvGraphicFramePr>
        <p:xfrm>
          <a:off x="4625645" y="548680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54705597"/>
              </p:ext>
            </p:extLst>
          </p:nvPr>
        </p:nvGraphicFramePr>
        <p:xfrm>
          <a:off x="4625645" y="3382590"/>
          <a:ext cx="437548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5214942" y="6429396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21.12.2021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2265949"/>
              </p:ext>
            </p:extLst>
          </p:nvPr>
        </p:nvGraphicFramePr>
        <p:xfrm>
          <a:off x="4583198" y="836712"/>
          <a:ext cx="4534795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6167341"/>
              </p:ext>
            </p:extLst>
          </p:nvPr>
        </p:nvGraphicFramePr>
        <p:xfrm>
          <a:off x="395536" y="1556792"/>
          <a:ext cx="4286280" cy="356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8080249"/>
              </p:ext>
            </p:extLst>
          </p:nvPr>
        </p:nvGraphicFramePr>
        <p:xfrm>
          <a:off x="4644008" y="3356992"/>
          <a:ext cx="4128029" cy="301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5143504" y="6500834"/>
            <a:ext cx="37861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*Решение Совета 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21.12.20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14432</TotalTime>
  <Words>2077</Words>
  <Application>Microsoft Office PowerPoint</Application>
  <PresentationFormat>Экран (4:3)</PresentationFormat>
  <Paragraphs>490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Yu Gothic UI Light</vt:lpstr>
      <vt:lpstr>Arial</vt:lpstr>
      <vt:lpstr>Arial Nova Light</vt:lpstr>
      <vt:lpstr>Bahnschrift Condensed</vt:lpstr>
      <vt:lpstr>Calibri</vt:lpstr>
      <vt:lpstr>Century Gothic</vt:lpstr>
      <vt:lpstr>Palatino Linotype</vt:lpstr>
      <vt:lpstr>Times New Roman</vt:lpstr>
      <vt:lpstr>Wingdings 3</vt:lpstr>
      <vt:lpstr>Сектор</vt:lpstr>
      <vt:lpstr>Презентация PowerPoint</vt:lpstr>
      <vt:lpstr>Лужский муниципальный район</vt:lpstr>
      <vt:lpstr>Презентация PowerPoint</vt:lpstr>
      <vt:lpstr> Основные параметры проекта бюджета  Лужского муниципального района </vt:lpstr>
      <vt:lpstr>Цели и задачи бюджетной политики  Лужского муниципального района  на 2023 год и на плановый период 2024 и 2025 годов</vt:lpstr>
      <vt:lpstr>Доходная часть  бюджета Лужского муниципального района </vt:lpstr>
      <vt:lpstr> Структура налоговых доходов  бюджета Лужского муниципального района </vt:lpstr>
      <vt:lpstr>Презентация PowerPoint</vt:lpstr>
      <vt:lpstr>Презентация PowerPoint</vt:lpstr>
      <vt:lpstr> Структура неналоговых доходов  бюджета Лужского муниципального района </vt:lpstr>
      <vt:lpstr>Презентация PowerPoint</vt:lpstr>
      <vt:lpstr>Презентация PowerPoint</vt:lpstr>
      <vt:lpstr>Структура доходов  бюджета Лужского муниципального района</vt:lpstr>
      <vt:lpstr>ОСНОВНЫЕ Подходы к формированию местного бюджета на 2023-2025 годы</vt:lpstr>
      <vt:lpstr>Расходы  бюджета Лужского муниципального района</vt:lpstr>
      <vt:lpstr>Расходы бюджета Лужского муниципального района по видам расходов  (за счет собственных средств бюджета) </vt:lpstr>
      <vt:lpstr>Презентация PowerPoint</vt:lpstr>
      <vt:lpstr>СТРАТЕГИЧЕСКАЯ ПРИОРИТИЗАЦИЯ РАСХОДОВ И РАЗВИТИЕ ПРИНЦИПОВ ПРОЕКТНОГО УПРАВЛЕНИЯ</vt:lpstr>
      <vt:lpstr>муниципальные программы-2023   (за счет собственных средств бюджета) </vt:lpstr>
      <vt:lpstr>Межбюджетные трансферты бюджетам поселений Лужского муниципального района </vt:lpstr>
      <vt:lpstr>Источники внутреннего  финансирования дефицита бюджета </vt:lpstr>
      <vt:lpstr>    СПАСИБО ЗА ВНИМАНИЕ!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guseva</cp:lastModifiedBy>
  <cp:revision>1731</cp:revision>
  <cp:lastPrinted>2021-11-22T13:15:52Z</cp:lastPrinted>
  <dcterms:created xsi:type="dcterms:W3CDTF">2013-10-29T07:14:12Z</dcterms:created>
  <dcterms:modified xsi:type="dcterms:W3CDTF">2022-12-07T08:56:24Z</dcterms:modified>
</cp:coreProperties>
</file>