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15"/>
  </p:notesMasterIdLst>
  <p:handoutMasterIdLst>
    <p:handoutMasterId r:id="rId16"/>
  </p:handoutMasterIdLst>
  <p:sldIdLst>
    <p:sldId id="8932" r:id="rId6"/>
    <p:sldId id="8799" r:id="rId7"/>
    <p:sldId id="8935" r:id="rId8"/>
    <p:sldId id="8808" r:id="rId9"/>
    <p:sldId id="8809" r:id="rId10"/>
    <p:sldId id="8802" r:id="rId11"/>
    <p:sldId id="8810" r:id="rId12"/>
    <p:sldId id="8933" r:id="rId13"/>
    <p:sldId id="8811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pos="3727" userDrawn="1">
          <p15:clr>
            <a:srgbClr val="A4A3A4"/>
          </p15:clr>
        </p15:guide>
        <p15:guide id="5" pos="2275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84"/>
    <a:srgbClr val="FAAA00"/>
    <a:srgbClr val="FFDE52"/>
    <a:srgbClr val="FA0057"/>
    <a:srgbClr val="FFAA00"/>
    <a:srgbClr val="FFB000"/>
    <a:srgbClr val="AEAEB5"/>
    <a:srgbClr val="AEAEAC"/>
    <a:srgbClr val="FFDE00"/>
    <a:srgbClr val="FF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5118" autoAdjust="0"/>
  </p:normalViewPr>
  <p:slideViewPr>
    <p:cSldViewPr snapToGrid="0" showGuides="1">
      <p:cViewPr varScale="1">
        <p:scale>
          <a:sx n="106" d="100"/>
          <a:sy n="106" d="100"/>
        </p:scale>
        <p:origin x="498" y="78"/>
      </p:cViewPr>
      <p:guideLst>
        <p:guide orient="horz" pos="4178"/>
        <p:guide pos="370"/>
        <p:guide pos="7514"/>
        <p:guide pos="3727"/>
        <p:guide pos="2275"/>
        <p:guide pos="4067"/>
        <p:guide orient="horz" pos="754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180E71-031D-4774-BE44-FEA692624F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76D13-6FA1-4CD7-9251-2423E227A4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0000010D-FBCC-40E7-9ACC-66D7A9A757B2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282F14-FAB1-4B4A-BF21-D7816DFAF69C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28586"/>
            <a:ext cx="6797675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r>
              <a:rPr lang="fr-FR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E19765-0BEA-4023-98A9-F90774449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ACAFEE6-DE55-4E7C-9D3C-42576DFF0E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1821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085A998-453A-4088-9C8D-64B90D521DDE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28586"/>
            <a:ext cx="6797675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lang="ru-RU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/>
              <a:t> 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5F3F7A9-CB1B-48F7-9007-AE4BF168CD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8169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31602"/>
            <a:ext cx="6797675" cy="498214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44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6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6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16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55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9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52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9428586"/>
            <a:ext cx="6797675" cy="498055"/>
          </a:xfrm>
        </p:spPr>
        <p:txBody>
          <a:bodyPr/>
          <a:lstStyle/>
          <a:p>
            <a:r>
              <a:rPr lang="fr-FR"/>
              <a:t> 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7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10074227"/>
            <a:ext cx="6797675" cy="532160"/>
          </a:xfrm>
        </p:spPr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F7A9-CB1B-48F7-9007-AE4BF168CD8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6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extérieur, montagne, neige, eau&#10;&#10;Description générée automatiquement">
            <a:extLst>
              <a:ext uri="{FF2B5EF4-FFF2-40B4-BE49-F238E27FC236}">
                <a16:creationId xmlns:a16="http://schemas.microsoft.com/office/drawing/2014/main" id="{0A158A7E-1661-450A-9718-DA927B330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34" y="0"/>
            <a:ext cx="4232694" cy="6860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9D16AD-BB23-4A24-9350-80988F452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1603" y="960730"/>
            <a:ext cx="5011430" cy="1259447"/>
          </a:xfrm>
        </p:spPr>
        <p:txBody>
          <a:bodyPr wrap="square" lIns="0" rIns="0" anchor="t" anchorCtr="0">
            <a:spAutoFit/>
          </a:bodyPr>
          <a:lstStyle>
            <a:lvl1pPr algn="r">
              <a:lnSpc>
                <a:spcPct val="110000"/>
              </a:lnSpc>
              <a:defRPr lang="fr-FR" sz="3600" dirty="0">
                <a:solidFill>
                  <a:srgbClr val="0070C0"/>
                </a:solidFill>
              </a:defRPr>
            </a:lvl1pPr>
          </a:lstStyle>
          <a:p>
            <a:pPr marL="0" lvl="0" algn="r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E82466-3C7B-496A-8EEA-387F575F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603" y="2865866"/>
            <a:ext cx="5011430" cy="870431"/>
          </a:xfrm>
        </p:spPr>
        <p:txBody>
          <a:bodyPr wrap="square" lIns="0" rIns="0"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lang="fr-FR" sz="2400" b="0"/>
            </a:lvl1pPr>
          </a:lstStyle>
          <a:p>
            <a:pPr marL="0" lvl="0" algn="r"/>
            <a:r>
              <a:rPr lang="fr-FR" dirty="0"/>
              <a:t>Modifiez le style des sous-titres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87C64B-2994-4D5D-93F5-90D2867DF1ED}"/>
              </a:ext>
            </a:extLst>
          </p:cNvPr>
          <p:cNvSpPr txBox="1"/>
          <p:nvPr userDrawn="1"/>
        </p:nvSpPr>
        <p:spPr>
          <a:xfrm>
            <a:off x="7625031" y="4992987"/>
            <a:ext cx="106686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February 17, 2020</a:t>
            </a:r>
            <a:endParaRPr lang="fr-FR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5EDCA0-95BB-40DF-B851-902C9B25F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849" y="6141017"/>
            <a:ext cx="1619184" cy="522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Espace réservé du contenu 5">
            <a:extLst>
              <a:ext uri="{FF2B5EF4-FFF2-40B4-BE49-F238E27FC236}">
                <a16:creationId xmlns:a16="http://schemas.microsoft.com/office/drawing/2014/main" id="{AF8BC13A-74FB-4578-9864-2C6379F6B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67" y="1"/>
            <a:ext cx="3415404" cy="3429000"/>
          </a:xfrm>
          <a:prstGeom prst="rect">
            <a:avLst/>
          </a:prstGeom>
          <a:noFill/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14D4C7-2ADE-4ACD-A613-7E62A90B7C33}"/>
              </a:ext>
            </a:extLst>
          </p:cNvPr>
          <p:cNvCxnSpPr>
            <a:cxnSpLocks/>
          </p:cNvCxnSpPr>
          <p:nvPr userDrawn="1"/>
        </p:nvCxnSpPr>
        <p:spPr>
          <a:xfrm>
            <a:off x="3442334" y="0"/>
            <a:ext cx="0" cy="69052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7804EA0-B0A7-495E-8E6B-5013BC825FD8}"/>
              </a:ext>
            </a:extLst>
          </p:cNvPr>
          <p:cNvCxnSpPr>
            <a:cxnSpLocks/>
          </p:cNvCxnSpPr>
          <p:nvPr userDrawn="1"/>
        </p:nvCxnSpPr>
        <p:spPr>
          <a:xfrm>
            <a:off x="3415403" y="3445865"/>
            <a:ext cx="3469266" cy="171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A close up of a person wearing a mask&#10;&#10;Description automatically generated">
            <a:extLst>
              <a:ext uri="{FF2B5EF4-FFF2-40B4-BE49-F238E27FC236}">
                <a16:creationId xmlns:a16="http://schemas.microsoft.com/office/drawing/2014/main" id="{BA2320A6-6CAB-47CD-B1EF-655E091E1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833" y="3479017"/>
            <a:ext cx="3416400" cy="33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0957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extérieur, montagne, neige, eau&#10;&#10;Description générée automatiquement">
            <a:extLst>
              <a:ext uri="{FF2B5EF4-FFF2-40B4-BE49-F238E27FC236}">
                <a16:creationId xmlns:a16="http://schemas.microsoft.com/office/drawing/2014/main" id="{0A158A7E-1661-450A-9718-DA927B330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34" y="0"/>
            <a:ext cx="4232694" cy="68605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9D16AD-BB23-4A24-9350-80988F452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1603" y="960730"/>
            <a:ext cx="5011430" cy="1259447"/>
          </a:xfrm>
        </p:spPr>
        <p:txBody>
          <a:bodyPr wrap="square" lIns="0" rIns="0" anchor="t" anchorCtr="0">
            <a:spAutoFit/>
          </a:bodyPr>
          <a:lstStyle>
            <a:lvl1pPr algn="r">
              <a:lnSpc>
                <a:spcPct val="110000"/>
              </a:lnSpc>
              <a:defRPr lang="fr-FR" sz="3600" dirty="0">
                <a:solidFill>
                  <a:srgbClr val="0070C0"/>
                </a:solidFill>
              </a:defRPr>
            </a:lvl1pPr>
          </a:lstStyle>
          <a:p>
            <a:pPr marL="0" lvl="0" algn="r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E82466-3C7B-496A-8EEA-387F575F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603" y="2865866"/>
            <a:ext cx="5011430" cy="870431"/>
          </a:xfrm>
        </p:spPr>
        <p:txBody>
          <a:bodyPr wrap="square" lIns="0" rIns="0"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lang="fr-FR" sz="2400" b="0"/>
            </a:lvl1pPr>
          </a:lstStyle>
          <a:p>
            <a:pPr marL="0" lvl="0" algn="r"/>
            <a:r>
              <a:rPr lang="fr-FR" dirty="0"/>
              <a:t>Modifiez le style des sous-titres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87C64B-2994-4D5D-93F5-90D2867DF1ED}"/>
              </a:ext>
            </a:extLst>
          </p:cNvPr>
          <p:cNvSpPr txBox="1"/>
          <p:nvPr userDrawn="1"/>
        </p:nvSpPr>
        <p:spPr>
          <a:xfrm>
            <a:off x="7625031" y="4992987"/>
            <a:ext cx="1066864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February 17, 2020</a:t>
            </a:r>
            <a:endParaRPr lang="fr-FR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5EDCA0-95BB-40DF-B851-902C9B25F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849" y="6141017"/>
            <a:ext cx="1619184" cy="522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Espace réservé du contenu 5">
            <a:extLst>
              <a:ext uri="{FF2B5EF4-FFF2-40B4-BE49-F238E27FC236}">
                <a16:creationId xmlns:a16="http://schemas.microsoft.com/office/drawing/2014/main" id="{AF8BC13A-74FB-4578-9864-2C6379F6B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67" y="3791"/>
            <a:ext cx="3415404" cy="3425209"/>
          </a:xfrm>
          <a:prstGeom prst="rect">
            <a:avLst/>
          </a:prstGeom>
          <a:noFill/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14D4C7-2ADE-4ACD-A613-7E62A90B7C33}"/>
              </a:ext>
            </a:extLst>
          </p:cNvPr>
          <p:cNvCxnSpPr>
            <a:cxnSpLocks/>
          </p:cNvCxnSpPr>
          <p:nvPr userDrawn="1"/>
        </p:nvCxnSpPr>
        <p:spPr>
          <a:xfrm>
            <a:off x="3442334" y="0"/>
            <a:ext cx="0" cy="69052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7804EA0-B0A7-495E-8E6B-5013BC825FD8}"/>
              </a:ext>
            </a:extLst>
          </p:cNvPr>
          <p:cNvCxnSpPr>
            <a:cxnSpLocks/>
          </p:cNvCxnSpPr>
          <p:nvPr userDrawn="1"/>
        </p:nvCxnSpPr>
        <p:spPr>
          <a:xfrm>
            <a:off x="3415403" y="3445865"/>
            <a:ext cx="3469266" cy="171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9B29CBA-F8BB-4A8D-84E0-EBB1B9228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0"/>
          <a:stretch/>
        </p:blipFill>
        <p:spPr>
          <a:xfrm>
            <a:off x="3469266" y="-22485"/>
            <a:ext cx="3415403" cy="3445221"/>
          </a:xfrm>
          <a:prstGeom prst="rect">
            <a:avLst/>
          </a:prstGeom>
        </p:spPr>
      </p:pic>
      <p:pic>
        <p:nvPicPr>
          <p:cNvPr id="13" name="Picture 4" descr="A close up of a person wearing a mask&#10;&#10;Description automatically generated">
            <a:extLst>
              <a:ext uri="{FF2B5EF4-FFF2-40B4-BE49-F238E27FC236}">
                <a16:creationId xmlns:a16="http://schemas.microsoft.com/office/drawing/2014/main" id="{6EC57695-EEAE-4AF9-9074-D9DA40F6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833" y="3479017"/>
            <a:ext cx="3416400" cy="33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232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BF9A8-2246-4D74-8626-432C86ED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0"/>
            <a:ext cx="11406970" cy="769622"/>
          </a:xfrm>
        </p:spPr>
        <p:txBody>
          <a:bodyPr wrap="square" lIns="0" tIns="36000" rIns="72000" bIns="36000">
            <a:noAutofit/>
          </a:bodyPr>
          <a:lstStyle>
            <a:lvl1pPr>
              <a:lnSpc>
                <a:spcPct val="100000"/>
              </a:lnSpc>
              <a:defRPr lang="fr-FR" sz="2200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</a:lstStyle>
          <a:p>
            <a:pPr marL="0" lvl="0">
              <a:spcBef>
                <a:spcPts val="1800"/>
              </a:spcBef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BCE41-5913-476D-BDEF-C3832FF3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58" y="1825625"/>
            <a:ext cx="11406970" cy="1938992"/>
          </a:xfrm>
          <a:noFill/>
        </p:spPr>
        <p:txBody>
          <a:bodyPr wrap="square" lIns="0" tIns="36000" rIns="72000" bIns="36000" rtlCol="0">
            <a:sp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rgbClr val="FA0057"/>
              </a:buClr>
              <a:buFont typeface="Malgun Gothic" panose="020B0503020000020004" pitchFamily="34" charset="-127"/>
              <a:buChar char="&gt;"/>
              <a:defRPr lang="fr-FR" dirty="0"/>
            </a:lvl1pPr>
            <a:lvl2pPr>
              <a:lnSpc>
                <a:spcPct val="100000"/>
              </a:lnSpc>
              <a:spcBef>
                <a:spcPts val="1200"/>
              </a:spcBef>
              <a:defRPr lang="fr-FR" dirty="0"/>
            </a:lvl2pPr>
            <a:lvl3pPr>
              <a:lnSpc>
                <a:spcPct val="100000"/>
              </a:lnSpc>
              <a:spcBef>
                <a:spcPts val="1200"/>
              </a:spcBef>
              <a:defRPr lang="fr-FR" dirty="0"/>
            </a:lvl3pPr>
            <a:lvl4pPr>
              <a:lnSpc>
                <a:spcPct val="100000"/>
              </a:lnSpc>
              <a:spcBef>
                <a:spcPts val="1200"/>
              </a:spcBef>
              <a:defRPr lang="fr-FR" dirty="0"/>
            </a:lvl4pPr>
            <a:lvl5pPr>
              <a:lnSpc>
                <a:spcPct val="100000"/>
              </a:lnSpc>
              <a:spcBef>
                <a:spcPts val="1200"/>
              </a:spcBef>
              <a:defRPr lang="fr-FR" dirty="0"/>
            </a:lvl5pPr>
          </a:lstStyle>
          <a:p>
            <a:pPr marL="285750" lvl="0" indent="-285750">
              <a:spcBef>
                <a:spcPts val="600"/>
              </a:spcBef>
              <a:buClr>
                <a:srgbClr val="FA0057"/>
              </a:buClr>
              <a:buFontTx/>
              <a:buChar char="&gt;"/>
            </a:pPr>
            <a:r>
              <a:rPr lang="fr-FR" dirty="0"/>
              <a:t>Cliquez pour modifier les styles du texte du masque</a:t>
            </a:r>
          </a:p>
          <a:p>
            <a:pPr marL="457200" lvl="1"/>
            <a:r>
              <a:rPr lang="fr-FR" dirty="0"/>
              <a:t>Deuxième niveau</a:t>
            </a:r>
          </a:p>
          <a:p>
            <a:pPr marL="914400" lvl="2"/>
            <a:r>
              <a:rPr lang="fr-FR" dirty="0"/>
              <a:t>Troisième niveau</a:t>
            </a:r>
          </a:p>
          <a:p>
            <a:pPr marL="1371600" lvl="3"/>
            <a:r>
              <a:rPr lang="fr-FR" dirty="0"/>
              <a:t>Quatrième niveau</a:t>
            </a:r>
          </a:p>
          <a:p>
            <a:pPr marL="1828800"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C3E32-5938-48D4-ADBC-CD837CBBCCF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00594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ru-RU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/>
              <a:t>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3E946D-C1B2-4895-8640-E54088A2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DD7A2-B87C-48B9-B30E-0E7904C68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2175" y="2626491"/>
            <a:ext cx="3387651" cy="16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2522B85-D6DF-46A7-B24E-52A32CB59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5490" cy="594995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noProof="0" dirty="0"/>
              <a:t>Click on the icon to add an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D39108D-37B2-42F0-8863-3B4C0222A7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43000" y="668350"/>
            <a:ext cx="6858000" cy="5683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  <a:latin typeface="+mj-lt"/>
              </a:defRPr>
            </a:lvl2pPr>
            <a:lvl3pPr>
              <a:defRPr>
                <a:solidFill>
                  <a:schemeClr val="accent6"/>
                </a:solidFill>
                <a:latin typeface="+mj-lt"/>
              </a:defRPr>
            </a:lvl3pPr>
            <a:lvl4pPr>
              <a:defRPr>
                <a:solidFill>
                  <a:schemeClr val="accent6"/>
                </a:solidFill>
                <a:latin typeface="+mj-lt"/>
              </a:defRPr>
            </a:lvl4pPr>
            <a:lvl5pPr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r>
              <a:rPr lang="en-US" noProof="0" dirty="0"/>
              <a:t>Title</a:t>
            </a:r>
            <a:r>
              <a:rPr lang="ru-RU" noProof="0" dirty="0"/>
              <a:t> </a:t>
            </a:r>
            <a:r>
              <a:rPr lang="en-US" noProof="0" dirty="0"/>
              <a:t>of the presentation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8FD4AB6-1A53-3A45-A762-6E90071AB4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609600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7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817027-60D3-4DF4-858B-70F7C732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0"/>
            <a:ext cx="11339715" cy="769620"/>
          </a:xfrm>
          <a:prstGeom prst="rect">
            <a:avLst/>
          </a:prstGeom>
        </p:spPr>
        <p:txBody>
          <a:bodyPr vert="horz" wrap="square" lIns="0" tIns="36000" rIns="72000" bIns="36000" rtlCol="0" anchor="ctr">
            <a:noAutofit/>
          </a:bodyPr>
          <a:lstStyle/>
          <a:p>
            <a:pPr marL="0" lvl="0">
              <a:spcBef>
                <a:spcPts val="1800"/>
              </a:spcBef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8428A-B08F-4BB3-B6BE-0AFD7605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410" y="1825625"/>
            <a:ext cx="11339715" cy="1938992"/>
          </a:xfrm>
          <a:prstGeom prst="rect">
            <a:avLst/>
          </a:prstGeom>
          <a:noFill/>
        </p:spPr>
        <p:txBody>
          <a:bodyPr wrap="square" lIns="0" tIns="36000" rIns="72000" bIns="36000" rtlCol="0">
            <a:spAutoFit/>
          </a:bodyPr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buClr>
                <a:srgbClr val="FA0057"/>
              </a:buClr>
              <a:buFontTx/>
            </a:pPr>
            <a:r>
              <a:rPr lang="fr-FR" dirty="0"/>
              <a:t>Cliquez pour modifier les styles du texte du masque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fr-FR" dirty="0"/>
              <a:t>Deuxième niveau</a:t>
            </a:r>
          </a:p>
          <a:p>
            <a:pPr marL="914400" lvl="2">
              <a:lnSpc>
                <a:spcPct val="100000"/>
              </a:lnSpc>
              <a:spcBef>
                <a:spcPts val="1200"/>
              </a:spcBef>
            </a:pPr>
            <a:r>
              <a:rPr lang="fr-FR" dirty="0"/>
              <a:t>Troisième niveau</a:t>
            </a:r>
          </a:p>
          <a:p>
            <a:pPr marL="1371600" lvl="3">
              <a:lnSpc>
                <a:spcPct val="100000"/>
              </a:lnSpc>
              <a:spcBef>
                <a:spcPts val="1200"/>
              </a:spcBef>
            </a:pPr>
            <a:r>
              <a:rPr lang="fr-FR" dirty="0"/>
              <a:t>Quatrième niveau</a:t>
            </a:r>
          </a:p>
          <a:p>
            <a:pPr marL="1828800" lvl="4">
              <a:lnSpc>
                <a:spcPct val="100000"/>
              </a:lnSpc>
              <a:spcBef>
                <a:spcPts val="1200"/>
              </a:spcBef>
            </a:pPr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84817B-E7D5-4E69-9B14-E954355D3AB6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0" y="6400594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/>
              <a:t>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2B9B2-895C-47F8-A9DE-1400155CF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90" y="6400594"/>
            <a:ext cx="57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684"/>
                </a:solidFill>
              </a:defRPr>
            </a:lvl1pPr>
          </a:lstStyle>
          <a:p>
            <a:fld id="{3D70A908-3B3A-43F2-B45C-3C6ACD5D31D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CA4F6-A581-437B-8154-FF523EEEC90B}"/>
              </a:ext>
            </a:extLst>
          </p:cNvPr>
          <p:cNvSpPr/>
          <p:nvPr userDrawn="1"/>
        </p:nvSpPr>
        <p:spPr>
          <a:xfrm>
            <a:off x="-7373" y="1"/>
            <a:ext cx="80512" cy="769620"/>
          </a:xfrm>
          <a:prstGeom prst="rect">
            <a:avLst/>
          </a:prstGeom>
          <a:solidFill>
            <a:srgbClr val="FA00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1400" kern="0">
              <a:solidFill>
                <a:srgbClr val="003684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1E6550-FBFF-4F7D-85ED-DF5D343E0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423"/>
          <a:stretch/>
        </p:blipFill>
        <p:spPr>
          <a:xfrm>
            <a:off x="10755368" y="6424882"/>
            <a:ext cx="1166757" cy="24698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CC8C195-FAF5-4E66-9DC0-F97159AA6568}"/>
              </a:ext>
            </a:extLst>
          </p:cNvPr>
          <p:cNvCxnSpPr>
            <a:cxnSpLocks/>
          </p:cNvCxnSpPr>
          <p:nvPr userDrawn="1"/>
        </p:nvCxnSpPr>
        <p:spPr>
          <a:xfrm>
            <a:off x="585758" y="6400594"/>
            <a:ext cx="0" cy="365125"/>
          </a:xfrm>
          <a:prstGeom prst="line">
            <a:avLst/>
          </a:prstGeom>
          <a:ln>
            <a:solidFill>
              <a:srgbClr val="FA0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D11A4DE-2C82-4AE3-801E-A143C293D2F8}"/>
              </a:ext>
            </a:extLst>
          </p:cNvPr>
          <p:cNvSpPr/>
          <p:nvPr userDrawn="1"/>
        </p:nvSpPr>
        <p:spPr>
          <a:xfrm>
            <a:off x="-7373" y="769620"/>
            <a:ext cx="80508" cy="60883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sz="1400" kern="0">
              <a:solidFill>
                <a:srgbClr val="003684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3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200" b="1" kern="1200" dirty="0">
          <a:solidFill>
            <a:srgbClr val="0070C0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Malgun Gothic" panose="020B0503020000020004" pitchFamily="34" charset="-127"/>
        <a:buChar char="&gt;"/>
        <a:defRPr lang="fr-FR" sz="1600" b="1" kern="1200" dirty="0">
          <a:solidFill>
            <a:srgbClr val="003684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684"/>
        </a:buClr>
        <a:buFont typeface="Arial" panose="020B0604020202020204" pitchFamily="34" charset="0"/>
        <a:buChar char="•"/>
        <a:defRPr lang="fr-FR" sz="1600" kern="1200" dirty="0">
          <a:solidFill>
            <a:srgbClr val="003684"/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3684"/>
        </a:buClr>
        <a:buFont typeface="Malgun Gothic" panose="020B0503020000020004" pitchFamily="34" charset="-127"/>
        <a:buChar char="–"/>
        <a:defRPr lang="fr-FR" sz="1600" kern="1200" dirty="0">
          <a:solidFill>
            <a:srgbClr val="003684"/>
          </a:solidFill>
          <a:latin typeface="+mn-lt"/>
          <a:ea typeface="+mn-ea"/>
          <a:cs typeface="+mn-cs"/>
        </a:defRPr>
      </a:lvl3pPr>
      <a:lvl4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3684"/>
        </a:buClr>
        <a:buFont typeface="Malgun Gothic" panose="020B0503020000020004" pitchFamily="34" charset="-127"/>
        <a:buChar char="–"/>
        <a:defRPr lang="fr-FR" sz="1600" kern="1200" dirty="0">
          <a:solidFill>
            <a:srgbClr val="003684"/>
          </a:solidFill>
          <a:latin typeface="+mn-lt"/>
          <a:ea typeface="+mn-ea"/>
          <a:cs typeface="+mn-cs"/>
        </a:defRPr>
      </a:lvl4pPr>
      <a:lvl5pPr marL="1885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3684"/>
        </a:buClr>
        <a:buFont typeface="Malgun Gothic" panose="020B0503020000020004" pitchFamily="34" charset="-127"/>
        <a:buChar char="–"/>
        <a:defRPr lang="fr-FR" sz="1600" kern="1200" dirty="0">
          <a:solidFill>
            <a:srgbClr val="0036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hyperlink" Target="mailto:igor.lebedev@forvia.com" TargetMode="External"/><Relationship Id="rId5" Type="http://schemas.openxmlformats.org/officeDocument/2006/relationships/hyperlink" Target="mailto:alexey.novozhilov@forvia.com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9.jp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9931CE9D-7433-4B17-AC65-1664987440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737578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A09D6AF5-4D72-46AF-919A-CDAC21D48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69000" y="2051498"/>
            <a:ext cx="11796000" cy="4143411"/>
          </a:xfrm>
          <a:custGeom>
            <a:avLst/>
            <a:gdLst>
              <a:gd name="connsiteX0" fmla="*/ 11770402 w 11770402"/>
              <a:gd name="connsiteY0" fmla="*/ 0 h 4143411"/>
              <a:gd name="connsiteX1" fmla="*/ 11770402 w 11770402"/>
              <a:gd name="connsiteY1" fmla="*/ 4143411 h 4143411"/>
              <a:gd name="connsiteX2" fmla="*/ 11764142 w 11770402"/>
              <a:gd name="connsiteY2" fmla="*/ 4143411 h 4143411"/>
              <a:gd name="connsiteX3" fmla="*/ 11746734 w 11770402"/>
              <a:gd name="connsiteY3" fmla="*/ 4142813 h 4143411"/>
              <a:gd name="connsiteX4" fmla="*/ 2788764 w 11770402"/>
              <a:gd name="connsiteY4" fmla="*/ 3825727 h 4143411"/>
              <a:gd name="connsiteX5" fmla="*/ 963283 w 11770402"/>
              <a:gd name="connsiteY5" fmla="*/ 3702022 h 4143411"/>
              <a:gd name="connsiteX6" fmla="*/ 402128 w 11770402"/>
              <a:gd name="connsiteY6" fmla="*/ 3542007 h 4143411"/>
              <a:gd name="connsiteX7" fmla="*/ 0 w 11770402"/>
              <a:gd name="connsiteY7" fmla="*/ 2505660 h 4143411"/>
              <a:gd name="connsiteX8" fmla="*/ 0 w 11770402"/>
              <a:gd name="connsiteY8" fmla="*/ 148319 h 4143411"/>
              <a:gd name="connsiteX9" fmla="*/ 142778 w 11770402"/>
              <a:gd name="connsiteY9" fmla="*/ 8946 h 41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0402" h="4143411">
                <a:moveTo>
                  <a:pt x="11770402" y="0"/>
                </a:moveTo>
                <a:lnTo>
                  <a:pt x="11770402" y="4143411"/>
                </a:lnTo>
                <a:lnTo>
                  <a:pt x="11764142" y="4143411"/>
                </a:lnTo>
                <a:lnTo>
                  <a:pt x="11746734" y="4142813"/>
                </a:lnTo>
                <a:cubicBezTo>
                  <a:pt x="11254306" y="4125895"/>
                  <a:pt x="3366434" y="3854752"/>
                  <a:pt x="2788764" y="3825727"/>
                </a:cubicBezTo>
                <a:cubicBezTo>
                  <a:pt x="2192532" y="3795728"/>
                  <a:pt x="1063533" y="3711749"/>
                  <a:pt x="963283" y="3702022"/>
                </a:cubicBezTo>
                <a:cubicBezTo>
                  <a:pt x="725160" y="3679003"/>
                  <a:pt x="538618" y="3629439"/>
                  <a:pt x="402128" y="3542007"/>
                </a:cubicBezTo>
                <a:cubicBezTo>
                  <a:pt x="80875" y="3336215"/>
                  <a:pt x="0" y="2969406"/>
                  <a:pt x="0" y="2505660"/>
                </a:cubicBezTo>
                <a:lnTo>
                  <a:pt x="0" y="148319"/>
                </a:lnTo>
                <a:cubicBezTo>
                  <a:pt x="182" y="71244"/>
                  <a:pt x="64409" y="8909"/>
                  <a:pt x="142778" y="8946"/>
                </a:cubicBezTo>
                <a:close/>
              </a:path>
            </a:pathLst>
          </a:cu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A1CCBD-0885-46BC-B7E0-483B8B4A3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18983"/>
          <a:stretch/>
        </p:blipFill>
        <p:spPr bwMode="auto">
          <a:xfrm>
            <a:off x="8771651" y="710795"/>
            <a:ext cx="3356849" cy="12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8779A-0EFD-4BC3-9F0E-B866102C0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4813299"/>
            <a:ext cx="3050600" cy="145352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1FF56A-E55A-43F1-A940-1E1DEA86B7FD}"/>
              </a:ext>
            </a:extLst>
          </p:cNvPr>
          <p:cNvSpPr/>
          <p:nvPr/>
        </p:nvSpPr>
        <p:spPr>
          <a:xfrm>
            <a:off x="251400" y="308501"/>
            <a:ext cx="103652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003684"/>
                </a:solidFill>
              </a:rPr>
              <a:t>Услуги по оптимизации  и </a:t>
            </a:r>
          </a:p>
          <a:p>
            <a:r>
              <a:rPr lang="ru-RU" sz="3600" b="1" dirty="0">
                <a:solidFill>
                  <a:srgbClr val="003684"/>
                </a:solidFill>
              </a:rPr>
              <a:t>автоматизации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9243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2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585758" y="1084481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/>
        </p:nvSpPr>
        <p:spPr>
          <a:xfrm>
            <a:off x="411755" y="1699946"/>
            <a:ext cx="8686978" cy="15298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pPr lvl="0"/>
            <a:r>
              <a:rPr lang="en-US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Luga Tool Shop</a:t>
            </a:r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kern="0" dirty="0">
                <a:solidFill>
                  <a:srgbClr val="00368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Подразделение на базе завода </a:t>
            </a:r>
            <a:r>
              <a:rPr lang="en-US" sz="2400" b="1" kern="0" dirty="0">
                <a:solidFill>
                  <a:srgbClr val="00368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Faurecia</a:t>
            </a:r>
            <a:r>
              <a:rPr lang="ru-RU" sz="2400" b="1" kern="0" dirty="0">
                <a:solidFill>
                  <a:srgbClr val="00368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которое занимается оптимизацией и автоматизацией производственных процессов.</a:t>
            </a:r>
            <a:endParaRPr lang="en-US" sz="2800" b="1" kern="0" dirty="0">
              <a:solidFill>
                <a:srgbClr val="00368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EB77C-066E-4F6E-B2EE-40A52FE31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86301"/>
            <a:ext cx="2331599" cy="1235236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B4CFBB6-3721-45D0-9469-02E625D29BEF}"/>
              </a:ext>
            </a:extLst>
          </p:cNvPr>
          <p:cNvSpPr txBox="1">
            <a:spLocks/>
          </p:cNvSpPr>
          <p:nvPr/>
        </p:nvSpPr>
        <p:spPr>
          <a:xfrm>
            <a:off x="716555" y="3427310"/>
            <a:ext cx="11114561" cy="2864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algun Gothic" panose="020B0503020000020004" pitchFamily="34" charset="-127"/>
              <a:buChar char="&gt;"/>
              <a:defRPr lang="fr-FR" sz="1600" b="1" kern="1200" dirty="0">
                <a:solidFill>
                  <a:srgbClr val="00368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684"/>
              </a:buClr>
              <a:buFont typeface="Arial" panose="020B0604020202020204" pitchFamily="34" charset="0"/>
              <a:buChar char="•"/>
              <a:defRPr lang="fr-FR" sz="1600" kern="1200" dirty="0">
                <a:solidFill>
                  <a:srgbClr val="003684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684"/>
              </a:buClr>
              <a:buFont typeface="Malgun Gothic" panose="020B0503020000020004" pitchFamily="34" charset="-127"/>
              <a:buChar char="–"/>
              <a:defRPr lang="fr-FR" sz="1600" kern="1200" dirty="0">
                <a:solidFill>
                  <a:srgbClr val="003684"/>
                </a:solidFill>
                <a:latin typeface="+mn-lt"/>
                <a:ea typeface="+mn-ea"/>
                <a:cs typeface="+mn-cs"/>
              </a:defRPr>
            </a:lvl3pPr>
            <a:lvl4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684"/>
              </a:buClr>
              <a:buFont typeface="Malgun Gothic" panose="020B0503020000020004" pitchFamily="34" charset="-127"/>
              <a:buChar char="–"/>
              <a:defRPr lang="fr-FR" sz="1600" kern="1200" dirty="0">
                <a:solidFill>
                  <a:srgbClr val="003684"/>
                </a:solidFill>
                <a:latin typeface="+mn-lt"/>
                <a:ea typeface="+mn-ea"/>
                <a:cs typeface="+mn-cs"/>
              </a:defRPr>
            </a:lvl4pPr>
            <a:lvl5pPr marL="1885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684"/>
              </a:buClr>
              <a:buFont typeface="Malgun Gothic" panose="020B0503020000020004" pitchFamily="34" charset="-127"/>
              <a:buChar char="–"/>
              <a:defRPr lang="fr-FR" sz="1600" kern="1200" dirty="0">
                <a:solidFill>
                  <a:srgbClr val="0036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Контакты:</a:t>
            </a:r>
            <a:endParaRPr lang="en-US" sz="2400" dirty="0"/>
          </a:p>
          <a:p>
            <a:pPr marL="0" indent="0">
              <a:buNone/>
            </a:pPr>
            <a:r>
              <a:rPr lang="en-US" sz="2400" b="0" i="0" dirty="0">
                <a:effectLst/>
                <a:latin typeface="inherit"/>
              </a:rPr>
              <a:t>188230</a:t>
            </a:r>
            <a:r>
              <a:rPr lang="ru-RU" sz="2400" b="0" i="0" dirty="0">
                <a:effectLst/>
                <a:latin typeface="inherit"/>
              </a:rPr>
              <a:t>, </a:t>
            </a:r>
            <a:r>
              <a:rPr lang="ru-RU" sz="2400" b="0" i="0" dirty="0" err="1">
                <a:effectLst/>
                <a:latin typeface="inherit"/>
              </a:rPr>
              <a:t>г.Луга</a:t>
            </a:r>
            <a:r>
              <a:rPr lang="ru-RU" sz="2400" b="0" i="0" dirty="0">
                <a:effectLst/>
                <a:latin typeface="inherit"/>
              </a:rPr>
              <a:t>, ул. Большая Заречная, 1А</a:t>
            </a:r>
          </a:p>
          <a:p>
            <a:pPr marL="0" indent="0">
              <a:buNone/>
            </a:pPr>
            <a:r>
              <a:rPr lang="ru-RU" sz="2400" dirty="0"/>
              <a:t>     </a:t>
            </a:r>
            <a:r>
              <a:rPr lang="en-US" sz="2000" b="0" dirty="0"/>
              <a:t>8</a:t>
            </a:r>
            <a:r>
              <a:rPr lang="ru-RU" sz="2000" b="0" dirty="0"/>
              <a:t>(</a:t>
            </a:r>
            <a:r>
              <a:rPr lang="en-US" sz="2000" b="0" dirty="0"/>
              <a:t>981</a:t>
            </a:r>
            <a:r>
              <a:rPr lang="ru-RU" sz="2000" b="0" dirty="0"/>
              <a:t>)</a:t>
            </a:r>
            <a:r>
              <a:rPr lang="en-US" sz="2000" b="0" dirty="0"/>
              <a:t>-710-42-04</a:t>
            </a:r>
            <a:r>
              <a:rPr lang="ru-RU" sz="2000" b="0" dirty="0"/>
              <a:t> Алексей Новожилов – Менеджер по организации производства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     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alexey.novozhilov@forvia.com</a:t>
            </a:r>
            <a:endParaRPr kumimoji="0" lang="en-US" altLang="ru-RU" sz="4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0" dirty="0"/>
              <a:t>      8</a:t>
            </a:r>
            <a:r>
              <a:rPr lang="en-US" sz="2000" b="0" dirty="0"/>
              <a:t>(911</a:t>
            </a:r>
            <a:r>
              <a:rPr lang="ru-RU" sz="2000" b="0" dirty="0"/>
              <a:t>)</a:t>
            </a:r>
            <a:r>
              <a:rPr lang="en-US" sz="2000" b="0" dirty="0"/>
              <a:t>-124-16-09 </a:t>
            </a:r>
            <a:r>
              <a:rPr lang="ru-RU" sz="2000" b="0" dirty="0"/>
              <a:t>Игорь Лебедев – Руководитель подразделения по изготовлению оснастки и модификации оборудования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     </a:t>
            </a:r>
            <a:r>
              <a:rPr lang="en-US" sz="2000" b="0" dirty="0"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igor.lebedev@forvia.com</a:t>
            </a:r>
            <a:endParaRPr lang="en-US" sz="2000" b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000" b="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32144F6-02B3-4508-A063-DDD81B1ED3B6}"/>
              </a:ext>
            </a:extLst>
          </p:cNvPr>
          <p:cNvSpPr/>
          <p:nvPr/>
        </p:nvSpPr>
        <p:spPr>
          <a:xfrm>
            <a:off x="616709" y="317862"/>
            <a:ext cx="8998071" cy="55962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pPr lvl="0"/>
            <a:r>
              <a:rPr lang="en-US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Luga Tool Shop</a:t>
            </a:r>
          </a:p>
        </p:txBody>
      </p:sp>
      <p:pic>
        <p:nvPicPr>
          <p:cNvPr id="8" name="Рисунок 7" descr="Телефонная трубка со сплошной заливкой">
            <a:extLst>
              <a:ext uri="{FF2B5EF4-FFF2-40B4-BE49-F238E27FC236}">
                <a16:creationId xmlns:a16="http://schemas.microsoft.com/office/drawing/2014/main" id="{5F456290-153E-4BA3-BF27-90C98AE1C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331" y="4436369"/>
            <a:ext cx="378820" cy="378820"/>
          </a:xfrm>
          <a:prstGeom prst="rect">
            <a:avLst/>
          </a:prstGeom>
        </p:spPr>
      </p:pic>
      <p:pic>
        <p:nvPicPr>
          <p:cNvPr id="16" name="Рисунок 15" descr="Телефонная трубка со сплошной заливкой">
            <a:extLst>
              <a:ext uri="{FF2B5EF4-FFF2-40B4-BE49-F238E27FC236}">
                <a16:creationId xmlns:a16="http://schemas.microsoft.com/office/drawing/2014/main" id="{0ED4DADB-6FDC-43C9-8DC1-B7D73237B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331" y="5204503"/>
            <a:ext cx="378820" cy="378820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C2AC8BB6-52FE-485C-ADA5-EE8319CB88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2068" r="28109" b="4524"/>
          <a:stretch/>
        </p:blipFill>
        <p:spPr bwMode="auto">
          <a:xfrm>
            <a:off x="9392131" y="1677887"/>
            <a:ext cx="2304287" cy="2304287"/>
          </a:xfrm>
          <a:prstGeom prst="ellips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3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D092A5-B0C7-4C15-94DE-6C38313F0308}"/>
              </a:ext>
            </a:extLst>
          </p:cNvPr>
          <p:cNvSpPr/>
          <p:nvPr/>
        </p:nvSpPr>
        <p:spPr>
          <a:xfrm>
            <a:off x="308332" y="1463881"/>
            <a:ext cx="5787668" cy="495465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CECEC"/>
              </a:solidFill>
              <a:latin typeface="Malgun Gothic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5174491" cy="55962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pPr lvl="0"/>
            <a:r>
              <a:rPr lang="en-US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Luga Tool Shop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EB77C-066E-4F6E-B2EE-40A52FE31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86301"/>
            <a:ext cx="2331599" cy="12352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FA912-71BB-4615-B07D-F57CD7F47BAF}"/>
              </a:ext>
            </a:extLst>
          </p:cNvPr>
          <p:cNvSpPr txBox="1"/>
          <p:nvPr/>
        </p:nvSpPr>
        <p:spPr>
          <a:xfrm>
            <a:off x="524262" y="1629686"/>
            <a:ext cx="56073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Оказываемые услуги: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Аудит по поиску потерь в производстве и внедрение действий по увеличению производительности линии (внедрение бережливого производства)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Изготовление сборочного и проверочного оборудования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Модернизация текущего оборудования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Изготовление запасных частей для оборудования (от создания дизайна до получения готового изделия)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6FA3855-0240-4F2F-B986-1A27FA0B99B4}"/>
              </a:ext>
            </a:extLst>
          </p:cNvPr>
          <p:cNvSpPr/>
          <p:nvPr/>
        </p:nvSpPr>
        <p:spPr>
          <a:xfrm>
            <a:off x="6167315" y="1434012"/>
            <a:ext cx="5787668" cy="49546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CECEC"/>
              </a:solidFill>
              <a:latin typeface="Malgun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A4578-7576-4B5F-BDCB-77954B42E939}"/>
              </a:ext>
            </a:extLst>
          </p:cNvPr>
          <p:cNvSpPr txBox="1"/>
          <p:nvPr/>
        </p:nvSpPr>
        <p:spPr>
          <a:xfrm>
            <a:off x="6383246" y="1603957"/>
            <a:ext cx="56073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Преимущества: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Огромный </a:t>
            </a:r>
            <a:r>
              <a:rPr lang="ru-RU" sz="2000" u="sng" dirty="0">
                <a:solidFill>
                  <a:schemeClr val="bg1"/>
                </a:solidFill>
              </a:rPr>
              <a:t>практический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u="sng" dirty="0">
                <a:solidFill>
                  <a:schemeClr val="bg1"/>
                </a:solidFill>
              </a:rPr>
              <a:t>опыт</a:t>
            </a:r>
            <a:r>
              <a:rPr lang="ru-RU" sz="2000" dirty="0">
                <a:solidFill>
                  <a:schemeClr val="bg1"/>
                </a:solidFill>
              </a:rPr>
              <a:t> внедрения проектов по оптимизации производства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Оптимизация и автоматизация процессов с учетом </a:t>
            </a:r>
            <a:r>
              <a:rPr lang="ru-RU" sz="2000" u="sng" dirty="0">
                <a:solidFill>
                  <a:schemeClr val="bg1"/>
                </a:solidFill>
              </a:rPr>
              <a:t>реальных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u="sng" dirty="0">
                <a:solidFill>
                  <a:schemeClr val="bg1"/>
                </a:solidFill>
              </a:rPr>
              <a:t>потребностей</a:t>
            </a:r>
            <a:r>
              <a:rPr lang="ru-RU" sz="2000" dirty="0">
                <a:solidFill>
                  <a:schemeClr val="bg1"/>
                </a:solidFill>
              </a:rPr>
              <a:t> производства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u="sng" dirty="0">
                <a:solidFill>
                  <a:schemeClr val="bg1"/>
                </a:solidFill>
              </a:rPr>
              <a:t>Доступная цена </a:t>
            </a:r>
            <a:r>
              <a:rPr lang="ru-RU" sz="2000" dirty="0">
                <a:solidFill>
                  <a:schemeClr val="bg1"/>
                </a:solidFill>
              </a:rPr>
              <a:t>за счет внедрения простых в реализации решений с максимальным использованием имеющихся ресурсов заказчика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u="sng" dirty="0">
                <a:solidFill>
                  <a:schemeClr val="bg1"/>
                </a:solidFill>
              </a:rPr>
              <a:t>Креативная команда </a:t>
            </a:r>
            <a:r>
              <a:rPr lang="ru-RU" sz="2000" dirty="0">
                <a:solidFill>
                  <a:schemeClr val="bg1"/>
                </a:solidFill>
              </a:rPr>
              <a:t>предлагающая  нестандартные решения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ZoneTexte 22">
            <a:extLst>
              <a:ext uri="{FF2B5EF4-FFF2-40B4-BE49-F238E27FC236}">
                <a16:creationId xmlns:a16="http://schemas.microsoft.com/office/drawing/2014/main" id="{E4C2417A-9D5E-4766-AEE0-D11CBF04544B}"/>
              </a:ext>
            </a:extLst>
          </p:cNvPr>
          <p:cNvSpPr txBox="1"/>
          <p:nvPr/>
        </p:nvSpPr>
        <p:spPr>
          <a:xfrm>
            <a:off x="6685604" y="1257596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5978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4</a:t>
            </a:fld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D092A5-B0C7-4C15-94DE-6C38313F0308}"/>
              </a:ext>
            </a:extLst>
          </p:cNvPr>
          <p:cNvSpPr/>
          <p:nvPr/>
        </p:nvSpPr>
        <p:spPr>
          <a:xfrm>
            <a:off x="616709" y="1235460"/>
            <a:ext cx="11118493" cy="10066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CECEC"/>
              </a:solidFill>
              <a:latin typeface="Malgun Gothic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8998071" cy="55962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pPr lvl="0"/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Аудиты по оптимизации процессов  </a:t>
            </a:r>
            <a:endParaRPr lang="en-US" sz="2800" b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EB77C-066E-4F6E-B2EE-40A52FE31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86301"/>
            <a:ext cx="2331599" cy="12352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FA912-71BB-4615-B07D-F57CD7F47BAF}"/>
              </a:ext>
            </a:extLst>
          </p:cNvPr>
          <p:cNvSpPr txBox="1"/>
          <p:nvPr/>
        </p:nvSpPr>
        <p:spPr>
          <a:xfrm>
            <a:off x="763672" y="1522489"/>
            <a:ext cx="1082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j-lt"/>
              </a:rPr>
              <a:t>Аудит проводится в течении недели и включает в себя анализ производственных потерь, разработку и </a:t>
            </a:r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внедрение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действий по увеличению производительности линии.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2A612C3-2DD4-45AC-A687-CADA70290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11732"/>
              </p:ext>
            </p:extLst>
          </p:nvPr>
        </p:nvGraphicFramePr>
        <p:xfrm>
          <a:off x="763672" y="2355591"/>
          <a:ext cx="1082456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283">
                  <a:extLst>
                    <a:ext uri="{9D8B030D-6E8A-4147-A177-3AD203B41FA5}">
                      <a16:colId xmlns:a16="http://schemas.microsoft.com/office/drawing/2014/main" val="205006978"/>
                    </a:ext>
                  </a:extLst>
                </a:gridCol>
                <a:gridCol w="5412283">
                  <a:extLst>
                    <a:ext uri="{9D8B030D-6E8A-4147-A177-3AD203B41FA5}">
                      <a16:colId xmlns:a16="http://schemas.microsoft.com/office/drawing/2014/main" val="338850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Анализ потерь</a:t>
                      </a:r>
                    </a:p>
                  </a:txBody>
                  <a:tcPr>
                    <a:solidFill>
                      <a:srgbClr val="FAA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Результаты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6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Замеры реального времени цикла, сравнение загрузки каждого оператора, выявление лишних операций, проверка оптимальности выполнения каждой операции</a:t>
                      </a:r>
                    </a:p>
                  </a:txBody>
                  <a:tcPr>
                    <a:solidFill>
                      <a:srgbClr val="FFD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Оптимизация численности производственного персонала (на 10-30%)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0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Выявление простоев оборудования, ожиданий, лишних движений,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лишних запасов, проверка оптимальности работы оборудования</a:t>
                      </a:r>
                    </a:p>
                  </a:txBody>
                  <a:tcPr>
                    <a:solidFill>
                      <a:srgbClr val="FFD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Повышение производительности линии (на 30-40%)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Парето по основным типам брака, анализ причин брака</a:t>
                      </a:r>
                    </a:p>
                  </a:txBody>
                  <a:tcPr>
                    <a:solidFill>
                      <a:srgbClr val="FFD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Сокращение уровня брака (на 10-20%)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31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расположения рабочих станций и мест хранения, выявление не эффективных перемещений</a:t>
                      </a:r>
                    </a:p>
                  </a:txBody>
                  <a:tcPr>
                    <a:solidFill>
                      <a:srgbClr val="FFDE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Высвобождение производственных площадей (до 50%) и лишней логистической техники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4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9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5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8998071" cy="55962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pPr lvl="0"/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Аудиты по оптимизации процессов (пример) </a:t>
            </a:r>
            <a:endParaRPr lang="en-US" sz="2800" b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EB77C-066E-4F6E-B2EE-40A52FE31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86301"/>
            <a:ext cx="2331599" cy="123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E3980-59FD-4EDF-87AF-B592B8C25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18" y="936191"/>
            <a:ext cx="8112481" cy="5488966"/>
          </a:xfrm>
          <a:prstGeom prst="rect">
            <a:avLst/>
          </a:prstGeom>
        </p:spPr>
      </p:pic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EDC46C9D-2A94-4824-AFFB-729959B20068}"/>
              </a:ext>
            </a:extLst>
          </p:cNvPr>
          <p:cNvSpPr/>
          <p:nvPr/>
        </p:nvSpPr>
        <p:spPr>
          <a:xfrm>
            <a:off x="7569117" y="2737582"/>
            <a:ext cx="4432299" cy="1833009"/>
          </a:xfrm>
          <a:prstGeom prst="wedgeRectCallout">
            <a:avLst>
              <a:gd name="adj1" fmla="val -64673"/>
              <a:gd name="adj2" fmla="val -85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результате завершенного аудита была убрана одна рабочая станция, оптимизирована численность персонала (с 6-ти до 4-х человек), уменьшена площадь линии (в два раза), уменьшено время выпуска годной продукции на 12%.</a:t>
            </a:r>
          </a:p>
        </p:txBody>
      </p:sp>
    </p:spTree>
    <p:extLst>
      <p:ext uri="{BB962C8B-B14F-4D97-AF65-F5344CB8AC3E}">
        <p14:creationId xmlns:p14="http://schemas.microsoft.com/office/powerpoint/2010/main" val="6090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5D03C2-31A0-49D7-BE4B-1B9D1F67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66" y="1384239"/>
            <a:ext cx="2236506" cy="36429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6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9093424" cy="88246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Оборудование для оптимизации и автоматизации процессов</a:t>
            </a:r>
            <a:endParaRPr lang="en-US" sz="2800" b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97EF-874B-4CD0-A294-38184241F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50676"/>
            <a:ext cx="2331599" cy="1235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1DFE4-F202-4B1F-A5E6-3CBF98B201AA}"/>
              </a:ext>
            </a:extLst>
          </p:cNvPr>
          <p:cNvSpPr txBox="1"/>
          <p:nvPr/>
        </p:nvSpPr>
        <p:spPr>
          <a:xfrm>
            <a:off x="691764" y="5484012"/>
            <a:ext cx="55904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Разработка дизайна и производство оснастки и контрольных приспособлений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B48F93-364B-4744-A582-4DB94B77635B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503" y="3548958"/>
            <a:ext cx="2926300" cy="1825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039993-BB10-43AA-96DA-C7C226DA4EFD}"/>
              </a:ext>
            </a:extLst>
          </p:cNvPr>
          <p:cNvSpPr txBox="1"/>
          <p:nvPr/>
        </p:nvSpPr>
        <p:spPr>
          <a:xfrm>
            <a:off x="6659440" y="5237790"/>
            <a:ext cx="525236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Разработка и изготовление проверочных станций на основании датчиков и камер технического зрения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5DEED9-8B89-40F4-A8D2-76BD080234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567" y="1615616"/>
            <a:ext cx="2441056" cy="183079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5D0B1DF-42C4-4A40-B71F-9A3025F4F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723" y="4499016"/>
            <a:ext cx="526958" cy="52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7737D-278D-4BC3-A850-76B7A4422A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3"/>
          <a:stretch/>
        </p:blipFill>
        <p:spPr>
          <a:xfrm>
            <a:off x="691764" y="1861070"/>
            <a:ext cx="2396993" cy="268926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0153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7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9093424" cy="88246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Оборудование для оптимизации и автоматизации процессов</a:t>
            </a:r>
            <a:endParaRPr lang="en-US" sz="2800" b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97EF-874B-4CD0-A294-38184241F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50676"/>
            <a:ext cx="2331599" cy="1235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1DFE4-F202-4B1F-A5E6-3CBF98B201AA}"/>
              </a:ext>
            </a:extLst>
          </p:cNvPr>
          <p:cNvSpPr txBox="1"/>
          <p:nvPr/>
        </p:nvSpPr>
        <p:spPr>
          <a:xfrm>
            <a:off x="471457" y="5353659"/>
            <a:ext cx="49394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Изготовление стеллажей и устройств хранения, настройка доставки компонентов без участия оператора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DE17E9-E20F-4F71-B93E-986A50D85F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99" y="1704316"/>
            <a:ext cx="2794857" cy="209614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C3CF12-B502-425E-B6F3-971FEC712F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40" y="2289385"/>
            <a:ext cx="2089801" cy="27864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CE1137-9283-4C03-932E-46352428FE04}"/>
              </a:ext>
            </a:extLst>
          </p:cNvPr>
          <p:cNvSpPr txBox="1"/>
          <p:nvPr/>
        </p:nvSpPr>
        <p:spPr>
          <a:xfrm>
            <a:off x="6572816" y="5323376"/>
            <a:ext cx="536807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Изготовление оборудования для автоматизации ручных процессов (обрезка, сварка, нанесение смазки и т.д.)</a:t>
            </a:r>
          </a:p>
        </p:txBody>
      </p:sp>
      <p:pic>
        <p:nvPicPr>
          <p:cNvPr id="16" name="Picture 9" descr="A picture containing indoor, appliance&#10;&#10;Description automatically generated">
            <a:extLst>
              <a:ext uri="{FF2B5EF4-FFF2-40B4-BE49-F238E27FC236}">
                <a16:creationId xmlns:a16="http://schemas.microsoft.com/office/drawing/2014/main" id="{0FC2172D-02DB-40F3-A965-1DFF08FA79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81613" y="2489490"/>
            <a:ext cx="2907309" cy="258929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4EE0BB-962B-4F95-A5C5-5E54148DB8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815" y="1596012"/>
            <a:ext cx="2589291" cy="34523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8761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0C660-47BB-4427-8A9F-3A71A3A8AFA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 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F2E42-809A-4CC4-B763-FDD048A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A908-3B3A-43F2-B45C-3C6ACD5D31D1}" type="slidenum">
              <a:rPr lang="fr-FR" smtClean="0"/>
              <a:t>8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12BA20-A758-4DD9-9FA3-4A36D22BFFB1}"/>
              </a:ext>
            </a:extLst>
          </p:cNvPr>
          <p:cNvSpPr txBox="1"/>
          <p:nvPr/>
        </p:nvSpPr>
        <p:spPr>
          <a:xfrm>
            <a:off x="910636" y="1272012"/>
            <a:ext cx="1512478" cy="324000"/>
          </a:xfrm>
          <a:prstGeom prst="rect">
            <a:avLst/>
          </a:prstGeom>
          <a:solidFill>
            <a:srgbClr val="E0156C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algn="ctr">
              <a:defRPr sz="1600" b="1" baseline="0">
                <a:solidFill>
                  <a:schemeClr val="bg1"/>
                </a:solidFill>
              </a:defRPr>
            </a:lvl1pPr>
          </a:lstStyle>
          <a:p>
            <a:endParaRPr lang="en-GB" sz="1200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691A23A-501D-4BD5-803C-F8946718891C}"/>
              </a:ext>
            </a:extLst>
          </p:cNvPr>
          <p:cNvSpPr/>
          <p:nvPr userDrawn="1"/>
        </p:nvSpPr>
        <p:spPr>
          <a:xfrm>
            <a:off x="616709" y="317862"/>
            <a:ext cx="9093424" cy="88246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88000" tIns="72000" bIns="72000" rtlCol="0" anchor="ctr"/>
          <a:lstStyle/>
          <a:p>
            <a:r>
              <a:rPr lang="ru-RU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Изготовление запасных частей</a:t>
            </a:r>
            <a:endParaRPr lang="en-US" sz="2800" b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C4D557-F3AD-4D67-B18E-A67F5C85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FF2C0-9940-4CF9-8F9E-32D068B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97EF-874B-4CD0-A294-38184241F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7" y="50676"/>
            <a:ext cx="2331599" cy="1235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3E4366-A46A-4BD4-B379-B4AA0E9B05D8}"/>
              </a:ext>
            </a:extLst>
          </p:cNvPr>
          <p:cNvSpPr txBox="1"/>
          <p:nvPr/>
        </p:nvSpPr>
        <p:spPr>
          <a:xfrm>
            <a:off x="1697053" y="5632671"/>
            <a:ext cx="1011762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ИМПОРТОЗАМЕЩЕНИЕ. Изготовление запасных частей или комплектующих любой сложности из металла или пластика: от создания дизайна до получения готового изделия.  </a:t>
            </a:r>
          </a:p>
        </p:txBody>
      </p:sp>
      <p:pic>
        <p:nvPicPr>
          <p:cNvPr id="27" name="Picture 4" descr="Фрезеровка ЧПУ на заказ - цены на услуги 3D фрезеровки по пластику и дереву  | Фолипласт">
            <a:extLst>
              <a:ext uri="{FF2B5EF4-FFF2-40B4-BE49-F238E27FC236}">
                <a16:creationId xmlns:a16="http://schemas.microsoft.com/office/drawing/2014/main" id="{A6427951-461B-4CB5-B4B7-F45D88E2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16" y="1984779"/>
            <a:ext cx="4519101" cy="301273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Поговорим о 3D печати. | ВКонтакте">
            <a:extLst>
              <a:ext uri="{FF2B5EF4-FFF2-40B4-BE49-F238E27FC236}">
                <a16:creationId xmlns:a16="http://schemas.microsoft.com/office/drawing/2014/main" id="{B11009DB-47AC-4BD5-94FB-FCC3BA0B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330" y="1998974"/>
            <a:ext cx="3646919" cy="3248516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0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DBAC6F2E-A196-4BDA-A393-3C129E58846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737578"/>
            <a:ext cx="11938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9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zeW3484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zeW3484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5acXjzU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zeW3484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zeW3484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zeW3484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5acXjzU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323232"/>
      </a:dk2>
      <a:lt2>
        <a:srgbClr val="D8D8D8"/>
      </a:lt2>
      <a:accent1>
        <a:srgbClr val="324472"/>
      </a:accent1>
      <a:accent2>
        <a:srgbClr val="2693A1"/>
      </a:accent2>
      <a:accent3>
        <a:srgbClr val="EFA517"/>
      </a:accent3>
      <a:accent4>
        <a:srgbClr val="E86D1F"/>
      </a:accent4>
      <a:accent5>
        <a:srgbClr val="A41410"/>
      </a:accent5>
      <a:accent6>
        <a:srgbClr val="1C6E78"/>
      </a:accent6>
      <a:hlink>
        <a:srgbClr val="613A6A"/>
      </a:hlink>
      <a:folHlink>
        <a:srgbClr val="2693A1"/>
      </a:folHlink>
    </a:clrScheme>
    <a:fontScheme name="Personnalisé 1">
      <a:majorFont>
        <a:latin typeface="Malgun Gothic"/>
        <a:ea typeface=""/>
        <a:cs typeface=""/>
      </a:majorFont>
      <a:minorFont>
        <a:latin typeface="Malgun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265027C4FC640B04FD4746251EF87" ma:contentTypeVersion="5" ma:contentTypeDescription="Create a new document." ma:contentTypeScope="" ma:versionID="53df03c6acf0903f227ab604e394a4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41fea1e6bdbed6543a2def2169a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userSelected">
  <element uid="67e66f8d-4e76-4fdc-a7a1-b421fe54f86a" value=""/>
</sisl>
</file>

<file path=customXml/itemProps1.xml><?xml version="1.0" encoding="utf-8"?>
<ds:datastoreItem xmlns:ds="http://schemas.openxmlformats.org/officeDocument/2006/customXml" ds:itemID="{C1292AB4-62F5-412F-B5B0-DC672E30DE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5CA02-381E-4CA6-9A4C-CDBE79BD5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DAE3A7-EB02-4C90-A540-9311DA5EFB1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6B0C626-A23C-446E-B563-21837442E79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21538</TotalTime>
  <Words>471</Words>
  <Application>Microsoft Office PowerPoint</Application>
  <PresentationFormat>Широкоэкранный</PresentationFormat>
  <Paragraphs>90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Malgun Gothic</vt:lpstr>
      <vt:lpstr>Arial</vt:lpstr>
      <vt:lpstr>Calibri</vt:lpstr>
      <vt:lpstr>Century Gothic</vt:lpstr>
      <vt:lpstr>inherit</vt:lpstr>
      <vt:lpstr>Times New Roman</vt:lpstr>
      <vt:lpstr>2_Thème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Com'in Sarl</dc:creator>
  <cp:lastModifiedBy>NOVOZHILOV Alexey</cp:lastModifiedBy>
  <cp:revision>442</cp:revision>
  <cp:lastPrinted>2021-09-20T08:34:06Z</cp:lastPrinted>
  <dcterms:created xsi:type="dcterms:W3CDTF">2020-01-29T12:36:10Z</dcterms:created>
  <dcterms:modified xsi:type="dcterms:W3CDTF">2022-06-22T15:48:37Z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774eee3d-8750-4291-8fd3-5405272dc6d7</vt:lpwstr>
  </property>
  <property fmtid="{D5CDD505-2E9C-101B-9397-08002B2CF9AE}" pid="3" name="bjSaver">
    <vt:lpwstr>N87/nnJ3Pp4AEldI6Q40mLXYiyXzE7ko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policy="2152ec2e-c0c1-4834-9aa1-dc782ab0e2aa" origin="userSelected" xmlns="http://www.boldonj</vt:lpwstr>
  </property>
  <property fmtid="{D5CDD505-2E9C-101B-9397-08002B2CF9AE}" pid="5" name="bjDocumentLabelXML-0">
    <vt:lpwstr>ames.com/2008/01/sie/internal/label"&gt;&lt;element uid="67e66f8d-4e76-4fdc-a7a1-b421fe54f86a" value="" /&gt;&lt;/sisl&gt;</vt:lpwstr>
  </property>
  <property fmtid="{D5CDD505-2E9C-101B-9397-08002B2CF9AE}" pid="6" name="bjDocumentSecurityLabel">
    <vt:lpwstr>N O N - S E N S I T I V E      </vt:lpwstr>
  </property>
  <property fmtid="{D5CDD505-2E9C-101B-9397-08002B2CF9AE}" pid="7" name="bjSlideMasterFooterText">
    <vt:lpwstr> </vt:lpwstr>
  </property>
  <property fmtid="{D5CDD505-2E9C-101B-9397-08002B2CF9AE}" pid="8" name="ContentTypeId">
    <vt:lpwstr>0x010100185265027C4FC640B04FD4746251EF87</vt:lpwstr>
  </property>
</Properties>
</file>