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63" r:id="rId2"/>
    <p:sldMasterId id="2147484141" r:id="rId3"/>
    <p:sldMasterId id="2147484300" r:id="rId4"/>
    <p:sldMasterId id="2147484703" r:id="rId5"/>
  </p:sldMasterIdLst>
  <p:notesMasterIdLst>
    <p:notesMasterId r:id="rId26"/>
  </p:notesMasterIdLst>
  <p:sldIdLst>
    <p:sldId id="263" r:id="rId6"/>
    <p:sldId id="306" r:id="rId7"/>
    <p:sldId id="333" r:id="rId8"/>
    <p:sldId id="295" r:id="rId9"/>
    <p:sldId id="301" r:id="rId10"/>
    <p:sldId id="307" r:id="rId11"/>
    <p:sldId id="308" r:id="rId12"/>
    <p:sldId id="309" r:id="rId13"/>
    <p:sldId id="326" r:id="rId14"/>
    <p:sldId id="331" r:id="rId15"/>
    <p:sldId id="311" r:id="rId16"/>
    <p:sldId id="312" r:id="rId17"/>
    <p:sldId id="330" r:id="rId18"/>
    <p:sldId id="315" r:id="rId19"/>
    <p:sldId id="327" r:id="rId20"/>
    <p:sldId id="332" r:id="rId21"/>
    <p:sldId id="329" r:id="rId22"/>
    <p:sldId id="328" r:id="rId23"/>
    <p:sldId id="325" r:id="rId24"/>
    <p:sldId id="317" r:id="rId2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565"/>
    <a:srgbClr val="BF94E0"/>
    <a:srgbClr val="D6BBEB"/>
    <a:srgbClr val="A7D9FF"/>
    <a:srgbClr val="FF6161"/>
    <a:srgbClr val="FF2525"/>
    <a:srgbClr val="EE0000"/>
    <a:srgbClr val="FF0909"/>
    <a:srgbClr val="2DA5FF"/>
    <a:srgbClr val="161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469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1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960171962896532"/>
          <c:y val="1.9617792395059189E-2"/>
          <c:w val="0.57039826543421202"/>
          <c:h val="0.9502548149920664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77170578979427E-2"/>
                  <c:y val="-6.7833304404083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5-4D4D-8F20-F1B87BF21DAD}"/>
                </c:ext>
              </c:extLst>
            </c:dLbl>
            <c:dLbl>
              <c:idx val="1"/>
              <c:layout>
                <c:manualLayout>
                  <c:x val="2.2046161537607002E-2"/>
                  <c:y val="-1.1305723865439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65-4D4D-8F20-F1B87BF21DAD}"/>
                </c:ext>
              </c:extLst>
            </c:dLbl>
            <c:dLbl>
              <c:idx val="2"/>
              <c:layout>
                <c:manualLayout>
                  <c:x val="2.4985649742621251E-2"/>
                  <c:y val="-1.356686863852767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41</a:t>
                    </a:r>
                    <a:r>
                      <a:rPr lang="en-US" sz="1400" baseline="0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 665,2</a:t>
                    </a:r>
                    <a:endParaRPr lang="en-US" sz="1400" dirty="0">
                      <a:solidFill>
                        <a:srgbClr val="16190D"/>
                      </a:solidFill>
                      <a:latin typeface="Palatino Linotype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65-4D4D-8F20-F1B87BF21DAD}"/>
                </c:ext>
              </c:extLst>
            </c:dLbl>
            <c:dLbl>
              <c:idx val="3"/>
              <c:layout>
                <c:manualLayout>
                  <c:x val="2.0576417435100056E-2"/>
                  <c:y val="2.07269209808136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65-4D4D-8F20-F1B87BF21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- 91,0%</c:v>
                </c:pt>
                <c:pt idx="1">
                  <c:v>Безвозмездные поступления - 86,5%</c:v>
                </c:pt>
                <c:pt idx="2">
                  <c:v>Неналоговые доходы - 106,0%</c:v>
                </c:pt>
                <c:pt idx="3">
                  <c:v>Налоговые доходы - 97,1%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635556.69999999995</c:v>
                </c:pt>
                <c:pt idx="1">
                  <c:v>402032.8</c:v>
                </c:pt>
                <c:pt idx="2">
                  <c:v>41665.199999999997</c:v>
                </c:pt>
                <c:pt idx="3">
                  <c:v>191858.7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65-4D4D-8F20-F1B87BF21D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351590564011441E-2"/>
                  <c:y val="-1.8089158184703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65-4D4D-8F20-F1B87BF21DAD}"/>
                </c:ext>
              </c:extLst>
            </c:dLbl>
            <c:dLbl>
              <c:idx val="1"/>
              <c:layout>
                <c:manualLayout>
                  <c:x val="2.0576417435100056E-2"/>
                  <c:y val="-2.035030295779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65-4D4D-8F20-F1B87BF21DAD}"/>
                </c:ext>
              </c:extLst>
            </c:dLbl>
            <c:dLbl>
              <c:idx val="2"/>
              <c:layout>
                <c:manualLayout>
                  <c:x val="2.351590564011441E-2"/>
                  <c:y val="-2.26114477308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65-4D4D-8F20-F1B87BF21DAD}"/>
                </c:ext>
              </c:extLst>
            </c:dLbl>
            <c:dLbl>
              <c:idx val="3"/>
              <c:layout>
                <c:manualLayout>
                  <c:x val="1.4697441025071275E-2"/>
                  <c:y val="-4.5222895461757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65-4D4D-8F20-F1B87BF21D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- 91,0%</c:v>
                </c:pt>
                <c:pt idx="1">
                  <c:v>Безвозмездные поступления - 86,5%</c:v>
                </c:pt>
                <c:pt idx="2">
                  <c:v>Неналоговые доходы - 106,0%</c:v>
                </c:pt>
                <c:pt idx="3">
                  <c:v>Налоговые доходы - 97,1%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578335</c:v>
                </c:pt>
                <c:pt idx="1">
                  <c:v>347796.6</c:v>
                </c:pt>
                <c:pt idx="2">
                  <c:v>44159.199999999997</c:v>
                </c:pt>
                <c:pt idx="3">
                  <c:v>186379.2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965-4D4D-8F20-F1B87BF21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159616"/>
        <c:axId val="160161152"/>
        <c:axId val="0"/>
      </c:bar3DChart>
      <c:catAx>
        <c:axId val="160159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60161152"/>
        <c:crosses val="autoZero"/>
        <c:auto val="1"/>
        <c:lblAlgn val="ctr"/>
        <c:lblOffset val="100"/>
        <c:noMultiLvlLbl val="0"/>
      </c:catAx>
      <c:valAx>
        <c:axId val="16016115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60159616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77439489437370745"/>
          <c:y val="1.405972902035894E-2"/>
          <c:w val="0.21825638964503163"/>
          <c:h val="0.2385784209406257"/>
        </c:manualLayout>
      </c:layout>
      <c:overlay val="0"/>
      <c:txPr>
        <a:bodyPr/>
        <a:lstStyle/>
        <a:p>
          <a:pPr>
            <a:defRPr sz="1871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8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Культура, кинематография</a:t>
            </a:r>
          </a:p>
          <a:p>
            <a:pPr>
              <a:defRPr sz="1088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(90,7%)</a:t>
            </a:r>
          </a:p>
        </c:rich>
      </c:tx>
      <c:layout>
        <c:manualLayout>
          <c:xMode val="edge"/>
          <c:yMode val="edge"/>
          <c:x val="0.22692409865525354"/>
          <c:y val="7.497296249174359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232626379255079E-3"/>
          <c:y val="0.2171332257017568"/>
          <c:w val="0.93721125666466665"/>
          <c:h val="0.568329785591139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984-421D-86A3-448369DC0F83}"/>
              </c:ext>
            </c:extLst>
          </c:dPt>
          <c:dLbls>
            <c:dLbl>
              <c:idx val="0"/>
              <c:layout>
                <c:manualLayout>
                  <c:x val="2.2500759621144339E-2"/>
                  <c:y val="-2.7428172584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84-421D-86A3-448369DC0F83}"/>
                </c:ext>
              </c:extLst>
            </c:dLbl>
            <c:dLbl>
              <c:idx val="1"/>
              <c:layout>
                <c:manualLayout>
                  <c:x val="2.9515318302962956E-2"/>
                  <c:y val="-2.810973779047372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151 360,9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84-421D-86A3-448369DC0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42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166814.5</c:v>
                </c:pt>
                <c:pt idx="1">
                  <c:v>151360.9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84-421D-86A3-448369DC0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286080"/>
        <c:axId val="170291968"/>
        <c:axId val="0"/>
      </c:bar3DChart>
      <c:catAx>
        <c:axId val="17028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0291968"/>
        <c:crosses val="autoZero"/>
        <c:auto val="1"/>
        <c:lblAlgn val="ctr"/>
        <c:lblOffset val="100"/>
        <c:noMultiLvlLbl val="0"/>
      </c:catAx>
      <c:valAx>
        <c:axId val="1702919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0286080"/>
        <c:crosses val="autoZero"/>
        <c:crossBetween val="between"/>
      </c:valAx>
      <c:spPr>
        <a:noFill/>
        <a:ln w="25175">
          <a:noFill/>
        </a:ln>
      </c:spPr>
    </c:plotArea>
    <c:plotVisOnly val="1"/>
    <c:dispBlanksAs val="gap"/>
    <c:showDLblsOverMax val="0"/>
  </c:chart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2"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latin typeface="Palatino Linotype" panose="02040502050505030304" pitchFamily="18" charset="0"/>
              </a:rPr>
              <a:t>Образование</a:t>
            </a:r>
          </a:p>
          <a:p>
            <a:pPr>
              <a:defRPr sz="1102"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latin typeface="Palatino Linotype" panose="02040502050505030304" pitchFamily="18" charset="0"/>
              </a:rPr>
              <a:t> </a:t>
            </a:r>
            <a:r>
              <a:rPr lang="ru-RU" dirty="0">
                <a:latin typeface="Palatino Linotype" panose="02040502050505030304" pitchFamily="18" charset="0"/>
              </a:rPr>
              <a:t>(Молодежная </a:t>
            </a:r>
            <a:r>
              <a:rPr lang="ru-RU" dirty="0" smtClean="0">
                <a:latin typeface="Palatino Linotype" panose="02040502050505030304" pitchFamily="18" charset="0"/>
              </a:rPr>
              <a:t>политика)</a:t>
            </a:r>
          </a:p>
          <a:p>
            <a:pPr>
              <a:defRPr sz="1102"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latin typeface="Palatino Linotype" panose="02040502050505030304" pitchFamily="18" charset="0"/>
              </a:rPr>
              <a:t>(99,7%)</a:t>
            </a:r>
            <a:endParaRPr lang="ru-RU" dirty="0"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5028778229282991"/>
          <c:y val="0.11944864657175598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894918102221512E-3"/>
          <c:y val="0.20176791835891453"/>
          <c:w val="0.87556536893925196"/>
          <c:h val="0.662882982204969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C62B-4C74-BB5B-AF91E501D36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62B-4C74-BB5B-AF91E501D36A}"/>
              </c:ext>
            </c:extLst>
          </c:dPt>
          <c:dLbls>
            <c:dLbl>
              <c:idx val="0"/>
              <c:layout>
                <c:manualLayout>
                  <c:x val="9.2705230487220621E-3"/>
                  <c:y val="-3.3558397877687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2B-4C74-BB5B-AF91E501D36A}"/>
                </c:ext>
              </c:extLst>
            </c:dLbl>
            <c:dLbl>
              <c:idx val="1"/>
              <c:layout>
                <c:manualLayout>
                  <c:x val="3.5951007144791387E-2"/>
                  <c:y val="-3.1044522812643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2B-4C74-BB5B-AF91E501D3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1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13075.7</c:v>
                </c:pt>
                <c:pt idx="1">
                  <c:v>13033.5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B-4C74-BB5B-AF91E501D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424192"/>
        <c:axId val="170425728"/>
        <c:axId val="0"/>
      </c:bar3DChart>
      <c:catAx>
        <c:axId val="17042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2" b="1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0425728"/>
        <c:crosses val="autoZero"/>
        <c:auto val="1"/>
        <c:lblAlgn val="ctr"/>
        <c:lblOffset val="100"/>
        <c:noMultiLvlLbl val="0"/>
      </c:catAx>
      <c:valAx>
        <c:axId val="170425728"/>
        <c:scaling>
          <c:orientation val="minMax"/>
          <c:max val="25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70424192"/>
        <c:crosses val="autoZero"/>
        <c:crossBetween val="between"/>
        <c:majorUnit val="100"/>
        <c:minorUnit val="50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Физическая культура и спорт</a:t>
            </a:r>
          </a:p>
          <a:p>
            <a:pPr>
              <a:defRPr sz="110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(99,6%)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3323887416388094"/>
          <c:y val="6.9120424828467905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3660239227492617E-3"/>
          <c:y val="0.44417904308802303"/>
          <c:w val="0.90937497377612109"/>
          <c:h val="0.418964677095258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5E0-4ACD-A048-BF52512C0BB1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5E0-4ACD-A048-BF52512C0BB1}"/>
              </c:ext>
            </c:extLst>
          </c:dPt>
          <c:dLbls>
            <c:dLbl>
              <c:idx val="0"/>
              <c:layout>
                <c:manualLayout>
                  <c:x val="3.5324656951376751E-2"/>
                  <c:y val="-2.296394878794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E0-4ACD-A048-BF52512C0BB1}"/>
                </c:ext>
              </c:extLst>
            </c:dLbl>
            <c:dLbl>
              <c:idx val="1"/>
              <c:layout>
                <c:manualLayout>
                  <c:x val="3.1536197080610791E-2"/>
                  <c:y val="-1.8441500941821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E0-4ACD-A048-BF52512C0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2496.1999999999998</c:v>
                </c:pt>
                <c:pt idx="1">
                  <c:v>2485.9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E0-4ACD-A048-BF52512C0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488192"/>
        <c:axId val="170489728"/>
        <c:axId val="0"/>
      </c:bar3DChart>
      <c:catAx>
        <c:axId val="17048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0489728"/>
        <c:crosses val="autoZero"/>
        <c:auto val="1"/>
        <c:lblAlgn val="ctr"/>
        <c:lblOffset val="100"/>
        <c:noMultiLvlLbl val="0"/>
      </c:catAx>
      <c:valAx>
        <c:axId val="170489728"/>
        <c:scaling>
          <c:orientation val="minMax"/>
          <c:max val="3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70488192"/>
        <c:crosses val="autoZero"/>
        <c:crossBetween val="between"/>
        <c:majorUnit val="100"/>
        <c:minorUnit val="50"/>
      </c:valAx>
      <c:spPr>
        <a:noFill/>
        <a:ln w="25347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6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solidFill>
                  <a:schemeClr val="tx2"/>
                </a:solidFill>
                <a:latin typeface="Palatino Linotype" panose="02040502050505030304" pitchFamily="18" charset="0"/>
              </a:rPr>
              <a:t>Социальная </a:t>
            </a: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политика</a:t>
            </a:r>
          </a:p>
          <a:p>
            <a:pPr>
              <a:defRPr sz="1076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(99,6%)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2098736157147666"/>
          <c:y val="0.1248257159820946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98499338357436E-2"/>
          <c:y val="0.3447310077674523"/>
          <c:w val="0.85510676038735112"/>
          <c:h val="0.5053608318490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6C6-459F-B889-D76E91D42EDB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6C6-459F-B889-D76E91D42EDB}"/>
              </c:ext>
            </c:extLst>
          </c:dPt>
          <c:dLbls>
            <c:dLbl>
              <c:idx val="0"/>
              <c:layout>
                <c:manualLayout>
                  <c:x val="-2.9265122171933679E-3"/>
                  <c:y val="-1.8430187437318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78" b="1">
                      <a:solidFill>
                        <a:schemeClr val="tx2"/>
                      </a:solidFill>
                      <a:latin typeface="Palatino Linotype" panose="02040502050505030304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C6-459F-B889-D76E91D42EDB}"/>
                </c:ext>
              </c:extLst>
            </c:dLbl>
            <c:dLbl>
              <c:idx val="1"/>
              <c:layout>
                <c:manualLayout>
                  <c:x val="2.0613929278471214E-2"/>
                  <c:y val="-2.4881753714167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78" b="1">
                      <a:solidFill>
                        <a:schemeClr val="tx2"/>
                      </a:solidFill>
                      <a:latin typeface="Palatino Linotype" panose="02040502050505030304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C6-459F-B889-D76E91D42E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78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12355.6</c:v>
                </c:pt>
                <c:pt idx="1">
                  <c:v>12307.4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C6-459F-B889-D76E91D42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510976"/>
        <c:axId val="170520960"/>
        <c:axId val="0"/>
      </c:bar3DChart>
      <c:catAx>
        <c:axId val="17051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88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520960"/>
        <c:crosses val="autoZero"/>
        <c:auto val="1"/>
        <c:lblAlgn val="ctr"/>
        <c:lblOffset val="100"/>
        <c:noMultiLvlLbl val="0"/>
      </c:catAx>
      <c:valAx>
        <c:axId val="17052096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0510976"/>
        <c:crosses val="autoZero"/>
        <c:crossBetween val="between"/>
      </c:valAx>
      <c:spPr>
        <a:noFill/>
        <a:ln w="24875">
          <a:noFill/>
        </a:ln>
      </c:spPr>
    </c:plotArea>
    <c:plotVisOnly val="1"/>
    <c:dispBlanksAs val="gap"/>
    <c:showDLblsOverMax val="0"/>
  </c:chart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>
                <a:solidFill>
                  <a:schemeClr val="tx2"/>
                </a:solidFill>
                <a:latin typeface="Palatino Linotype" panose="02040502050505030304" pitchFamily="18" charset="0"/>
              </a:rPr>
              <a:t>Обслуживание государственного и муниципального </a:t>
            </a:r>
            <a:r>
              <a:rPr lang="ru-RU" sz="108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долга</a:t>
            </a:r>
          </a:p>
          <a:p>
            <a:pPr>
              <a:defRPr sz="108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(78,0%)</a:t>
            </a:r>
            <a:endParaRPr lang="ru-RU" sz="108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2063381865851672"/>
          <c:y val="6.4228919590446701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50673226100949231"/>
          <c:w val="0.89738229506840317"/>
          <c:h val="0.283645150538825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37D3-4806-8341-691755D215B0}"/>
              </c:ext>
            </c:extLst>
          </c:dPt>
          <c:dLbls>
            <c:dLbl>
              <c:idx val="0"/>
              <c:layout>
                <c:manualLayout>
                  <c:x val="-4.3618582799931097E-2"/>
                  <c:y val="-4.4138927078559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3-4806-8341-691755D215B0}"/>
                </c:ext>
              </c:extLst>
            </c:dLbl>
            <c:dLbl>
              <c:idx val="1"/>
              <c:layout>
                <c:manualLayout>
                  <c:x val="4.0360218182222324E-2"/>
                  <c:y val="-2.0291352469830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3-4806-8341-691755D21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4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</c:v>
                </c:pt>
                <c:pt idx="1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D3-4806-8341-691755D21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726144"/>
        <c:axId val="170727680"/>
        <c:axId val="0"/>
      </c:bar3DChart>
      <c:catAx>
        <c:axId val="17072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0727680"/>
        <c:crosses val="autoZero"/>
        <c:auto val="1"/>
        <c:lblAlgn val="ctr"/>
        <c:lblOffset val="100"/>
        <c:noMultiLvlLbl val="0"/>
      </c:catAx>
      <c:valAx>
        <c:axId val="17072768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0726144"/>
        <c:crosses val="autoZero"/>
        <c:crossBetween val="between"/>
      </c:valAx>
      <c:spPr>
        <a:noFill/>
        <a:ln w="25214">
          <a:noFill/>
        </a:ln>
      </c:spPr>
    </c:plotArea>
    <c:plotVisOnly val="1"/>
    <c:dispBlanksAs val="gap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96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Национальная экономика</a:t>
            </a:r>
          </a:p>
          <a:p>
            <a:pPr algn="ctr">
              <a:defRPr sz="1096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(96,5%)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5899701620454868"/>
          <c:y val="0.15993583940647518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3103067913089014E-2"/>
          <c:y val="0.1971238834984351"/>
          <c:w val="0.91506221530941012"/>
          <c:h val="0.613016851814989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7F4E-4390-9756-957609832508}"/>
              </c:ext>
            </c:extLst>
          </c:dPt>
          <c:dLbls>
            <c:dLbl>
              <c:idx val="0"/>
              <c:layout>
                <c:manualLayout>
                  <c:x val="2.7834870199607582E-2"/>
                  <c:y val="-3.3814460659410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4E-4390-9756-957609832508}"/>
                </c:ext>
              </c:extLst>
            </c:dLbl>
            <c:dLbl>
              <c:idx val="1"/>
              <c:layout>
                <c:manualLayout>
                  <c:x val="3.8267242793128882E-2"/>
                  <c:y val="-1.9148686333249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4E-4390-9756-9576098325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111673</c:v>
                </c:pt>
                <c:pt idx="1">
                  <c:v>107785.2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4E-4390-9756-957609832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773120"/>
        <c:axId val="170774912"/>
        <c:axId val="0"/>
      </c:bar3DChart>
      <c:catAx>
        <c:axId val="17077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0774912"/>
        <c:crosses val="autoZero"/>
        <c:auto val="1"/>
        <c:lblAlgn val="ctr"/>
        <c:lblOffset val="100"/>
        <c:noMultiLvlLbl val="0"/>
      </c:catAx>
      <c:valAx>
        <c:axId val="1707749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0773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3648647291069E-2"/>
          <c:y val="0.20036295924391995"/>
          <c:w val="0.73365908803486213"/>
          <c:h val="0.6969209434451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484-4358-8ECD-7EE04413561E}"/>
              </c:ext>
            </c:extLst>
          </c:dPt>
          <c:dPt>
            <c:idx val="1"/>
            <c:bubble3D val="0"/>
            <c:explosion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484-4358-8ECD-7EE04413561E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484-4358-8ECD-7EE04413561E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484-4358-8ECD-7EE04413561E}"/>
              </c:ext>
            </c:extLst>
          </c:dPt>
          <c:dPt>
            <c:idx val="4"/>
            <c:bubble3D val="0"/>
            <c:spPr>
              <a:solidFill>
                <a:srgbClr val="FF616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484-4358-8ECD-7EE04413561E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484-4358-8ECD-7EE04413561E}"/>
              </c:ext>
            </c:extLst>
          </c:dPt>
          <c:dPt>
            <c:idx val="6"/>
            <c:bubble3D val="0"/>
            <c:spPr>
              <a:solidFill>
                <a:srgbClr val="BF94E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484-4358-8ECD-7EE04413561E}"/>
              </c:ext>
            </c:extLst>
          </c:dPt>
          <c:dPt>
            <c:idx val="7"/>
            <c:bubble3D val="0"/>
            <c:spPr>
              <a:solidFill>
                <a:srgbClr val="A7D9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3484-4358-8ECD-7EE04413561E}"/>
              </c:ext>
            </c:extLst>
          </c:dPt>
          <c:dPt>
            <c:idx val="8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3484-4358-8ECD-7EE04413561E}"/>
              </c:ext>
            </c:extLst>
          </c:dPt>
          <c:dPt>
            <c:idx val="9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3484-4358-8ECD-7EE04413561E}"/>
              </c:ext>
            </c:extLst>
          </c:dPt>
          <c:dLbls>
            <c:dLbl>
              <c:idx val="0"/>
              <c:layout>
                <c:manualLayout>
                  <c:x val="5.9008348318783217E-2"/>
                  <c:y val="3.950619127342452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84-4358-8ECD-7EE04413561E}"/>
                </c:ext>
              </c:extLst>
            </c:dLbl>
            <c:dLbl>
              <c:idx val="1"/>
              <c:layout>
                <c:manualLayout>
                  <c:x val="4.7844606744959365E-3"/>
                  <c:y val="-5.925928691013679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84-4358-8ECD-7EE04413561E}"/>
                </c:ext>
              </c:extLst>
            </c:dLbl>
            <c:dLbl>
              <c:idx val="2"/>
              <c:layout>
                <c:manualLayout>
                  <c:x val="3.5086044946303532E-2"/>
                  <c:y val="4.345681040076683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84-4358-8ECD-7EE04413561E}"/>
                </c:ext>
              </c:extLst>
            </c:dLbl>
            <c:dLbl>
              <c:idx val="3"/>
              <c:layout>
                <c:manualLayout>
                  <c:x val="1.4353382023487809E-2"/>
                  <c:y val="0.1145679546929311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484-4358-8ECD-7EE04413561E}"/>
                </c:ext>
              </c:extLst>
            </c:dLbl>
            <c:dLbl>
              <c:idx val="4"/>
              <c:layout>
                <c:manualLayout>
                  <c:x val="-4.6249786520127387E-2"/>
                  <c:y val="4.345681040076690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484-4358-8ECD-7EE04413561E}"/>
                </c:ext>
              </c:extLst>
            </c:dLbl>
            <c:dLbl>
              <c:idx val="5"/>
              <c:layout>
                <c:manualLayout>
                  <c:x val="-2.7111943822143655E-2"/>
                  <c:y val="-0.1738272416030679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484-4358-8ECD-7EE04413561E}"/>
                </c:ext>
              </c:extLst>
            </c:dLbl>
            <c:dLbl>
              <c:idx val="6"/>
              <c:layout>
                <c:manualLayout>
                  <c:x val="-9.5689213489918729E-3"/>
                  <c:y val="-6.320990603747923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484-4358-8ECD-7EE04413561E}"/>
                </c:ext>
              </c:extLst>
            </c:dLbl>
            <c:dLbl>
              <c:idx val="7"/>
              <c:layout>
                <c:manualLayout>
                  <c:x val="-5.4223887644287309E-2"/>
                  <c:y val="-1.185185738202735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484-4358-8ECD-7EE04413561E}"/>
                </c:ext>
              </c:extLst>
            </c:dLbl>
            <c:dLbl>
              <c:idx val="8"/>
              <c:layout>
                <c:manualLayout>
                  <c:x val="1.5948202248319788E-3"/>
                  <c:y val="-2.765433389139716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3484-4358-8ECD-7EE04413561E}"/>
                </c:ext>
              </c:extLst>
            </c:dLbl>
            <c:dLbl>
              <c:idx val="9"/>
              <c:layout>
                <c:manualLayout>
                  <c:x val="2.3922303372479681E-2"/>
                  <c:y val="-3.555557214608207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tx2"/>
                      </a:solidFill>
                      <a:latin typeface="Palatino Linotype" panose="020405020505050303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3484-4358-8ECD-7EE0441356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tx2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51</c:v>
                </c:pt>
                <c:pt idx="1">
                  <c:v>56</c:v>
                </c:pt>
                <c:pt idx="2">
                  <c:v>58</c:v>
                </c:pt>
                <c:pt idx="3">
                  <c:v>59</c:v>
                </c:pt>
                <c:pt idx="4">
                  <c:v>60</c:v>
                </c:pt>
                <c:pt idx="5">
                  <c:v>64</c:v>
                </c:pt>
                <c:pt idx="6">
                  <c:v>65</c:v>
                </c:pt>
                <c:pt idx="7">
                  <c:v>66</c:v>
                </c:pt>
                <c:pt idx="8">
                  <c:v>67</c:v>
                </c:pt>
                <c:pt idx="9">
                  <c:v>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 formatCode="0.00">
                  <c:v>468</c:v>
                </c:pt>
                <c:pt idx="1">
                  <c:v>239348</c:v>
                </c:pt>
                <c:pt idx="2">
                  <c:v>147845</c:v>
                </c:pt>
                <c:pt idx="3">
                  <c:v>13033.5</c:v>
                </c:pt>
                <c:pt idx="4">
                  <c:v>2485.9</c:v>
                </c:pt>
                <c:pt idx="5">
                  <c:v>3515.9</c:v>
                </c:pt>
                <c:pt idx="6">
                  <c:v>115895.8</c:v>
                </c:pt>
                <c:pt idx="7">
                  <c:v>14253.7</c:v>
                </c:pt>
                <c:pt idx="8">
                  <c:v>8463.7000000000007</c:v>
                </c:pt>
                <c:pt idx="9">
                  <c:v>15670.5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484-4358-8ECD-7EE04413561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60722653462203E-2"/>
          <c:y val="1.7464509715370731E-2"/>
          <c:w val="0.61383397534373574"/>
          <c:h val="0.9997985704547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BF94E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A422-4BB3-839C-B6C01BD595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422-4BB3-839C-B6C01BD5952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A422-4BB3-839C-B6C01BD5952A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422-4BB3-839C-B6C01BD5952A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A422-4BB3-839C-B6C01BD5952A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422-4BB3-839C-B6C01BD5952A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A422-4BB3-839C-B6C01BD5952A}"/>
              </c:ext>
            </c:extLst>
          </c:dPt>
          <c:dPt>
            <c:idx val="7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422-4BB3-839C-B6C01BD5952A}"/>
              </c:ext>
            </c:extLst>
          </c:dPt>
          <c:dLbls>
            <c:dLbl>
              <c:idx val="0"/>
              <c:layout>
                <c:manualLayout>
                  <c:x val="4.4347752654026931E-3"/>
                  <c:y val="-1.38101538501494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22-4BB3-839C-B6C01BD5952A}"/>
                </c:ext>
              </c:extLst>
            </c:dLbl>
            <c:dLbl>
              <c:idx val="1"/>
              <c:layout>
                <c:manualLayout>
                  <c:x val="1.4635068171001372E-2"/>
                  <c:y val="-3.25059481125474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22-4BB3-839C-B6C01BD5952A}"/>
                </c:ext>
              </c:extLst>
            </c:dLbl>
            <c:dLbl>
              <c:idx val="2"/>
              <c:layout>
                <c:manualLayout>
                  <c:x val="1.0070982105771805E-2"/>
                  <c:y val="-8.85724097033952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22-4BB3-839C-B6C01BD5952A}"/>
                </c:ext>
              </c:extLst>
            </c:dLbl>
            <c:dLbl>
              <c:idx val="3"/>
              <c:layout>
                <c:manualLayout>
                  <c:x val="1.9889194298483875E-2"/>
                  <c:y val="-4.12291852131867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22-4BB3-839C-B6C01BD5952A}"/>
                </c:ext>
              </c:extLst>
            </c:dLbl>
            <c:dLbl>
              <c:idx val="4"/>
              <c:layout>
                <c:manualLayout>
                  <c:x val="-1.7735199937214845E-3"/>
                  <c:y val="-1.65914104782008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22-4BB3-839C-B6C01BD5952A}"/>
                </c:ext>
              </c:extLst>
            </c:dLbl>
            <c:dLbl>
              <c:idx val="5"/>
              <c:layout>
                <c:manualLayout>
                  <c:x val="-7.7970855388072345E-3"/>
                  <c:y val="-1.8763427440241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22-4BB3-839C-B6C01BD5952A}"/>
                </c:ext>
              </c:extLst>
            </c:dLbl>
            <c:dLbl>
              <c:idx val="6"/>
              <c:layout>
                <c:manualLayout>
                  <c:x val="-9.7747759827452128E-3"/>
                  <c:y val="-4.45163380115055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22-4BB3-839C-B6C01BD5952A}"/>
                </c:ext>
              </c:extLst>
            </c:dLbl>
            <c:dLbl>
              <c:idx val="7"/>
              <c:layout>
                <c:manualLayout>
                  <c:x val="-3.0409695857548402E-3"/>
                  <c:y val="-3.47966387573097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22-4BB3-839C-B6C01BD5952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Подпрограмма "Модернизация объектов коммунальной инфраструктуры"
(9 323,5 тыс. руб.)</c:v>
                </c:pt>
                <c:pt idx="1">
                  <c:v>Подпрограмма "Энергосбережение и повышение энергетической эффективности" (20 695,2 тыс. руб.)</c:v>
                </c:pt>
                <c:pt idx="2">
                  <c:v>Подпрограмма "Содержание и ремонт объектов жилищного фонда"
(8 864,4 тыс. руб.)</c:v>
                </c:pt>
                <c:pt idx="3">
                  <c:v>Подпрограмма "Благоустройство"
(64 820,1 тыс. руб.)</c:v>
                </c:pt>
                <c:pt idx="4">
                  <c:v>Подпрограмма "Содержание и ремонт автомобильных дорог и искусственных сооружений" (102 590,5 тыс. руб.)</c:v>
                </c:pt>
                <c:pt idx="5">
                  <c:v>Подпрограмма "Повышение безопасности дорожного движения"
(3 736,9 тыс. руб.)</c:v>
                </c:pt>
                <c:pt idx="6">
                  <c:v>Подпрограмма "Газификация жилищного фонда Лужского городского поселения" (29 317,4 тыс. руб.)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9323.5</c:v>
                </c:pt>
                <c:pt idx="1">
                  <c:v>20695.2</c:v>
                </c:pt>
                <c:pt idx="2">
                  <c:v>8864.4</c:v>
                </c:pt>
                <c:pt idx="3">
                  <c:v>64820.1</c:v>
                </c:pt>
                <c:pt idx="4">
                  <c:v>102590.5</c:v>
                </c:pt>
                <c:pt idx="5">
                  <c:v>3736.9</c:v>
                </c:pt>
                <c:pt idx="6">
                  <c:v>29317.4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22-4BB3-839C-B6C01BD5952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298000892621122"/>
          <c:y val="1.2903688911910243E-2"/>
          <c:w val="0.33701994750656356"/>
          <c:h val="0.98709631108808982"/>
        </c:manualLayout>
      </c:layout>
      <c:overlay val="0"/>
      <c:spPr>
        <a:ln>
          <a:noFill/>
        </a:ln>
      </c:spPr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5773861013008"/>
          <c:y val="3.3856522555694872E-2"/>
          <c:w val="0.77228639459905202"/>
          <c:h val="0.55616522106009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50DF-49D0-AF6B-10C03EA6211D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0DF-49D0-AF6B-10C03EA6211D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50DF-49D0-AF6B-10C03EA6211D}"/>
              </c:ext>
            </c:extLst>
          </c:dPt>
          <c:dLbls>
            <c:dLbl>
              <c:idx val="0"/>
              <c:layout>
                <c:manualLayout>
                  <c:x val="1.044740320755321E-2"/>
                  <c:y val="6.501187368070214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5898524924119"/>
                      <c:h val="3.66068752095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0DF-49D0-AF6B-10C03EA6211D}"/>
                </c:ext>
              </c:extLst>
            </c:dLbl>
            <c:dLbl>
              <c:idx val="1"/>
              <c:layout>
                <c:manualLayout>
                  <c:x val="-8.7913707513540013E-3"/>
                  <c:y val="-3.3448664434111266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DF-49D0-AF6B-10C03EA6211D}"/>
                </c:ext>
              </c:extLst>
            </c:dLbl>
            <c:dLbl>
              <c:idx val="2"/>
              <c:layout>
                <c:manualLayout>
                  <c:x val="1.1768937161407678E-7"/>
                  <c:y val="-1.259780659291823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4,8%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48707582396682"/>
                      <c:h val="3.75520444818300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0DF-49D0-AF6B-10C03EA62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за счет средств местного бюджета - 40 717,5 тыс. руб.</c:v>
                </c:pt>
                <c:pt idx="1">
                  <c:v>субсидии из областного бюджета - 64 161,7 тыс. руб.</c:v>
                </c:pt>
                <c:pt idx="2">
                  <c:v>доходы от уплаты акцизов - 5 285,8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40717.5</c:v>
                </c:pt>
                <c:pt idx="1">
                  <c:v>64161.7</c:v>
                </c:pt>
                <c:pt idx="2">
                  <c:v>5285.8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DF-49D0-AF6B-10C03EA621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1809752854469354E-2"/>
          <c:y val="0.65766650927674708"/>
          <c:w val="0.90231190438147491"/>
          <c:h val="0.13202815427915418"/>
        </c:manualLayout>
      </c:layout>
      <c:overlay val="0"/>
      <c:txPr>
        <a:bodyPr/>
        <a:lstStyle/>
        <a:p>
          <a:pPr>
            <a:defRPr sz="1200">
              <a:latin typeface="Palatino Linotyp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19858622111671E-2"/>
          <c:y val="0.31593368527092497"/>
          <c:w val="0.77736301427901611"/>
          <c:h val="0.515330537555752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ADB-4C87-819E-147F92BF68AB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DB-4C87-819E-147F92BF68A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ADB-4C87-819E-147F92BF68AB}"/>
              </c:ext>
            </c:extLst>
          </c:dPt>
          <c:dLbls>
            <c:dLbl>
              <c:idx val="0"/>
              <c:layout>
                <c:manualLayout>
                  <c:x val="-3.1402937338412602E-2"/>
                  <c:y val="-1.2674600308960419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65898524924119"/>
                      <c:h val="3.660687520954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DB-4C87-819E-147F92BF68AB}"/>
                </c:ext>
              </c:extLst>
            </c:dLbl>
            <c:dLbl>
              <c:idx val="1"/>
              <c:layout>
                <c:manualLayout>
                  <c:x val="2.2134546255689103E-2"/>
                  <c:y val="-5.5625061634850285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Palatino Linotype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671448935052416E-2"/>
                      <c:h val="3.8028390103970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DB-4C87-819E-147F92BF68AB}"/>
                </c:ext>
              </c:extLst>
            </c:dLbl>
            <c:dLbl>
              <c:idx val="2"/>
              <c:layout>
                <c:manualLayout>
                  <c:x val="0.10462596905428587"/>
                  <c:y val="4.883414951397395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77,0%</a:t>
                    </a:r>
                    <a:endParaRPr lang="en-US" sz="12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2293605795212"/>
                      <c:h val="3.75520073300220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DB-4C87-819E-147F92BF6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содержание проезжих частей улиц и Привокзальной площади - 20 758,2 тыс. руб.</c:v>
                </c:pt>
                <c:pt idx="1">
                  <c:v>мероприятия, направленные на повышение безопасности дорожного движения - 3 736,9 тыс. руб.</c:v>
                </c:pt>
                <c:pt idx="2">
                  <c:v>капитальный ремонт и ремонт автомобильных дорог, искусственных сооружений, содержание и ремонт дворовых территорий - 81 832,3 тыс. руб.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20758.2</c:v>
                </c:pt>
                <c:pt idx="1">
                  <c:v>3736.9</c:v>
                </c:pt>
                <c:pt idx="2">
                  <c:v>81832.3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DB-4C87-819E-147F92BF68A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2.6903790350977952E-2"/>
          <c:y val="1.9816774415826455E-2"/>
          <c:w val="0.9611389694930319"/>
          <c:h val="0.26038086904201657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Palatino Linotype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88697977091787"/>
          <c:y val="0.10231995219807259"/>
          <c:w val="0.77460154700480488"/>
          <c:h val="0.69161439327254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4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1F30-4108-8E06-A2B98B197501}"/>
              </c:ext>
            </c:extLst>
          </c:dPt>
          <c:dPt>
            <c:idx val="1"/>
            <c:bubble3D val="0"/>
            <c:explosion val="7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F30-4108-8E06-A2B98B197501}"/>
              </c:ext>
            </c:extLst>
          </c:dPt>
          <c:dPt>
            <c:idx val="2"/>
            <c:bubble3D val="0"/>
            <c:explosion val="4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1F30-4108-8E06-A2B98B197501}"/>
              </c:ext>
            </c:extLst>
          </c:dPt>
          <c:dLbls>
            <c:dLbl>
              <c:idx val="0"/>
              <c:layout>
                <c:manualLayout>
                  <c:x val="7.0198858569356398E-2"/>
                  <c:y val="-0.16479463138356099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latin typeface="Palatino Linotype" pitchFamily="18" charset="0"/>
                      </a:rPr>
                      <a:t>Налоговые 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доходы – 32,2%</a:t>
                    </a:r>
                    <a:endParaRPr lang="ru-RU" sz="1300" dirty="0">
                      <a:latin typeface="Palatino Linotype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30-4108-8E06-A2B98B197501}"/>
                </c:ext>
              </c:extLst>
            </c:dLbl>
            <c:dLbl>
              <c:idx val="1"/>
              <c:layout>
                <c:manualLayout>
                  <c:x val="0.10054524013840153"/>
                  <c:y val="0.10315604991223139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latin typeface="Palatino Linotype" pitchFamily="18" charset="0"/>
                      </a:rPr>
                      <a:t>Неналоговые 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доходы</a:t>
                    </a:r>
                    <a:r>
                      <a:rPr lang="ru-RU" sz="1300" baseline="0" dirty="0" smtClean="0">
                        <a:latin typeface="Palatino Linotype" pitchFamily="18" charset="0"/>
                      </a:rPr>
                      <a:t> – 7,6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%</a:t>
                    </a:r>
                    <a:endParaRPr lang="ru-RU" sz="1300" dirty="0">
                      <a:latin typeface="Palatino Linotype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30-4108-8E06-A2B98B197501}"/>
                </c:ext>
              </c:extLst>
            </c:dLbl>
            <c:dLbl>
              <c:idx val="2"/>
              <c:layout>
                <c:manualLayout>
                  <c:x val="-0.12622065561728388"/>
                  <c:y val="0.14246224034002331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>
                        <a:latin typeface="Palatino Linotype" pitchFamily="18" charset="0"/>
                      </a:rPr>
                      <a:t>Безвозмездные 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поступления</a:t>
                    </a:r>
                    <a:r>
                      <a:rPr lang="ru-RU" sz="1300" baseline="0" dirty="0" smtClean="0">
                        <a:latin typeface="Palatino Linotype" pitchFamily="18" charset="0"/>
                      </a:rPr>
                      <a:t> -60,2</a:t>
                    </a:r>
                    <a:r>
                      <a:rPr lang="ru-RU" sz="1300" dirty="0" smtClean="0">
                        <a:latin typeface="Palatino Linotype" pitchFamily="18" charset="0"/>
                      </a:rPr>
                      <a:t>%</a:t>
                    </a:r>
                    <a:endParaRPr lang="ru-RU" sz="1300" dirty="0">
                      <a:latin typeface="Palatino Linotype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30-4108-8E06-A2B98B197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2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7.6</c:v>
                </c:pt>
                <c:pt idx="2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30-4108-8E06-A2B98B19750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4482331616447"/>
          <c:y val="0.18714311529059982"/>
          <c:w val="0.66827977903418556"/>
          <c:h val="0.746896527305454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D6BBEB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766F-4C0B-AFB3-177D4CC1251A}"/>
              </c:ext>
            </c:extLst>
          </c:dPt>
          <c:dPt>
            <c:idx val="1"/>
            <c:bubble3D val="0"/>
            <c:spPr>
              <a:solidFill>
                <a:srgbClr val="A0D565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66F-4C0B-AFB3-177D4CC1251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766F-4C0B-AFB3-177D4CC1251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66F-4C0B-AFB3-177D4CC1251A}"/>
              </c:ext>
            </c:extLst>
          </c:dPt>
          <c:dLbls>
            <c:dLbl>
              <c:idx val="0"/>
              <c:layout>
                <c:manualLayout>
                  <c:x val="6.8976541675920947E-2"/>
                  <c:y val="0.229695472147076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деятельности </a:t>
                    </a:r>
                    <a:r>
                      <a:rPr lang="ru-RU" dirty="0" smtClean="0"/>
                      <a:t>учреждений </a:t>
                    </a:r>
                    <a:r>
                      <a:rPr lang="ru-RU" b="1" dirty="0" smtClean="0"/>
                      <a:t>94 793,4 т.р.</a:t>
                    </a:r>
                  </a:p>
                  <a:p>
                    <a:r>
                      <a:rPr lang="ru-RU" b="1" dirty="0" smtClean="0"/>
                      <a:t>64,1%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4606828135221"/>
                      <c:h val="0.197072825740459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66F-4C0B-AFB3-177D4CC1251A}"/>
                </c:ext>
              </c:extLst>
            </c:dLbl>
            <c:dLbl>
              <c:idx val="1"/>
              <c:layout>
                <c:manualLayout>
                  <c:x val="-0.12141347068430215"/>
                  <c:y val="-0.1891804827217352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укрепление МТБ учреждений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b="1" dirty="0" smtClean="0"/>
                      <a:t> 51 436,6 </a:t>
                    </a:r>
                    <a:r>
                      <a:rPr lang="ru-RU" b="1" dirty="0" err="1" smtClean="0"/>
                      <a:t>т.р</a:t>
                    </a:r>
                    <a:r>
                      <a:rPr lang="ru-RU" b="1" dirty="0" smtClean="0"/>
                      <a:t>.</a:t>
                    </a:r>
                  </a:p>
                  <a:p>
                    <a:r>
                      <a:rPr lang="ru-RU" b="1" dirty="0" smtClean="0"/>
                      <a:t>34,8%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6F-4C0B-AFB3-177D4CC1251A}"/>
                </c:ext>
              </c:extLst>
            </c:dLbl>
            <c:dLbl>
              <c:idx val="2"/>
              <c:layout>
                <c:manualLayout>
                  <c:x val="-8.1650750507472461E-2"/>
                  <c:y val="-0.1901591968909660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проведение мероприятий в сфере </a:t>
                    </a:r>
                    <a:r>
                      <a:rPr lang="ru-RU" dirty="0" smtClean="0"/>
                      <a:t>культуры</a:t>
                    </a:r>
                  </a:p>
                  <a:p>
                    <a:r>
                      <a:rPr lang="ru-RU" dirty="0" smtClean="0"/>
                      <a:t> </a:t>
                    </a:r>
                    <a:r>
                      <a:rPr lang="ru-RU" b="1" dirty="0" smtClean="0"/>
                      <a:t>1 526,0 т.р.</a:t>
                    </a:r>
                  </a:p>
                  <a:p>
                    <a:r>
                      <a:rPr lang="ru-RU" b="1" dirty="0" smtClean="0"/>
                      <a:t>1,0%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68881136137719"/>
                      <c:h val="0.221537480686119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66F-4C0B-AFB3-177D4CC1251A}"/>
                </c:ext>
              </c:extLst>
            </c:dLbl>
            <c:dLbl>
              <c:idx val="3"/>
              <c:layout>
                <c:manualLayout>
                  <c:x val="0.1098533063632172"/>
                  <c:y val="-0.192462230150034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кадрового </a:t>
                    </a:r>
                    <a:r>
                      <a:rPr lang="ru-RU" dirty="0" smtClean="0"/>
                      <a:t>потенциала</a:t>
                    </a:r>
                  </a:p>
                  <a:p>
                    <a:r>
                      <a:rPr lang="ru-RU" b="1" dirty="0" smtClean="0"/>
                      <a:t>89,0 т.р.</a:t>
                    </a:r>
                  </a:p>
                  <a:p>
                    <a:r>
                      <a:rPr lang="ru-RU" b="1" dirty="0" smtClean="0"/>
                      <a:t>0,1%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6F-4C0B-AFB3-177D4CC12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обеспечение деятельности учреждений</c:v>
                </c:pt>
                <c:pt idx="1">
                  <c:v>укрепление МТБ учреждений культуры</c:v>
                </c:pt>
                <c:pt idx="2">
                  <c:v>проведение мероприятий в сфере культуры</c:v>
                </c:pt>
                <c:pt idx="3">
                  <c:v>развитие кадрового потенциала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94793.4</c:v>
                </c:pt>
                <c:pt idx="1">
                  <c:v>51436.6</c:v>
                </c:pt>
                <c:pt idx="2">
                  <c:v>1526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6F-4C0B-AFB3-177D4CC1251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2158273381295E-2"/>
          <c:y val="6.0686926995362878E-2"/>
          <c:w val="0.87913669064748201"/>
          <c:h val="0.673957590098533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18000"/>
                  </a:schemeClr>
                </a:gs>
                <a:gs pos="50000">
                  <a:schemeClr val="accent1">
                    <a:satMod val="89000"/>
                    <a:lumMod val="91000"/>
                  </a:schemeClr>
                </a:gs>
                <a:gs pos="100000">
                  <a:schemeClr val="accent1">
                    <a:lumMod val="6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637357830271203E-2"/>
                  <c:y val="-3.039424750133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9-44ED-8697-E268735F7E13}"/>
                </c:ext>
              </c:extLst>
            </c:dLbl>
            <c:dLbl>
              <c:idx val="1"/>
              <c:layout>
                <c:manualLayout>
                  <c:x val="1.8245057497309185E-2"/>
                  <c:y val="-1.7727207140354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9-44ED-8697-E268735F7E13}"/>
                </c:ext>
              </c:extLst>
            </c:dLbl>
            <c:dLbl>
              <c:idx val="2"/>
              <c:layout>
                <c:manualLayout>
                  <c:x val="2.1111681928250393E-2"/>
                  <c:y val="-2.2874775401442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9-44ED-8697-E268735F7E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
план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68317.600000000006</c:v>
                </c:pt>
                <c:pt idx="1">
                  <c:v>74420.800000000003</c:v>
                </c:pt>
                <c:pt idx="2">
                  <c:v>84885.8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59-44ED-8697-E268735F7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862720"/>
        <c:axId val="156872704"/>
        <c:axId val="202975152"/>
      </c:bar3DChart>
      <c:catAx>
        <c:axId val="1568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ru-RU"/>
          </a:p>
        </c:txPr>
        <c:crossAx val="156872704"/>
        <c:crosses val="autoZero"/>
        <c:auto val="1"/>
        <c:lblAlgn val="ctr"/>
        <c:lblOffset val="100"/>
        <c:noMultiLvlLbl val="0"/>
      </c:catAx>
      <c:valAx>
        <c:axId val="15687270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862720"/>
        <c:crosses val="autoZero"/>
        <c:crossBetween val="between"/>
      </c:valAx>
      <c:serAx>
        <c:axId val="202975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687270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54716003897112E-2"/>
          <c:y val="1.4994174615104629E-3"/>
          <c:w val="0.96051445956533688"/>
          <c:h val="0.7964660792738664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Сумма,тыс.руб.</c:v>
                </c:pt>
              </c:strCache>
            </c:strRef>
          </c:tx>
          <c:spPr>
            <a:ln w="34925">
              <a:solidFill>
                <a:schemeClr val="bg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rgbClr val="B3CDED"/>
              </a:solidFill>
              <a:ln>
                <a:solidFill>
                  <a:schemeClr val="bg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1.5555533780530147E-2"/>
                  <c:y val="4.5013974821990245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5E-45C1-9D12-8A117F045DF3}"/>
                </c:ext>
              </c:extLst>
            </c:dLbl>
            <c:dLbl>
              <c:idx val="1"/>
              <c:layout>
                <c:manualLayout>
                  <c:x val="-7.5785195751257042E-2"/>
                  <c:y val="8.4072363986415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5E-45C1-9D12-8A117F045DF3}"/>
                </c:ext>
              </c:extLst>
            </c:dLbl>
            <c:dLbl>
              <c:idx val="2"/>
              <c:layout>
                <c:manualLayout>
                  <c:x val="-8.8888764460172236E-3"/>
                  <c:y val="0.18575314725122974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5E-45C1-9D12-8A117F045DF3}"/>
                </c:ext>
              </c:extLst>
            </c:dLbl>
            <c:dLbl>
              <c:idx val="3"/>
              <c:layout>
                <c:manualLayout>
                  <c:x val="-6.6666573345129194E-3"/>
                  <c:y val="0.18632357195516858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5E-45C1-9D12-8A117F045DF3}"/>
                </c:ext>
              </c:extLst>
            </c:dLbl>
            <c:dLbl>
              <c:idx val="4"/>
              <c:layout>
                <c:manualLayout>
                  <c:x val="-2.2222191115043059E-3"/>
                  <c:y val="0.18632357195516858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5E-45C1-9D12-8A117F045DF3}"/>
                </c:ext>
              </c:extLst>
            </c:dLbl>
            <c:dLbl>
              <c:idx val="5"/>
              <c:layout>
                <c:manualLayout>
                  <c:x val="0"/>
                  <c:y val="0.19999801692843225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5E-45C1-9D12-8A117F045DF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 01.01.2015</c:v>
                </c:pt>
                <c:pt idx="1">
                  <c:v>на 01.01.2016</c:v>
                </c:pt>
                <c:pt idx="2">
                  <c:v>на 01.01.2017</c:v>
                </c:pt>
                <c:pt idx="3">
                  <c:v>на 01.01.2018</c:v>
                </c:pt>
                <c:pt idx="4">
                  <c:v>на 01.01.2019</c:v>
                </c:pt>
                <c:pt idx="5">
                  <c:v>на 01.01.2020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32628.6</c:v>
                </c:pt>
                <c:pt idx="1">
                  <c:v>27190.5</c:v>
                </c:pt>
                <c:pt idx="2">
                  <c:v>21752.400000000001</c:v>
                </c:pt>
                <c:pt idx="3">
                  <c:v>21752.400000000001</c:v>
                </c:pt>
                <c:pt idx="4">
                  <c:v>19033.3</c:v>
                </c:pt>
                <c:pt idx="5">
                  <c:v>16314.2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D5E-45C1-9D12-8A117F045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31840"/>
        <c:axId val="157333376"/>
      </c:lineChart>
      <c:catAx>
        <c:axId val="15733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 b="1"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57333376"/>
        <c:crosses val="autoZero"/>
        <c:auto val="1"/>
        <c:lblAlgn val="ctr"/>
        <c:lblOffset val="100"/>
        <c:noMultiLvlLbl val="0"/>
      </c:catAx>
      <c:valAx>
        <c:axId val="157333376"/>
        <c:scaling>
          <c:orientation val="minMax"/>
          <c:max val="40000"/>
          <c:min val="5000"/>
        </c:scaling>
        <c:delete val="1"/>
        <c:axPos val="l"/>
        <c:numFmt formatCode="General" sourceLinked="1"/>
        <c:majorTickMark val="out"/>
        <c:minorTickMark val="none"/>
        <c:tickLblPos val="none"/>
        <c:crossAx val="157331840"/>
        <c:crosses val="autoZero"/>
        <c:crossBetween val="between"/>
        <c:majorUnit val="5000"/>
        <c:min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822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232189191192821E-3"/>
          <c:y val="3.7601652701592048E-2"/>
          <c:w val="0.99059484803743558"/>
          <c:h val="0.76786307443459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1058617672790897E-4"/>
                  <c:y val="-1.1481799013210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0B-4A11-AA26-AD15C48343B2}"/>
                </c:ext>
              </c:extLst>
            </c:dLbl>
            <c:dLbl>
              <c:idx val="1"/>
              <c:layout>
                <c:manualLayout>
                  <c:x val="-1.195242782152231E-2"/>
                  <c:y val="-1.308126176703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B-4A11-AA26-AD15C48343B2}"/>
                </c:ext>
              </c:extLst>
            </c:dLbl>
            <c:dLbl>
              <c:idx val="2"/>
              <c:layout>
                <c:manualLayout>
                  <c:x val="-4.3650528452824876E-3"/>
                  <c:y val="-8.59628558015849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5 285,8</a:t>
                    </a:r>
                    <a:endParaRPr lang="en-US" dirty="0">
                      <a:solidFill>
                        <a:srgbClr val="16190D"/>
                      </a:solidFill>
                      <a:latin typeface="Palatino Linotype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0B-4A11-AA26-AD15C48343B2}"/>
                </c:ext>
              </c:extLst>
            </c:dLbl>
            <c:dLbl>
              <c:idx val="3"/>
              <c:layout>
                <c:manualLayout>
                  <c:x val="5.3056649168853895E-3"/>
                  <c:y val="-1.2317143299783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0B-4A11-AA26-AD15C4834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  <c:pt idx="4">
                  <c:v>Единый с/х налог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127142.9</c:v>
                </c:pt>
                <c:pt idx="1">
                  <c:v>54900</c:v>
                </c:pt>
                <c:pt idx="2">
                  <c:v>5285.8</c:v>
                </c:pt>
                <c:pt idx="3">
                  <c:v>4530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0B-4A11-AA26-AD15C48343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8761920384951883E-2"/>
                  <c:y val="-2.0455924018790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999999999999997E-2"/>
                      <c:h val="3.16598766907105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C0B-4A11-AA26-AD15C48343B2}"/>
                </c:ext>
              </c:extLst>
            </c:dLbl>
            <c:dLbl>
              <c:idx val="1"/>
              <c:layout>
                <c:manualLayout>
                  <c:x val="2.7476905306564138E-2"/>
                  <c:y val="-1.134580670134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0B-4A11-AA26-AD15C48343B2}"/>
                </c:ext>
              </c:extLst>
            </c:dLbl>
            <c:dLbl>
              <c:idx val="2"/>
              <c:layout>
                <c:manualLayout>
                  <c:x val="1.1618219597550307E-2"/>
                  <c:y val="-5.4770029225561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0B-4A11-AA26-AD15C48343B2}"/>
                </c:ext>
              </c:extLst>
            </c:dLbl>
            <c:dLbl>
              <c:idx val="3"/>
              <c:layout>
                <c:manualLayout>
                  <c:x val="1.941588871559281E-2"/>
                  <c:y val="-1.4152943405673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0B-4A11-AA26-AD15C48343B2}"/>
                </c:ext>
              </c:extLst>
            </c:dLbl>
            <c:dLbl>
              <c:idx val="4"/>
              <c:layout>
                <c:manualLayout>
                  <c:x val="1.2638954608811415E-2"/>
                  <c:y val="-1.4587494740549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0B-4A11-AA26-AD15C48343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Земельный налог</c:v>
                </c:pt>
                <c:pt idx="2">
                  <c:v>Акцизы на нефтепродукты</c:v>
                </c:pt>
                <c:pt idx="3">
                  <c:v>Налог на имущество физических лиц</c:v>
                </c:pt>
                <c:pt idx="4">
                  <c:v>Единый с/х налог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121700.4</c:v>
                </c:pt>
                <c:pt idx="1">
                  <c:v>53796</c:v>
                </c:pt>
                <c:pt idx="2">
                  <c:v>6039.7</c:v>
                </c:pt>
                <c:pt idx="3">
                  <c:v>4843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0B-4A11-AA26-AD15C4834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897920"/>
        <c:axId val="164899456"/>
        <c:axId val="0"/>
      </c:bar3DChart>
      <c:catAx>
        <c:axId val="164897920"/>
        <c:scaling>
          <c:orientation val="minMax"/>
        </c:scaling>
        <c:delete val="0"/>
        <c:axPos val="b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16190D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4899456"/>
        <c:crosses val="autoZero"/>
        <c:auto val="1"/>
        <c:lblAlgn val="ctr"/>
        <c:lblOffset val="100"/>
        <c:noMultiLvlLbl val="0"/>
      </c:catAx>
      <c:valAx>
        <c:axId val="164899456"/>
        <c:scaling>
          <c:orientation val="minMax"/>
          <c:max val="1600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64897920"/>
        <c:crosses val="autoZero"/>
        <c:crossBetween val="between"/>
        <c:majorUnit val="100000"/>
        <c:minorUnit val="2000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26663910761154863"/>
          <c:y val="0.8826601200812374"/>
          <c:w val="0.44211329833770774"/>
          <c:h val="8.5680974889500383E-2"/>
        </c:manualLayout>
      </c:layout>
      <c:overlay val="0"/>
      <c:txPr>
        <a:bodyPr/>
        <a:lstStyle/>
        <a:p>
          <a:pPr>
            <a:defRPr sz="180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84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64182222843896E-2"/>
          <c:y val="0"/>
          <c:w val="0.89950097914058724"/>
          <c:h val="0.780900005819459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4054120092566852E-3"/>
                  <c:y val="1.4414502691050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8.3333333333333329E-2"/>
                      <c:h val="9.2203558859960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392-4F09-AD20-17F94D9CB8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
184 762,0</c:v>
                </c:pt>
                <c:pt idx="1">
                  <c:v>2019 год 
349 058,3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29086.5</c:v>
                </c:pt>
                <c:pt idx="1">
                  <c:v>22079.1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F7-416F-8402-108D8B54A7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5498095496789708E-3"/>
                  <c:y val="5.239848880488316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7.0568025589137232E-2"/>
                      <c:h val="9.22035588599602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F7-416F-8402-108D8B54A789}"/>
                </c:ext>
              </c:extLst>
            </c:dLbl>
            <c:dLbl>
              <c:idx val="1"/>
              <c:layout>
                <c:manualLayout>
                  <c:x val="-3.5712957765930566E-2"/>
                  <c:y val="5.58791104439078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F7-416F-8402-108D8B54A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16190D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
184 762,0</c:v>
                </c:pt>
                <c:pt idx="1">
                  <c:v>2019 год 
349 058,3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83800.899999999994</c:v>
                </c:pt>
                <c:pt idx="1">
                  <c:v>219229.3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F7-416F-8402-108D8B54A7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33F7-416F-8402-108D8B54A78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3F7-416F-8402-108D8B54A789}"/>
              </c:ext>
            </c:extLst>
          </c:dPt>
          <c:dLbls>
            <c:dLbl>
              <c:idx val="1"/>
              <c:layout>
                <c:manualLayout>
                  <c:x val="1.3888888888888889E-3"/>
                  <c:y val="4.804771175610224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16190D"/>
                        </a:solidFill>
                        <a:latin typeface="Palatino Linotype" pitchFamily="18" charset="0"/>
                      </a:rPr>
                      <a:t>107 749,9</a:t>
                    </a:r>
                    <a:endParaRPr lang="en-US" dirty="0">
                      <a:solidFill>
                        <a:srgbClr val="16190D"/>
                      </a:solidFill>
                      <a:latin typeface="Palatino Linotype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F7-416F-8402-108D8B54A7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Palatino Linotype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2018 год
184 762,0</c:v>
                </c:pt>
                <c:pt idx="1">
                  <c:v>2019 год 
349 058,3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71874.600000000006</c:v>
                </c:pt>
                <c:pt idx="1">
                  <c:v>107749.9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F7-416F-8402-108D8B54A7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65204352"/>
        <c:axId val="165205888"/>
      </c:barChart>
      <c:catAx>
        <c:axId val="16520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defRPr>
            </a:pPr>
            <a:endParaRPr lang="ru-RU"/>
          </a:p>
        </c:txPr>
        <c:crossAx val="165205888"/>
        <c:crosses val="autoZero"/>
        <c:auto val="1"/>
        <c:lblAlgn val="ctr"/>
        <c:lblOffset val="100"/>
        <c:noMultiLvlLbl val="0"/>
      </c:catAx>
      <c:valAx>
        <c:axId val="165205888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165204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4258498243172459"/>
          <c:y val="0.34896826051393653"/>
          <c:w val="0.42891639184958791"/>
          <c:h val="0.32786634818353538"/>
        </c:manualLayout>
      </c:layout>
      <c:overlay val="0"/>
      <c:txPr>
        <a:bodyPr/>
        <a:lstStyle/>
        <a:p>
          <a:pPr>
            <a:defRPr sz="1100">
              <a:solidFill>
                <a:schemeClr val="tx2"/>
              </a:solidFill>
              <a:latin typeface="Palatino Linotype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39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0296293265994"/>
          <c:y val="7.0898537728612168E-2"/>
          <c:w val="0.84252842250891891"/>
          <c:h val="0.782616084985262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6C2-462A-A21C-A30D86A01E03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6C2-462A-A21C-A30D86A01E03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46C2-462A-A21C-A30D86A01E03}"/>
              </c:ext>
            </c:extLst>
          </c:dPt>
          <c:dLbls>
            <c:dLbl>
              <c:idx val="0"/>
              <c:layout>
                <c:manualLayout>
                  <c:x val="-1.8318083856163694E-2"/>
                  <c:y val="-6.02876135455849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b="1" dirty="0">
                        <a:solidFill>
                          <a:schemeClr val="tx2"/>
                        </a:solidFill>
                      </a:rPr>
                      <a:t>дотация на выравнивание бюджетной </a:t>
                    </a: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обеспеченности</a:t>
                    </a:r>
                  </a:p>
                  <a:p>
                    <a:pPr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6,3%</a:t>
                    </a:r>
                    <a:endParaRPr lang="ru-RU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C2-462A-A21C-A30D86A01E03}"/>
                </c:ext>
              </c:extLst>
            </c:dLbl>
            <c:dLbl>
              <c:idx val="1"/>
              <c:layout>
                <c:manualLayout>
                  <c:x val="5.2293883349634977E-3"/>
                  <c:y val="-7.4664323011728855E-3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b="1" dirty="0" smtClean="0"/>
                      <a:t>субсидии</a:t>
                    </a:r>
                  </a:p>
                  <a:p>
                    <a:r>
                      <a:rPr lang="ru-RU" b="1" dirty="0" smtClean="0"/>
                      <a:t>62,8%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2-462A-A21C-A30D86A01E03}"/>
                </c:ext>
              </c:extLst>
            </c:dLbl>
            <c:dLbl>
              <c:idx val="2"/>
              <c:layout>
                <c:manualLayout>
                  <c:x val="-2.9567381893643847E-2"/>
                  <c:y val="-9.0774305500446961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иные </a:t>
                    </a:r>
                    <a:r>
                      <a:rPr lang="ru-RU" b="1" dirty="0">
                        <a:solidFill>
                          <a:schemeClr val="tx2"/>
                        </a:solidFill>
                      </a:rPr>
                      <a:t>межбюджетные </a:t>
                    </a: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трансферты</a:t>
                    </a:r>
                  </a:p>
                  <a:p>
                    <a:pPr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b="1" dirty="0" smtClean="0">
                        <a:solidFill>
                          <a:schemeClr val="tx2"/>
                        </a:solidFill>
                      </a:rPr>
                      <a:t>30,9%</a:t>
                    </a:r>
                    <a:endParaRPr lang="ru-RU" b="1" dirty="0">
                      <a:solidFill>
                        <a:schemeClr val="tx2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C2-462A-A21C-A30D86A01E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дотация на выравнивание бюджетной обеспеченности</c:v>
                </c:pt>
                <c:pt idx="1">
                  <c:v>субсидии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6.3</c:v>
                </c:pt>
                <c:pt idx="1">
                  <c:v>62.8</c:v>
                </c:pt>
                <c:pt idx="2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C2-462A-A21C-A30D86A01E0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0019685039367"/>
          <c:y val="0.18037697733852875"/>
          <c:w val="0.81275590551181121"/>
          <c:h val="0.792382135952829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7"/>
          <c:dPt>
            <c:idx val="2"/>
            <c:bubble3D val="0"/>
            <c:explosion val="12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038A-4D2E-BBB7-E93E45BD2E08}"/>
              </c:ext>
            </c:extLst>
          </c:dPt>
          <c:dPt>
            <c:idx val="3"/>
            <c:bubble3D val="0"/>
            <c:spPr>
              <a:solidFill>
                <a:srgbClr val="A0D56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38A-4D2E-BBB7-E93E45BD2E08}"/>
              </c:ext>
            </c:extLst>
          </c:dPt>
          <c:dPt>
            <c:idx val="4"/>
            <c:bubble3D val="0"/>
            <c:explosion val="9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38A-4D2E-BBB7-E93E45BD2E08}"/>
              </c:ext>
            </c:extLst>
          </c:dPt>
          <c:dPt>
            <c:idx val="5"/>
            <c:bubble3D val="0"/>
            <c:explosion val="14"/>
            <c:spPr>
              <a:solidFill>
                <a:srgbClr val="D6BBE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38A-4D2E-BBB7-E93E45BD2E08}"/>
              </c:ext>
            </c:extLst>
          </c:dPt>
          <c:dPt>
            <c:idx val="6"/>
            <c:bubble3D val="0"/>
            <c:spPr>
              <a:solidFill>
                <a:srgbClr val="B3CDE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38A-4D2E-BBB7-E93E45BD2E08}"/>
              </c:ext>
            </c:extLst>
          </c:dPt>
          <c:dLbls>
            <c:dLbl>
              <c:idx val="0"/>
              <c:layout>
                <c:manualLayout>
                  <c:x val="0.18908344269466323"/>
                  <c:y val="-4.5807244239008039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Общегосударственные </a:t>
                    </a:r>
                    <a:r>
                      <a:rPr lang="ru-RU" sz="1100" b="1" dirty="0" smtClean="0"/>
                      <a:t>вопросы</a:t>
                    </a:r>
                  </a:p>
                  <a:p>
                    <a:r>
                      <a:rPr lang="ru-RU" sz="1100" b="1" dirty="0" smtClean="0"/>
                      <a:t>9 879,2 т.р. (1,76%)</a:t>
                    </a:r>
                    <a:endParaRPr lang="ru-RU" sz="11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8A-4D2E-BBB7-E93E45BD2E08}"/>
                </c:ext>
              </c:extLst>
            </c:dLbl>
            <c:dLbl>
              <c:idx val="1"/>
              <c:layout>
                <c:manualLayout>
                  <c:x val="0.28998665791776018"/>
                  <c:y val="7.94842185597401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/>
                      <a:t>Национальная безопасность и правоохранительная </a:t>
                    </a:r>
                    <a:r>
                      <a:rPr lang="ru-RU" sz="1100" b="1" dirty="0" smtClean="0"/>
                      <a:t>деятельность</a:t>
                    </a:r>
                  </a:p>
                  <a:p>
                    <a:r>
                      <a:rPr lang="ru-RU" sz="1100" b="1" dirty="0" smtClean="0"/>
                      <a:t>8 513,7 т.р. (1,52%)</a:t>
                    </a:r>
                    <a:endParaRPr lang="ru-RU" sz="11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38A-4D2E-BBB7-E93E45BD2E08}"/>
                </c:ext>
              </c:extLst>
            </c:dLbl>
            <c:dLbl>
              <c:idx val="2"/>
              <c:layout>
                <c:manualLayout>
                  <c:x val="9.787893700787402E-2"/>
                  <c:y val="0.24625529614220146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/>
                      <a:t>Национальная экономика</a:t>
                    </a:r>
                  </a:p>
                  <a:p>
                    <a:r>
                      <a:rPr lang="ru-RU" sz="1100" b="1" dirty="0" smtClean="0"/>
                      <a:t> 107 785,2 </a:t>
                    </a:r>
                    <a:r>
                      <a:rPr lang="ru-RU" sz="1100" b="1" baseline="0" dirty="0" err="1" smtClean="0"/>
                      <a:t>т.р</a:t>
                    </a:r>
                    <a:r>
                      <a:rPr lang="ru-RU" sz="1100" b="1" baseline="0" dirty="0" smtClean="0"/>
                      <a:t>. (19,21%),</a:t>
                    </a:r>
                  </a:p>
                  <a:p>
                    <a:r>
                      <a:rPr lang="ru-RU" sz="1100" b="1" baseline="0" dirty="0" smtClean="0"/>
                      <a:t> в т.ч.:</a:t>
                    </a:r>
                  </a:p>
                  <a:p>
                    <a:r>
                      <a:rPr lang="ru-RU" sz="1100" dirty="0" smtClean="0"/>
                      <a:t>-</a:t>
                    </a:r>
                    <a:r>
                      <a:rPr lang="ru-RU" sz="1100" baseline="0" dirty="0" smtClean="0"/>
                      <a:t> средства местного бюджета 43 623,5 т.р.</a:t>
                    </a:r>
                  </a:p>
                  <a:p>
                    <a:r>
                      <a:rPr lang="ru-RU" sz="1100" baseline="0" dirty="0" smtClean="0"/>
                      <a:t>- межбюджетные трансферты 64 161,7 т.р.</a:t>
                    </a:r>
                    <a:endParaRPr lang="ru-RU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8A-4D2E-BBB7-E93E45BD2E08}"/>
                </c:ext>
              </c:extLst>
            </c:dLbl>
            <c:dLbl>
              <c:idx val="3"/>
              <c:layout>
                <c:manualLayout>
                  <c:x val="0.18223917322834646"/>
                  <c:y val="-5.9258436468654363E-2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tx2"/>
                        </a:solidFill>
                      </a:rPr>
                      <a:t>Жилищно-коммунальное </a:t>
                    </a: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хозяйство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255</a:t>
                    </a:r>
                    <a:r>
                      <a:rPr lang="ru-RU" sz="1100" b="1" baseline="0" dirty="0" smtClean="0">
                        <a:solidFill>
                          <a:schemeClr val="tx2"/>
                        </a:solidFill>
                      </a:rPr>
                      <a:t> 594,7</a:t>
                    </a: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 т.р. (45,56%), 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в т.ч.: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aseline="0" dirty="0" smtClean="0">
                        <a:solidFill>
                          <a:schemeClr val="tx2"/>
                        </a:solidFill>
                      </a:rPr>
                      <a:t> - средства местного бюджета 90 973,6 т.р.</a:t>
                    </a:r>
                  </a:p>
                  <a:p>
                    <a:pPr>
                      <a:buFontTx/>
                      <a:buNone/>
                      <a:defRPr sz="1100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aseline="0" dirty="0" smtClean="0">
                        <a:solidFill>
                          <a:schemeClr val="tx2"/>
                        </a:solidFill>
                      </a:rPr>
                      <a:t> - межбюджетные трансферты  164 621,1 т.р.</a:t>
                    </a:r>
                    <a:endParaRPr lang="ru-RU" sz="1100" dirty="0" smtClean="0">
                      <a:solidFill>
                        <a:schemeClr val="tx2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A-4D2E-BBB7-E93E45BD2E08}"/>
                </c:ext>
              </c:extLst>
            </c:dLbl>
            <c:dLbl>
              <c:idx val="4"/>
              <c:layout>
                <c:manualLayout>
                  <c:x val="1.7057333837129804E-2"/>
                  <c:y val="0.17535433214889773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Образование</a:t>
                    </a:r>
                  </a:p>
                  <a:p>
                    <a:pPr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13 033,5 т.р. (2,32%)</a:t>
                    </a:r>
                    <a:endParaRPr lang="ru-RU" sz="1100" b="1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8A-4D2E-BBB7-E93E45BD2E08}"/>
                </c:ext>
              </c:extLst>
            </c:dLbl>
            <c:dLbl>
              <c:idx val="5"/>
              <c:layout>
                <c:manualLayout>
                  <c:x val="-6.4215769903762029E-2"/>
                  <c:y val="0.27864588919741518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tx2"/>
                        </a:solidFill>
                      </a:rPr>
                      <a:t>Культура, </a:t>
                    </a:r>
                    <a:endParaRPr lang="ru-RU" sz="1100" b="1" dirty="0" smtClean="0">
                      <a:solidFill>
                        <a:schemeClr val="tx2"/>
                      </a:solidFill>
                    </a:endParaRP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кинематография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 151 360,9 т.р. (26,98%),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 в т.ч.: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dirty="0" smtClean="0">
                        <a:solidFill>
                          <a:schemeClr val="tx2"/>
                        </a:solidFill>
                      </a:rPr>
                      <a:t>- средства местного бюджета</a:t>
                    </a:r>
                    <a:r>
                      <a:rPr lang="ru-RU" sz="1100" b="0" baseline="0" dirty="0" smtClean="0">
                        <a:solidFill>
                          <a:schemeClr val="tx2"/>
                        </a:solidFill>
                      </a:rPr>
                      <a:t> 81 887,7 </a:t>
                    </a:r>
                    <a:r>
                      <a:rPr lang="ru-RU" sz="1100" b="0" baseline="0" dirty="0" err="1" smtClean="0">
                        <a:solidFill>
                          <a:schemeClr val="tx2"/>
                        </a:solidFill>
                      </a:rPr>
                      <a:t>т.р</a:t>
                    </a:r>
                    <a:r>
                      <a:rPr lang="ru-RU" sz="1100" b="0" baseline="0" dirty="0" smtClean="0">
                        <a:solidFill>
                          <a:schemeClr val="tx2"/>
                        </a:solidFill>
                      </a:rPr>
                      <a:t>.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baseline="0" dirty="0" smtClean="0">
                        <a:solidFill>
                          <a:schemeClr val="tx2"/>
                        </a:solidFill>
                      </a:rPr>
                      <a:t>- межбюджетные трансферты 69 473,2 т.р</a:t>
                    </a:r>
                    <a:r>
                      <a:rPr lang="ru-RU" sz="1100" b="1" baseline="0" dirty="0" smtClean="0">
                        <a:solidFill>
                          <a:schemeClr val="tx2"/>
                        </a:solidFill>
                      </a:rPr>
                      <a:t>.</a:t>
                    </a:r>
                    <a:endParaRPr lang="ru-RU" sz="1100" b="1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8A-4D2E-BBB7-E93E45BD2E08}"/>
                </c:ext>
              </c:extLst>
            </c:dLbl>
            <c:dLbl>
              <c:idx val="6"/>
              <c:layout>
                <c:manualLayout>
                  <c:x val="-0.32551312335958005"/>
                  <c:y val="0.11545726345473724"/>
                </c:manualLayout>
              </c:layout>
              <c:tx>
                <c:rich>
                  <a:bodyPr/>
                  <a:lstStyle/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Социальная политика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12 307,4 т.р. (2,20%), 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в т.ч.: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dirty="0" smtClean="0">
                        <a:solidFill>
                          <a:schemeClr val="tx2"/>
                        </a:solidFill>
                      </a:rPr>
                      <a:t>-</a:t>
                    </a:r>
                    <a:r>
                      <a:rPr lang="ru-RU" sz="1100" b="0" baseline="0" dirty="0" smtClean="0">
                        <a:solidFill>
                          <a:schemeClr val="tx2"/>
                        </a:solidFill>
                      </a:rPr>
                      <a:t> с</a:t>
                    </a:r>
                    <a:r>
                      <a:rPr lang="ru-RU" sz="1100" b="0" dirty="0" smtClean="0">
                        <a:solidFill>
                          <a:schemeClr val="tx2"/>
                        </a:solidFill>
                      </a:rPr>
                      <a:t>редства местного бюджета 2 682,6</a:t>
                    </a:r>
                    <a:r>
                      <a:rPr lang="ru-RU" sz="1100" b="0" baseline="0" dirty="0" smtClean="0">
                        <a:solidFill>
                          <a:schemeClr val="tx2"/>
                        </a:solidFill>
                      </a:rPr>
                      <a:t> </a:t>
                    </a:r>
                    <a:r>
                      <a:rPr lang="ru-RU" sz="1100" b="0" dirty="0" err="1" smtClean="0">
                        <a:solidFill>
                          <a:schemeClr val="tx2"/>
                        </a:solidFill>
                      </a:rPr>
                      <a:t>т.р</a:t>
                    </a:r>
                    <a:r>
                      <a:rPr lang="ru-RU" sz="1100" b="0" dirty="0" smtClean="0">
                        <a:solidFill>
                          <a:schemeClr val="tx2"/>
                        </a:solidFill>
                      </a:rPr>
                      <a:t>.</a:t>
                    </a:r>
                  </a:p>
                  <a:p>
                    <a:pPr>
                      <a:buFontTx/>
                      <a:buNone/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0" baseline="0" dirty="0" smtClean="0">
                        <a:solidFill>
                          <a:schemeClr val="tx2"/>
                        </a:solidFill>
                      </a:rPr>
                      <a:t> - межбюджетные трансферты 9 624,8 </a:t>
                    </a:r>
                    <a:r>
                      <a:rPr lang="ru-RU" sz="1100" b="0" baseline="0" dirty="0" err="1" smtClean="0">
                        <a:solidFill>
                          <a:schemeClr val="tx2"/>
                        </a:solidFill>
                      </a:rPr>
                      <a:t>т.р</a:t>
                    </a:r>
                    <a:r>
                      <a:rPr lang="ru-RU" sz="1100" b="0" baseline="0" dirty="0" smtClean="0">
                        <a:solidFill>
                          <a:schemeClr val="tx2"/>
                        </a:solidFill>
                      </a:rPr>
                      <a:t>.</a:t>
                    </a:r>
                    <a:endParaRPr lang="ru-RU" sz="1100" b="0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8A-4D2E-BBB7-E93E45BD2E08}"/>
                </c:ext>
              </c:extLst>
            </c:dLbl>
            <c:dLbl>
              <c:idx val="7"/>
              <c:layout>
                <c:manualLayout>
                  <c:x val="-0.22027230971128609"/>
                  <c:y val="-5.7038059839942555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tx2"/>
                        </a:solidFill>
                      </a:rPr>
                      <a:t>Физическая культура и </a:t>
                    </a: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спорт</a:t>
                    </a:r>
                  </a:p>
                  <a:p>
                    <a:pPr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2 485,9 т.р. (0,44%)</a:t>
                    </a:r>
                    <a:endParaRPr lang="ru-RU" sz="1100" b="1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8A-4D2E-BBB7-E93E45BD2E08}"/>
                </c:ext>
              </c:extLst>
            </c:dLbl>
            <c:dLbl>
              <c:idx val="8"/>
              <c:layout>
                <c:manualLayout>
                  <c:x val="6.8584864391950358E-3"/>
                  <c:y val="-3.4522502764192643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2"/>
                        </a:solidFill>
                        <a:latin typeface="Palatino Linotype" pitchFamily="18" charset="0"/>
                      </a:defRPr>
                    </a:pPr>
                    <a:r>
                      <a:rPr lang="ru-RU" sz="1100" b="1" dirty="0">
                        <a:solidFill>
                          <a:schemeClr val="tx2"/>
                        </a:solidFill>
                      </a:rPr>
                      <a:t>Обслуживание государственного и </a:t>
                    </a:r>
                    <a:r>
                      <a:rPr lang="ru-RU" sz="1100" b="1" dirty="0" smtClean="0">
                        <a:solidFill>
                          <a:schemeClr val="tx2"/>
                        </a:solidFill>
                      </a:rPr>
                      <a:t>муниципального долга 19,5 т.р. (0,01%)</a:t>
                    </a:r>
                    <a:endParaRPr lang="ru-RU" sz="1100" b="1" dirty="0">
                      <a:solidFill>
                        <a:schemeClr val="tx2"/>
                      </a:solidFill>
                    </a:endParaRPr>
                  </a:p>
                </c:rich>
              </c:tx>
              <c:numFmt formatCode="#,##0.0" sourceLinked="0"/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85422134733157"/>
                      <c:h val="0.148594124895331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38A-4D2E-BBB7-E93E45BD2E0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2"/>
                    </a:solidFill>
                    <a:latin typeface="Palatino Linotype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9879.2000000000007</c:v>
                </c:pt>
                <c:pt idx="1">
                  <c:v>8513.7000000000007</c:v>
                </c:pt>
                <c:pt idx="2">
                  <c:v>107785.2</c:v>
                </c:pt>
                <c:pt idx="3">
                  <c:v>255594.7</c:v>
                </c:pt>
                <c:pt idx="4">
                  <c:v>13033.5</c:v>
                </c:pt>
                <c:pt idx="5">
                  <c:v>151360.9</c:v>
                </c:pt>
                <c:pt idx="6">
                  <c:v>12307.4</c:v>
                </c:pt>
                <c:pt idx="7">
                  <c:v>2485.9</c:v>
                </c:pt>
                <c:pt idx="8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38A-4D2E-BBB7-E93E45BD2E0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98"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>
                <a:latin typeface="Palatino Linotype" panose="02040502050505030304" pitchFamily="18" charset="0"/>
              </a:rPr>
              <a:t>Общегосударственные </a:t>
            </a:r>
            <a:r>
              <a:rPr lang="ru-RU" dirty="0" smtClean="0">
                <a:latin typeface="Palatino Linotype" panose="02040502050505030304" pitchFamily="18" charset="0"/>
              </a:rPr>
              <a:t>вопросы (69,9%)</a:t>
            </a:r>
            <a:endParaRPr lang="ru-RU" dirty="0"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4671536730385409"/>
          <c:y val="0.1370501162812026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896101436506223E-2"/>
          <c:y val="0.24017064230280222"/>
          <c:w val="0.80716644491337497"/>
          <c:h val="0.513645784963281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AF9-423F-8520-4DBF95BE34FA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AF9-423F-8520-4DBF95BE34FA}"/>
              </c:ext>
            </c:extLst>
          </c:dPt>
          <c:dLbls>
            <c:dLbl>
              <c:idx val="0"/>
              <c:layout>
                <c:manualLayout>
                  <c:x val="1.9324647619240621E-2"/>
                  <c:y val="-2.7268883266029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71481370517767"/>
                      <c:h val="0.100903508323108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AF9-423F-8520-4DBF95BE34FA}"/>
                </c:ext>
              </c:extLst>
            </c:dLbl>
            <c:dLbl>
              <c:idx val="1"/>
              <c:layout>
                <c:manualLayout>
                  <c:x val="3.3240306797545673E-2"/>
                  <c:y val="-3.3562259436926742E-2"/>
                </c:manualLayout>
              </c:layout>
              <c:tx>
                <c:rich>
                  <a:bodyPr/>
                  <a:lstStyle/>
                  <a:p>
                    <a:fld id="{F3C6EBAA-43C0-4701-AFD8-C7D64ED9EC7D}" type="VALUE">
                      <a:rPr lang="en-US">
                        <a:solidFill>
                          <a:schemeClr val="tx2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F9-423F-8520-4DBF95BE34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8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14139.6</c:v>
                </c:pt>
                <c:pt idx="1">
                  <c:v>9879.2000000000007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F9-423F-8520-4DBF95BE3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719168"/>
        <c:axId val="3720704"/>
        <c:axId val="0"/>
      </c:bar3DChart>
      <c:catAx>
        <c:axId val="371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3720704"/>
        <c:crosses val="autoZero"/>
        <c:auto val="1"/>
        <c:lblAlgn val="ctr"/>
        <c:lblOffset val="100"/>
        <c:noMultiLvlLbl val="0"/>
      </c:catAx>
      <c:valAx>
        <c:axId val="37207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3719168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8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>
                <a:solidFill>
                  <a:schemeClr val="tx2"/>
                </a:solidFill>
                <a:latin typeface="Palatino Linotype" panose="02040502050505030304" pitchFamily="18" charset="0"/>
              </a:rPr>
              <a:t>Национальная безопасность и правоохранительная </a:t>
            </a:r>
            <a:r>
              <a:rPr lang="ru-RU" sz="108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деятельность</a:t>
            </a:r>
          </a:p>
          <a:p>
            <a:pPr>
              <a:defRPr sz="108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sz="108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(99,0%)</a:t>
            </a:r>
            <a:endParaRPr lang="ru-RU" sz="108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14534348609454165"/>
          <c:y val="3.3064284084825604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6633622552045804E-2"/>
          <c:y val="0.36380513818722482"/>
          <c:w val="0.89276311392808783"/>
          <c:h val="0.50496715123043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4F9-4C0D-A9E5-920C930D85F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4F9-4C0D-A9E5-920C930D85F5}"/>
              </c:ext>
            </c:extLst>
          </c:dPt>
          <c:dLbls>
            <c:dLbl>
              <c:idx val="0"/>
              <c:layout>
                <c:manualLayout>
                  <c:x val="-1.4112197327053487E-2"/>
                  <c:y val="-2.5045538906676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70455160512747"/>
                      <c:h val="9.04822825280770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4F9-4C0D-A9E5-920C930D85F5}"/>
                </c:ext>
              </c:extLst>
            </c:dLbl>
            <c:dLbl>
              <c:idx val="1"/>
              <c:layout>
                <c:manualLayout>
                  <c:x val="4.0360281606138228E-2"/>
                  <c:y val="-2.6433352602217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9-4C0D-A9E5-920C930D8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4" b="1">
                    <a:solidFill>
                      <a:schemeClr val="tx2"/>
                    </a:solidFill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8595.6</c:v>
                </c:pt>
                <c:pt idx="1">
                  <c:v>8513.7000000000007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9-4C0D-A9E5-920C930D8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9892096"/>
        <c:axId val="169897984"/>
        <c:axId val="0"/>
      </c:bar3DChart>
      <c:catAx>
        <c:axId val="16989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69897984"/>
        <c:crosses val="autoZero"/>
        <c:auto val="1"/>
        <c:lblAlgn val="ctr"/>
        <c:lblOffset val="100"/>
        <c:noMultiLvlLbl val="0"/>
      </c:catAx>
      <c:valAx>
        <c:axId val="169897984"/>
        <c:scaling>
          <c:orientation val="minMax"/>
          <c:max val="860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69892096"/>
        <c:crosses val="autoZero"/>
        <c:crossBetween val="between"/>
        <c:majorUnit val="1000"/>
        <c:minorUnit val="500"/>
      </c:valAx>
      <c:spPr>
        <a:noFill/>
        <a:ln w="25330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     Жилищно-коммунальное      хозяйство</a:t>
            </a:r>
          </a:p>
          <a:p>
            <a:pPr>
              <a:defRPr sz="110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defRPr>
            </a:pPr>
            <a:r>
              <a:rPr lang="ru-RU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 (74,4%)</a:t>
            </a:r>
            <a:endParaRPr lang="ru-RU" dirty="0">
              <a:solidFill>
                <a:schemeClr val="tx2"/>
              </a:solidFill>
              <a:latin typeface="Palatino Linotype" panose="02040502050505030304" pitchFamily="18" charset="0"/>
            </a:endParaRPr>
          </a:p>
        </c:rich>
      </c:tx>
      <c:layout>
        <c:manualLayout>
          <c:xMode val="edge"/>
          <c:yMode val="edge"/>
          <c:x val="0.23593299637936163"/>
          <c:y val="0.10238808477280999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rgbClr val="676A55">
            <a:lumMod val="40000"/>
            <a:lumOff val="60000"/>
          </a:srgbClr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3369863085049515E-2"/>
          <c:y val="0.22856062999684043"/>
          <c:w val="0.94942112279363944"/>
          <c:h val="0.666686404880107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53C1-4F15-AA97-FB62DFC5B83F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3C1-4F15-AA97-FB62DFC5B83F}"/>
              </c:ext>
            </c:extLst>
          </c:dPt>
          <c:dLbls>
            <c:dLbl>
              <c:idx val="0"/>
              <c:layout>
                <c:manualLayout>
                  <c:x val="1.3717863660601452E-2"/>
                  <c:y val="-2.9726876052361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C1-4F15-AA97-FB62DFC5B83F}"/>
                </c:ext>
              </c:extLst>
            </c:dLbl>
            <c:dLbl>
              <c:idx val="1"/>
              <c:layout>
                <c:manualLayout>
                  <c:x val="3.8316523614231685E-2"/>
                  <c:y val="-1.756928085492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1-4F15-AA97-FB62DFC5B8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50" b="1">
                    <a:latin typeface="Palatino Linotype" panose="0204050205050503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343628.6</c:v>
                </c:pt>
                <c:pt idx="1">
                  <c:v>255594.7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C1-4F15-AA97-FB62DFC5B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361600"/>
        <c:axId val="170363136"/>
        <c:axId val="0"/>
      </c:bar3DChart>
      <c:catAx>
        <c:axId val="17036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Palatino Linotype" panose="02040502050505030304" pitchFamily="18" charset="0"/>
                <a:cs typeface="Times New Roman" pitchFamily="18" charset="0"/>
              </a:defRPr>
            </a:pPr>
            <a:endParaRPr lang="ru-RU"/>
          </a:p>
        </c:txPr>
        <c:crossAx val="170363136"/>
        <c:crosses val="autoZero"/>
        <c:auto val="1"/>
        <c:lblAlgn val="ctr"/>
        <c:lblOffset val="100"/>
        <c:noMultiLvlLbl val="0"/>
      </c:catAx>
      <c:valAx>
        <c:axId val="1703631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70361600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B86AD-9391-40C8-B764-5F0F2792844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123C18-D05B-4FB3-95B9-4A898F205C9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План </a:t>
          </a:r>
        </a:p>
        <a:p>
          <a:r>
            <a:rPr lang="ru-RU" sz="14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635 556,7</a:t>
          </a:r>
        </a:p>
        <a:p>
          <a:endParaRPr lang="ru-RU" sz="1400" dirty="0">
            <a:latin typeface="Palatino Linotype" panose="02040502050505030304" pitchFamily="18" charset="0"/>
          </a:endParaRPr>
        </a:p>
      </dgm:t>
    </dgm:pt>
    <dgm:pt modelId="{6EF7DAF1-3B0D-4CDB-A5D8-8BDADCAF11F1}" type="parTrans" cxnId="{CB1EA708-8D94-40E5-825C-19C668424432}">
      <dgm:prSet/>
      <dgm:spPr/>
      <dgm:t>
        <a:bodyPr/>
        <a:lstStyle/>
        <a:p>
          <a:endParaRPr lang="ru-RU"/>
        </a:p>
      </dgm:t>
    </dgm:pt>
    <dgm:pt modelId="{7038DDFA-0D2A-449F-B741-97D75A3A1474}" type="sibTrans" cxnId="{CB1EA708-8D94-40E5-825C-19C668424432}">
      <dgm:prSet/>
      <dgm:spPr/>
      <dgm:t>
        <a:bodyPr/>
        <a:lstStyle/>
        <a:p>
          <a:endParaRPr lang="ru-RU"/>
        </a:p>
      </dgm:t>
    </dgm:pt>
    <dgm:pt modelId="{379DEF15-573F-42C1-B513-C510BFCA2C27}">
      <dgm:prSet phldrT="[Текст]" custT="1"/>
      <dgm:spPr/>
      <dgm:t>
        <a:bodyPr/>
        <a:lstStyle/>
        <a:p>
          <a:r>
            <a:rPr lang="ru-RU" sz="1400" b="1" dirty="0" smtClean="0">
              <a:latin typeface="Palatino Linotype" panose="02040502050505030304" pitchFamily="18" charset="0"/>
            </a:rPr>
            <a:t>Факт </a:t>
          </a:r>
        </a:p>
        <a:p>
          <a:r>
            <a:rPr lang="ru-RU" sz="1400" b="1" dirty="0" smtClean="0">
              <a:latin typeface="Palatino Linotype" panose="02040502050505030304" pitchFamily="18" charset="0"/>
            </a:rPr>
            <a:t> 578 335,0</a:t>
          </a:r>
          <a:endParaRPr lang="ru-RU" sz="1400" b="1" dirty="0">
            <a:latin typeface="Palatino Linotype" panose="02040502050505030304" pitchFamily="18" charset="0"/>
          </a:endParaRPr>
        </a:p>
      </dgm:t>
    </dgm:pt>
    <dgm:pt modelId="{040CD90D-D8E5-4777-9145-069D392B6F7A}" type="parTrans" cxnId="{989AF9CE-E4C3-49F9-9759-9BE38EDCECA6}">
      <dgm:prSet/>
      <dgm:spPr/>
      <dgm:t>
        <a:bodyPr/>
        <a:lstStyle/>
        <a:p>
          <a:endParaRPr lang="ru-RU"/>
        </a:p>
      </dgm:t>
    </dgm:pt>
    <dgm:pt modelId="{7CD5423D-7735-4259-B139-332095322701}" type="sibTrans" cxnId="{989AF9CE-E4C3-49F9-9759-9BE38EDCECA6}">
      <dgm:prSet/>
      <dgm:spPr/>
      <dgm:t>
        <a:bodyPr/>
        <a:lstStyle/>
        <a:p>
          <a:endParaRPr lang="ru-RU"/>
        </a:p>
      </dgm:t>
    </dgm:pt>
    <dgm:pt modelId="{7D7BC2A9-13B2-47F4-AA80-39080136DA80}">
      <dgm:prSet phldrT="[Текст]"/>
      <dgm:spPr/>
      <dgm:t>
        <a:bodyPr/>
        <a:lstStyle/>
        <a:p>
          <a:r>
            <a:rPr lang="ru-RU" b="1" dirty="0" smtClean="0">
              <a:latin typeface="Palatino Linotype" panose="02040502050505030304" pitchFamily="18" charset="0"/>
            </a:rPr>
            <a:t>-57 221,7</a:t>
          </a:r>
          <a:endParaRPr lang="ru-RU" b="1" dirty="0">
            <a:latin typeface="Palatino Linotype" panose="02040502050505030304" pitchFamily="18" charset="0"/>
          </a:endParaRPr>
        </a:p>
      </dgm:t>
    </dgm:pt>
    <dgm:pt modelId="{4994A870-326A-47B0-8199-99FA7CDB5BE2}" type="parTrans" cxnId="{E40B14BB-CBE4-4E08-A74A-19CCFABF811A}">
      <dgm:prSet/>
      <dgm:spPr/>
      <dgm:t>
        <a:bodyPr/>
        <a:lstStyle/>
        <a:p>
          <a:endParaRPr lang="ru-RU"/>
        </a:p>
      </dgm:t>
    </dgm:pt>
    <dgm:pt modelId="{402B27DE-B0A5-4E0B-8FF5-2DE09D0C9E55}" type="sibTrans" cxnId="{E40B14BB-CBE4-4E08-A74A-19CCFABF811A}">
      <dgm:prSet/>
      <dgm:spPr/>
      <dgm:t>
        <a:bodyPr/>
        <a:lstStyle/>
        <a:p>
          <a:endParaRPr lang="ru-RU"/>
        </a:p>
      </dgm:t>
    </dgm:pt>
    <dgm:pt modelId="{28285BA7-62B5-40D3-8CD0-00B9A620ACF7}" type="pres">
      <dgm:prSet presAssocID="{3AEB86AD-9391-40C8-B764-5F0F2792844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3ACC301-7047-4737-A684-CF2CFBC68B1B}" type="pres">
      <dgm:prSet presAssocID="{BB123C18-D05B-4FB3-95B9-4A898F205C98}" presName="Accent1" presStyleCnt="0"/>
      <dgm:spPr/>
    </dgm:pt>
    <dgm:pt modelId="{5F81D564-A917-461C-93F3-4A8AFFD0995A}" type="pres">
      <dgm:prSet presAssocID="{BB123C18-D05B-4FB3-95B9-4A898F205C98}" presName="Accent" presStyleLbl="node1" presStyleIdx="0" presStyleCnt="3"/>
      <dgm:spPr>
        <a:solidFill>
          <a:schemeClr val="accent6">
            <a:lumMod val="75000"/>
          </a:schemeClr>
        </a:solidFill>
        <a:ln>
          <a:noFill/>
        </a:ln>
      </dgm:spPr>
    </dgm:pt>
    <dgm:pt modelId="{9DCA2B9F-11DC-4F75-8E5D-79E566CA6676}" type="pres">
      <dgm:prSet presAssocID="{BB123C18-D05B-4FB3-95B9-4A898F205C98}" presName="Parent1" presStyleLbl="revTx" presStyleIdx="0" presStyleCnt="3" custLinFactNeighborX="-1571" custLinFactNeighborY="158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8C3E5-DA28-4E76-99A1-D5138781CEF8}" type="pres">
      <dgm:prSet presAssocID="{379DEF15-573F-42C1-B513-C510BFCA2C27}" presName="Accent2" presStyleCnt="0"/>
      <dgm:spPr/>
    </dgm:pt>
    <dgm:pt modelId="{FCB95746-348B-42E5-946E-4870BF7A5390}" type="pres">
      <dgm:prSet presAssocID="{379DEF15-573F-42C1-B513-C510BFCA2C27}" presName="Accent" presStyleLbl="node1" presStyleIdx="1" presStyleCnt="3"/>
      <dgm:spPr>
        <a:solidFill>
          <a:srgbClr val="92D050"/>
        </a:solidFill>
        <a:ln>
          <a:noFill/>
        </a:ln>
      </dgm:spPr>
    </dgm:pt>
    <dgm:pt modelId="{8F3F5926-D859-4038-9FDE-D04086F27D2C}" type="pres">
      <dgm:prSet presAssocID="{379DEF15-573F-42C1-B513-C510BFCA2C27}" presName="Parent2" presStyleLbl="revTx" presStyleIdx="1" presStyleCnt="3" custScaleY="176528" custLinFactNeighborX="-8355" custLinFactNeighborY="-154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2E96B-2156-43BC-BD66-AD738F228EB5}" type="pres">
      <dgm:prSet presAssocID="{7D7BC2A9-13B2-47F4-AA80-39080136DA80}" presName="Accent3" presStyleCnt="0"/>
      <dgm:spPr/>
    </dgm:pt>
    <dgm:pt modelId="{2C77B2E2-2189-4920-9208-90EC67747435}" type="pres">
      <dgm:prSet presAssocID="{7D7BC2A9-13B2-47F4-AA80-39080136DA80}" presName="Accent" presStyleLbl="node1" presStyleIdx="2" presStyleCnt="3" custLinFactNeighborX="-1945" custLinFactNeighborY="1588"/>
      <dgm:spPr>
        <a:solidFill>
          <a:schemeClr val="accent4">
            <a:lumMod val="60000"/>
            <a:lumOff val="40000"/>
          </a:schemeClr>
        </a:solidFill>
        <a:ln>
          <a:noFill/>
        </a:ln>
      </dgm:spPr>
    </dgm:pt>
    <dgm:pt modelId="{229C5189-C1E1-4EA7-9D0A-C1700F3DFE89}" type="pres">
      <dgm:prSet presAssocID="{7D7BC2A9-13B2-47F4-AA80-39080136DA80}" presName="Parent3" presStyleLbl="revTx" presStyleIdx="2" presStyleCnt="3" custLinFactNeighborX="-8412" custLinFactNeighborY="-63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B786F-EDE4-4394-BD7A-125A609D98F4}" type="presOf" srcId="{BB123C18-D05B-4FB3-95B9-4A898F205C98}" destId="{9DCA2B9F-11DC-4F75-8E5D-79E566CA6676}" srcOrd="0" destOrd="0" presId="urn:microsoft.com/office/officeart/2009/layout/CircleArrowProcess"/>
    <dgm:cxn modelId="{CB1EA708-8D94-40E5-825C-19C668424432}" srcId="{3AEB86AD-9391-40C8-B764-5F0F2792844D}" destId="{BB123C18-D05B-4FB3-95B9-4A898F205C98}" srcOrd="0" destOrd="0" parTransId="{6EF7DAF1-3B0D-4CDB-A5D8-8BDADCAF11F1}" sibTransId="{7038DDFA-0D2A-449F-B741-97D75A3A1474}"/>
    <dgm:cxn modelId="{F06F3ECF-D95C-49A4-8512-A9C241393790}" type="presOf" srcId="{7D7BC2A9-13B2-47F4-AA80-39080136DA80}" destId="{229C5189-C1E1-4EA7-9D0A-C1700F3DFE89}" srcOrd="0" destOrd="0" presId="urn:microsoft.com/office/officeart/2009/layout/CircleArrowProcess"/>
    <dgm:cxn modelId="{E40B14BB-CBE4-4E08-A74A-19CCFABF811A}" srcId="{3AEB86AD-9391-40C8-B764-5F0F2792844D}" destId="{7D7BC2A9-13B2-47F4-AA80-39080136DA80}" srcOrd="2" destOrd="0" parTransId="{4994A870-326A-47B0-8199-99FA7CDB5BE2}" sibTransId="{402B27DE-B0A5-4E0B-8FF5-2DE09D0C9E55}"/>
    <dgm:cxn modelId="{989AF9CE-E4C3-49F9-9759-9BE38EDCECA6}" srcId="{3AEB86AD-9391-40C8-B764-5F0F2792844D}" destId="{379DEF15-573F-42C1-B513-C510BFCA2C27}" srcOrd="1" destOrd="0" parTransId="{040CD90D-D8E5-4777-9145-069D392B6F7A}" sibTransId="{7CD5423D-7735-4259-B139-332095322701}"/>
    <dgm:cxn modelId="{688D560C-17B9-4C68-87EA-74A9F333FC0F}" type="presOf" srcId="{3AEB86AD-9391-40C8-B764-5F0F2792844D}" destId="{28285BA7-62B5-40D3-8CD0-00B9A620ACF7}" srcOrd="0" destOrd="0" presId="urn:microsoft.com/office/officeart/2009/layout/CircleArrowProcess"/>
    <dgm:cxn modelId="{11162BFA-7031-443D-B610-6D8F2F2694D5}" type="presOf" srcId="{379DEF15-573F-42C1-B513-C510BFCA2C27}" destId="{8F3F5926-D859-4038-9FDE-D04086F27D2C}" srcOrd="0" destOrd="0" presId="urn:microsoft.com/office/officeart/2009/layout/CircleArrowProcess"/>
    <dgm:cxn modelId="{CE2BAD6C-CE7F-493B-A4CC-102977B826B8}" type="presParOf" srcId="{28285BA7-62B5-40D3-8CD0-00B9A620ACF7}" destId="{13ACC301-7047-4737-A684-CF2CFBC68B1B}" srcOrd="0" destOrd="0" presId="urn:microsoft.com/office/officeart/2009/layout/CircleArrowProcess"/>
    <dgm:cxn modelId="{A699EF65-5E64-4E53-AB1C-3EC20D2C1B28}" type="presParOf" srcId="{13ACC301-7047-4737-A684-CF2CFBC68B1B}" destId="{5F81D564-A917-461C-93F3-4A8AFFD0995A}" srcOrd="0" destOrd="0" presId="urn:microsoft.com/office/officeart/2009/layout/CircleArrowProcess"/>
    <dgm:cxn modelId="{6A13625A-0497-463A-BB06-F16E4F9956CE}" type="presParOf" srcId="{28285BA7-62B5-40D3-8CD0-00B9A620ACF7}" destId="{9DCA2B9F-11DC-4F75-8E5D-79E566CA6676}" srcOrd="1" destOrd="0" presId="urn:microsoft.com/office/officeart/2009/layout/CircleArrowProcess"/>
    <dgm:cxn modelId="{853EB2E2-EF7B-4484-8477-5F37100AFDEF}" type="presParOf" srcId="{28285BA7-62B5-40D3-8CD0-00B9A620ACF7}" destId="{A488C3E5-DA28-4E76-99A1-D5138781CEF8}" srcOrd="2" destOrd="0" presId="urn:microsoft.com/office/officeart/2009/layout/CircleArrowProcess"/>
    <dgm:cxn modelId="{0AF0E8E3-C866-49E6-B870-417CB8428016}" type="presParOf" srcId="{A488C3E5-DA28-4E76-99A1-D5138781CEF8}" destId="{FCB95746-348B-42E5-946E-4870BF7A5390}" srcOrd="0" destOrd="0" presId="urn:microsoft.com/office/officeart/2009/layout/CircleArrowProcess"/>
    <dgm:cxn modelId="{8EC531DF-80AF-4EBC-9807-7334224419FC}" type="presParOf" srcId="{28285BA7-62B5-40D3-8CD0-00B9A620ACF7}" destId="{8F3F5926-D859-4038-9FDE-D04086F27D2C}" srcOrd="3" destOrd="0" presId="urn:microsoft.com/office/officeart/2009/layout/CircleArrowProcess"/>
    <dgm:cxn modelId="{291EBD5A-58FF-40C3-BDE2-69A545BAF612}" type="presParOf" srcId="{28285BA7-62B5-40D3-8CD0-00B9A620ACF7}" destId="{1222E96B-2156-43BC-BD66-AD738F228EB5}" srcOrd="4" destOrd="0" presId="urn:microsoft.com/office/officeart/2009/layout/CircleArrowProcess"/>
    <dgm:cxn modelId="{ABD98668-E1FE-4674-8B74-A41D93E401D7}" type="presParOf" srcId="{1222E96B-2156-43BC-BD66-AD738F228EB5}" destId="{2C77B2E2-2189-4920-9208-90EC67747435}" srcOrd="0" destOrd="0" presId="urn:microsoft.com/office/officeart/2009/layout/CircleArrowProcess"/>
    <dgm:cxn modelId="{D2EB493E-B572-423E-9E65-DDB0B98673B9}" type="presParOf" srcId="{28285BA7-62B5-40D3-8CD0-00B9A620ACF7}" destId="{229C5189-C1E1-4EA7-9D0A-C1700F3DFE89}" srcOrd="5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CC899-E7FE-4CA6-A253-7921442423A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DA6AF-B99E-4A97-8CFA-770D3ECF492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План </a:t>
          </a:r>
        </a:p>
        <a:p>
          <a:r>
            <a:rPr lang="ru-RU" sz="14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672 803,8</a:t>
          </a:r>
          <a:endParaRPr lang="ru-RU" sz="1400" b="1" dirty="0">
            <a:solidFill>
              <a:schemeClr val="tx2"/>
            </a:solidFill>
            <a:latin typeface="Palatino Linotype" panose="02040502050505030304" pitchFamily="18" charset="0"/>
          </a:endParaRPr>
        </a:p>
      </dgm:t>
    </dgm:pt>
    <dgm:pt modelId="{B900FB67-B563-4E46-A623-D84377E82B43}" type="parTrans" cxnId="{2BEE3183-3D9F-46B7-9A05-ABE224661832}">
      <dgm:prSet/>
      <dgm:spPr/>
      <dgm:t>
        <a:bodyPr/>
        <a:lstStyle/>
        <a:p>
          <a:endParaRPr lang="ru-RU"/>
        </a:p>
      </dgm:t>
    </dgm:pt>
    <dgm:pt modelId="{E397DB94-4E7C-4C6F-B8C0-37BE48B98C37}" type="sibTrans" cxnId="{2BEE3183-3D9F-46B7-9A05-ABE224661832}">
      <dgm:prSet/>
      <dgm:spPr/>
      <dgm:t>
        <a:bodyPr/>
        <a:lstStyle/>
        <a:p>
          <a:endParaRPr lang="ru-RU"/>
        </a:p>
      </dgm:t>
    </dgm:pt>
    <dgm:pt modelId="{A3A6DC41-8828-4327-A21B-72CB344DCA21}">
      <dgm:prSet phldrT="[Текст]" custT="1"/>
      <dgm:spPr/>
      <dgm:t>
        <a:bodyPr/>
        <a:lstStyle/>
        <a:p>
          <a:r>
            <a:rPr lang="ru-RU" sz="1400" b="1" dirty="0" smtClean="0">
              <a:latin typeface="Palatino Linotype" panose="02040502050505030304" pitchFamily="18" charset="0"/>
            </a:rPr>
            <a:t>Факт </a:t>
          </a:r>
        </a:p>
        <a:p>
          <a:r>
            <a:rPr lang="ru-RU" sz="1400" b="1" dirty="0" smtClean="0">
              <a:latin typeface="Palatino Linotype" panose="02040502050505030304" pitchFamily="18" charset="0"/>
            </a:rPr>
            <a:t>560 980,0</a:t>
          </a:r>
          <a:endParaRPr lang="ru-RU" sz="1400" b="1" dirty="0">
            <a:latin typeface="Palatino Linotype" panose="02040502050505030304" pitchFamily="18" charset="0"/>
          </a:endParaRPr>
        </a:p>
      </dgm:t>
    </dgm:pt>
    <dgm:pt modelId="{BF5AE512-B56B-4294-9161-733DE099A4FB}" type="parTrans" cxnId="{C630486E-05EE-43D0-B963-317CCB6F0E57}">
      <dgm:prSet/>
      <dgm:spPr/>
      <dgm:t>
        <a:bodyPr/>
        <a:lstStyle/>
        <a:p>
          <a:endParaRPr lang="ru-RU"/>
        </a:p>
      </dgm:t>
    </dgm:pt>
    <dgm:pt modelId="{8C838B60-307E-44A0-B901-3E1B2CEA677C}" type="sibTrans" cxnId="{C630486E-05EE-43D0-B963-317CCB6F0E57}">
      <dgm:prSet/>
      <dgm:spPr/>
      <dgm:t>
        <a:bodyPr/>
        <a:lstStyle/>
        <a:p>
          <a:endParaRPr lang="ru-RU"/>
        </a:p>
      </dgm:t>
    </dgm:pt>
    <dgm:pt modelId="{66FFA8DB-B1F9-416A-B22E-E8F7E3A778EE}">
      <dgm:prSet phldrT="[Текст]" custT="1"/>
      <dgm:spPr/>
      <dgm:t>
        <a:bodyPr/>
        <a:lstStyle/>
        <a:p>
          <a:r>
            <a:rPr lang="ru-RU" sz="1500" b="1" dirty="0" smtClean="0">
              <a:latin typeface="Palatino Linotype" panose="02040502050505030304" pitchFamily="18" charset="0"/>
            </a:rPr>
            <a:t>111 823,8</a:t>
          </a:r>
          <a:endParaRPr lang="ru-RU" sz="1500" b="1" dirty="0">
            <a:latin typeface="Palatino Linotype" panose="02040502050505030304" pitchFamily="18" charset="0"/>
          </a:endParaRPr>
        </a:p>
      </dgm:t>
    </dgm:pt>
    <dgm:pt modelId="{CCC302BB-0820-424F-9F10-D0E76F9D5094}" type="parTrans" cxnId="{01EB53DC-C88E-41CD-BFDA-2343F3765121}">
      <dgm:prSet/>
      <dgm:spPr/>
      <dgm:t>
        <a:bodyPr/>
        <a:lstStyle/>
        <a:p>
          <a:endParaRPr lang="ru-RU"/>
        </a:p>
      </dgm:t>
    </dgm:pt>
    <dgm:pt modelId="{B79832EF-A980-4C53-8D5F-72AC4EDB2F6A}" type="sibTrans" cxnId="{01EB53DC-C88E-41CD-BFDA-2343F3765121}">
      <dgm:prSet/>
      <dgm:spPr/>
      <dgm:t>
        <a:bodyPr/>
        <a:lstStyle/>
        <a:p>
          <a:endParaRPr lang="ru-RU"/>
        </a:p>
      </dgm:t>
    </dgm:pt>
    <dgm:pt modelId="{5F6BEDD2-5A50-4B6F-B606-E0697CBF78BC}" type="pres">
      <dgm:prSet presAssocID="{70BCC899-E7FE-4CA6-A253-7921442423A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D687F0C-FB87-4CDA-8B81-A1CCA3701761}" type="pres">
      <dgm:prSet presAssocID="{1DFDA6AF-B99E-4A97-8CFA-770D3ECF4927}" presName="Accent1" presStyleCnt="0"/>
      <dgm:spPr/>
    </dgm:pt>
    <dgm:pt modelId="{80207AC5-B549-46D9-A4C0-39C39F7C45FB}" type="pres">
      <dgm:prSet presAssocID="{1DFDA6AF-B99E-4A97-8CFA-770D3ECF4927}" presName="Accent" presStyleLbl="node1" presStyleIdx="0" presStyleCnt="3"/>
      <dgm:spPr>
        <a:solidFill>
          <a:schemeClr val="accent6">
            <a:lumMod val="75000"/>
          </a:schemeClr>
        </a:solidFill>
      </dgm:spPr>
    </dgm:pt>
    <dgm:pt modelId="{0EF808A6-2675-4C0B-8A84-32EB1B53226D}" type="pres">
      <dgm:prSet presAssocID="{1DFDA6AF-B99E-4A97-8CFA-770D3ECF4927}" presName="Parent1" presStyleLbl="revTx" presStyleIdx="0" presStyleCnt="3" custScaleY="230509" custLinFactNeighborX="-2023" custLinFactNeighborY="-260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AD9BE-5AFE-4EDE-AA15-5E9BA8E4CE22}" type="pres">
      <dgm:prSet presAssocID="{A3A6DC41-8828-4327-A21B-72CB344DCA21}" presName="Accent2" presStyleCnt="0"/>
      <dgm:spPr/>
    </dgm:pt>
    <dgm:pt modelId="{10D2F006-0DB8-4E38-91DB-A300B541F53F}" type="pres">
      <dgm:prSet presAssocID="{A3A6DC41-8828-4327-A21B-72CB344DCA21}" presName="Accent" presStyleLbl="node1" presStyleIdx="1" presStyleCnt="3" custLinFactNeighborX="1146" custLinFactNeighborY="-1026"/>
      <dgm:spPr>
        <a:solidFill>
          <a:srgbClr val="92D050"/>
        </a:solidFill>
      </dgm:spPr>
    </dgm:pt>
    <dgm:pt modelId="{2C98A7D2-98ED-4585-B854-2F5A6F6BA8A8}" type="pres">
      <dgm:prSet presAssocID="{A3A6DC41-8828-4327-A21B-72CB344DCA21}" presName="Parent2" presStyleLbl="revTx" presStyleIdx="1" presStyleCnt="3" custScaleX="91793" custScaleY="134930" custLinFactNeighborX="0" custLinFactNeighborY="-173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D36BD-287C-41F5-B12B-587580DEAC7C}" type="pres">
      <dgm:prSet presAssocID="{66FFA8DB-B1F9-416A-B22E-E8F7E3A778EE}" presName="Accent3" presStyleCnt="0"/>
      <dgm:spPr/>
    </dgm:pt>
    <dgm:pt modelId="{EA84158F-0B1F-4B7B-A7D7-156B8A29BF72}" type="pres">
      <dgm:prSet presAssocID="{66FFA8DB-B1F9-416A-B22E-E8F7E3A778EE}" presName="Accent" presStyleLbl="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E5104CE6-4499-4C62-AD44-C8D108835915}" type="pres">
      <dgm:prSet presAssocID="{66FFA8DB-B1F9-416A-B22E-E8F7E3A778E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FFEE7D-1F78-4945-A8BB-1F55116095AA}" type="presOf" srcId="{1DFDA6AF-B99E-4A97-8CFA-770D3ECF4927}" destId="{0EF808A6-2675-4C0B-8A84-32EB1B53226D}" srcOrd="0" destOrd="0" presId="urn:microsoft.com/office/officeart/2009/layout/CircleArrowProcess"/>
    <dgm:cxn modelId="{3F10D6AB-539D-455D-8471-85C9C53A1B9A}" type="presOf" srcId="{70BCC899-E7FE-4CA6-A253-7921442423A1}" destId="{5F6BEDD2-5A50-4B6F-B606-E0697CBF78BC}" srcOrd="0" destOrd="0" presId="urn:microsoft.com/office/officeart/2009/layout/CircleArrowProcess"/>
    <dgm:cxn modelId="{EF5E0BD5-ECBC-4E87-90AF-8440D09F2CD9}" type="presOf" srcId="{66FFA8DB-B1F9-416A-B22E-E8F7E3A778EE}" destId="{E5104CE6-4499-4C62-AD44-C8D108835915}" srcOrd="0" destOrd="0" presId="urn:microsoft.com/office/officeart/2009/layout/CircleArrowProcess"/>
    <dgm:cxn modelId="{C630486E-05EE-43D0-B963-317CCB6F0E57}" srcId="{70BCC899-E7FE-4CA6-A253-7921442423A1}" destId="{A3A6DC41-8828-4327-A21B-72CB344DCA21}" srcOrd="1" destOrd="0" parTransId="{BF5AE512-B56B-4294-9161-733DE099A4FB}" sibTransId="{8C838B60-307E-44A0-B901-3E1B2CEA677C}"/>
    <dgm:cxn modelId="{D2E9A608-54F5-4AC6-B521-313EAC436420}" type="presOf" srcId="{A3A6DC41-8828-4327-A21B-72CB344DCA21}" destId="{2C98A7D2-98ED-4585-B854-2F5A6F6BA8A8}" srcOrd="0" destOrd="0" presId="urn:microsoft.com/office/officeart/2009/layout/CircleArrowProcess"/>
    <dgm:cxn modelId="{01EB53DC-C88E-41CD-BFDA-2343F3765121}" srcId="{70BCC899-E7FE-4CA6-A253-7921442423A1}" destId="{66FFA8DB-B1F9-416A-B22E-E8F7E3A778EE}" srcOrd="2" destOrd="0" parTransId="{CCC302BB-0820-424F-9F10-D0E76F9D5094}" sibTransId="{B79832EF-A980-4C53-8D5F-72AC4EDB2F6A}"/>
    <dgm:cxn modelId="{2BEE3183-3D9F-46B7-9A05-ABE224661832}" srcId="{70BCC899-E7FE-4CA6-A253-7921442423A1}" destId="{1DFDA6AF-B99E-4A97-8CFA-770D3ECF4927}" srcOrd="0" destOrd="0" parTransId="{B900FB67-B563-4E46-A623-D84377E82B43}" sibTransId="{E397DB94-4E7C-4C6F-B8C0-37BE48B98C37}"/>
    <dgm:cxn modelId="{694C818B-4024-41EE-9ECE-DF4954CAF461}" type="presParOf" srcId="{5F6BEDD2-5A50-4B6F-B606-E0697CBF78BC}" destId="{1D687F0C-FB87-4CDA-8B81-A1CCA3701761}" srcOrd="0" destOrd="0" presId="urn:microsoft.com/office/officeart/2009/layout/CircleArrowProcess"/>
    <dgm:cxn modelId="{3AECF7CC-D4D0-4B0D-AF81-7FBA80A99F88}" type="presParOf" srcId="{1D687F0C-FB87-4CDA-8B81-A1CCA3701761}" destId="{80207AC5-B549-46D9-A4C0-39C39F7C45FB}" srcOrd="0" destOrd="0" presId="urn:microsoft.com/office/officeart/2009/layout/CircleArrowProcess"/>
    <dgm:cxn modelId="{BE42338B-1CB9-4E4F-BB15-BE2606F5AA1E}" type="presParOf" srcId="{5F6BEDD2-5A50-4B6F-B606-E0697CBF78BC}" destId="{0EF808A6-2675-4C0B-8A84-32EB1B53226D}" srcOrd="1" destOrd="0" presId="urn:microsoft.com/office/officeart/2009/layout/CircleArrowProcess"/>
    <dgm:cxn modelId="{1767B5FA-1A49-40D1-8949-0F1EDFDD5BBC}" type="presParOf" srcId="{5F6BEDD2-5A50-4B6F-B606-E0697CBF78BC}" destId="{FD6AD9BE-5AFE-4EDE-AA15-5E9BA8E4CE22}" srcOrd="2" destOrd="0" presId="urn:microsoft.com/office/officeart/2009/layout/CircleArrowProcess"/>
    <dgm:cxn modelId="{35000E24-2D11-495C-8120-49153D77B4C1}" type="presParOf" srcId="{FD6AD9BE-5AFE-4EDE-AA15-5E9BA8E4CE22}" destId="{10D2F006-0DB8-4E38-91DB-A300B541F53F}" srcOrd="0" destOrd="0" presId="urn:microsoft.com/office/officeart/2009/layout/CircleArrowProcess"/>
    <dgm:cxn modelId="{2553093A-3293-43E3-AB12-6D52C261C282}" type="presParOf" srcId="{5F6BEDD2-5A50-4B6F-B606-E0697CBF78BC}" destId="{2C98A7D2-98ED-4585-B854-2F5A6F6BA8A8}" srcOrd="3" destOrd="0" presId="urn:microsoft.com/office/officeart/2009/layout/CircleArrowProcess"/>
    <dgm:cxn modelId="{720D6992-39C4-4D35-AD85-FCACDB725377}" type="presParOf" srcId="{5F6BEDD2-5A50-4B6F-B606-E0697CBF78BC}" destId="{85BD36BD-287C-41F5-B12B-587580DEAC7C}" srcOrd="4" destOrd="0" presId="urn:microsoft.com/office/officeart/2009/layout/CircleArrowProcess"/>
    <dgm:cxn modelId="{5437CE1D-5873-444E-90E8-71912633B1D3}" type="presParOf" srcId="{85BD36BD-287C-41F5-B12B-587580DEAC7C}" destId="{EA84158F-0B1F-4B7B-A7D7-156B8A29BF72}" srcOrd="0" destOrd="0" presId="urn:microsoft.com/office/officeart/2009/layout/CircleArrowProcess"/>
    <dgm:cxn modelId="{25E7EA14-D21E-4886-991B-202DC0E55D54}" type="presParOf" srcId="{5F6BEDD2-5A50-4B6F-B606-E0697CBF78BC}" destId="{E5104CE6-4499-4C62-AD44-C8D10883591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E5070-581B-45A5-9088-58365145C96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0652ABF-FB0A-4D78-8388-12FB0A2B8F7F}">
      <dgm:prSet phldrT="[Текст]"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План    -37 247,1</a:t>
          </a:r>
          <a:endParaRPr lang="ru-RU" sz="1400" b="1" dirty="0">
            <a:solidFill>
              <a:schemeClr val="tx2"/>
            </a:solidFill>
            <a:latin typeface="Palatino Linotype" panose="02040502050505030304" pitchFamily="18" charset="0"/>
          </a:endParaRPr>
        </a:p>
      </dgm:t>
    </dgm:pt>
    <dgm:pt modelId="{2275766D-19E4-44AD-99F0-4A4FE1130EC6}" type="parTrans" cxnId="{543842DC-9F78-4B4E-9250-A014D03375F3}">
      <dgm:prSet/>
      <dgm:spPr/>
      <dgm:t>
        <a:bodyPr/>
        <a:lstStyle/>
        <a:p>
          <a:endParaRPr lang="ru-RU"/>
        </a:p>
      </dgm:t>
    </dgm:pt>
    <dgm:pt modelId="{631E2E7F-A3C6-450E-9A31-7CD5524D73F4}" type="sibTrans" cxnId="{543842DC-9F78-4B4E-9250-A014D03375F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131CF814-4FCD-4880-8E60-8526F79DBB47}">
      <dgm:prSet phldrT="[Текст]" custT="1"/>
      <dgm:spPr>
        <a:solidFill>
          <a:schemeClr val="tx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54 602,1</a:t>
          </a:r>
          <a:endParaRPr lang="ru-RU" sz="1400" b="1" dirty="0">
            <a:solidFill>
              <a:schemeClr val="tx2"/>
            </a:solidFill>
            <a:latin typeface="Palatino Linotype" panose="02040502050505030304" pitchFamily="18" charset="0"/>
          </a:endParaRPr>
        </a:p>
      </dgm:t>
    </dgm:pt>
    <dgm:pt modelId="{E8569780-6DA2-46CB-9249-3D6C829E0D37}" type="parTrans" cxnId="{7AD67469-9F40-4337-9CFF-9BB89EBA6AA1}">
      <dgm:prSet/>
      <dgm:spPr/>
      <dgm:t>
        <a:bodyPr/>
        <a:lstStyle/>
        <a:p>
          <a:endParaRPr lang="ru-RU"/>
        </a:p>
      </dgm:t>
    </dgm:pt>
    <dgm:pt modelId="{7026C0EA-9DCB-4FDA-BFA1-35DCF01E5C4A}" type="sibTrans" cxnId="{7AD67469-9F40-4337-9CFF-9BB89EBA6AA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3D02456A-450A-4E14-AB09-BDB30C29B82A}">
      <dgm:prSet phldrT="[Текст]" custT="1"/>
      <dgm:spPr>
        <a:solidFill>
          <a:srgbClr val="A0D565"/>
        </a:solidFill>
      </dgm:spPr>
      <dgm:t>
        <a:bodyPr/>
        <a:lstStyle/>
        <a:p>
          <a:r>
            <a:rPr lang="ru-RU" sz="14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Факт  17 355,0</a:t>
          </a:r>
          <a:endParaRPr lang="ru-RU" sz="1400" b="1" dirty="0">
            <a:solidFill>
              <a:schemeClr val="tx2"/>
            </a:solidFill>
            <a:latin typeface="Palatino Linotype" panose="02040502050505030304" pitchFamily="18" charset="0"/>
          </a:endParaRPr>
        </a:p>
      </dgm:t>
    </dgm:pt>
    <dgm:pt modelId="{40166461-BED0-4CFA-A3B3-310832C7398A}" type="parTrans" cxnId="{BB9C071D-4F99-4938-A72C-BBF9607057EF}">
      <dgm:prSet/>
      <dgm:spPr/>
      <dgm:t>
        <a:bodyPr/>
        <a:lstStyle/>
        <a:p>
          <a:endParaRPr lang="ru-RU"/>
        </a:p>
      </dgm:t>
    </dgm:pt>
    <dgm:pt modelId="{929F461F-693A-44B3-89E4-889F9D984F96}" type="sibTrans" cxnId="{BB9C071D-4F99-4938-A72C-BBF9607057EF}">
      <dgm:prSet/>
      <dgm:spPr/>
      <dgm:t>
        <a:bodyPr/>
        <a:lstStyle/>
        <a:p>
          <a:endParaRPr lang="ru-RU"/>
        </a:p>
      </dgm:t>
    </dgm:pt>
    <dgm:pt modelId="{CFDC7EE9-0B51-4215-A36B-8DE5EEFC97FB}" type="pres">
      <dgm:prSet presAssocID="{9A2E5070-581B-45A5-9088-58365145C960}" presName="linearFlow" presStyleCnt="0">
        <dgm:presLayoutVars>
          <dgm:dir/>
          <dgm:resizeHandles val="exact"/>
        </dgm:presLayoutVars>
      </dgm:prSet>
      <dgm:spPr/>
    </dgm:pt>
    <dgm:pt modelId="{93674230-1A4E-4F09-AACF-A182D512FCA8}" type="pres">
      <dgm:prSet presAssocID="{20652ABF-FB0A-4D78-8388-12FB0A2B8F7F}" presName="node" presStyleLbl="node1" presStyleIdx="0" presStyleCnt="3" custScaleX="108821" custScaleY="100904" custLinFactNeighborX="-929" custLinFactNeighborY="-2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51D77-1FAF-4C64-BD73-CDB513A304E1}" type="pres">
      <dgm:prSet presAssocID="{631E2E7F-A3C6-450E-9A31-7CD5524D73F4}" presName="spacerL" presStyleCnt="0"/>
      <dgm:spPr/>
    </dgm:pt>
    <dgm:pt modelId="{B7D8C3E9-2275-4E86-AB29-DC72F64F0A53}" type="pres">
      <dgm:prSet presAssocID="{631E2E7F-A3C6-450E-9A31-7CD5524D73F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8EFA10F-4316-44CE-B9DD-8AA28AB92CAB}" type="pres">
      <dgm:prSet presAssocID="{631E2E7F-A3C6-450E-9A31-7CD5524D73F4}" presName="spacerR" presStyleCnt="0"/>
      <dgm:spPr/>
    </dgm:pt>
    <dgm:pt modelId="{EB05DEF7-7CE2-421D-B19A-4ACF65E5411F}" type="pres">
      <dgm:prSet presAssocID="{131CF814-4FCD-4880-8E60-8526F79DBB47}" presName="node" presStyleLbl="node1" presStyleIdx="1" presStyleCnt="3" custScaleX="108821" custScaleY="10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DD67A-A8BB-4CAA-8632-B8C391D37DC4}" type="pres">
      <dgm:prSet presAssocID="{7026C0EA-9DCB-4FDA-BFA1-35DCF01E5C4A}" presName="spacerL" presStyleCnt="0"/>
      <dgm:spPr/>
    </dgm:pt>
    <dgm:pt modelId="{E7A12049-A58F-4B92-8EFE-CC5D1F29BE3D}" type="pres">
      <dgm:prSet presAssocID="{7026C0EA-9DCB-4FDA-BFA1-35DCF01E5C4A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CE9FFB4-59BF-43EA-9188-84C08D7D443E}" type="pres">
      <dgm:prSet presAssocID="{7026C0EA-9DCB-4FDA-BFA1-35DCF01E5C4A}" presName="spacerR" presStyleCnt="0"/>
      <dgm:spPr/>
    </dgm:pt>
    <dgm:pt modelId="{E624581A-2AA0-4CE2-98E3-DDC8F50F14D8}" type="pres">
      <dgm:prSet presAssocID="{3D02456A-450A-4E14-AB09-BDB30C29B82A}" presName="node" presStyleLbl="node1" presStyleIdx="2" presStyleCnt="3" custScaleX="102526" custScaleY="10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7A03B-FE99-4F49-88FE-1BE18E9D59D5}" type="presOf" srcId="{7026C0EA-9DCB-4FDA-BFA1-35DCF01E5C4A}" destId="{E7A12049-A58F-4B92-8EFE-CC5D1F29BE3D}" srcOrd="0" destOrd="0" presId="urn:microsoft.com/office/officeart/2005/8/layout/equation1"/>
    <dgm:cxn modelId="{BA66BBA4-84C1-420F-B2D8-53367352262F}" type="presOf" srcId="{3D02456A-450A-4E14-AB09-BDB30C29B82A}" destId="{E624581A-2AA0-4CE2-98E3-DDC8F50F14D8}" srcOrd="0" destOrd="0" presId="urn:microsoft.com/office/officeart/2005/8/layout/equation1"/>
    <dgm:cxn modelId="{BB9C071D-4F99-4938-A72C-BBF9607057EF}" srcId="{9A2E5070-581B-45A5-9088-58365145C960}" destId="{3D02456A-450A-4E14-AB09-BDB30C29B82A}" srcOrd="2" destOrd="0" parTransId="{40166461-BED0-4CFA-A3B3-310832C7398A}" sibTransId="{929F461F-693A-44B3-89E4-889F9D984F96}"/>
    <dgm:cxn modelId="{F6630ADB-C90B-407F-A22D-DF79EDEFB28B}" type="presOf" srcId="{9A2E5070-581B-45A5-9088-58365145C960}" destId="{CFDC7EE9-0B51-4215-A36B-8DE5EEFC97FB}" srcOrd="0" destOrd="0" presId="urn:microsoft.com/office/officeart/2005/8/layout/equation1"/>
    <dgm:cxn modelId="{7AD67469-9F40-4337-9CFF-9BB89EBA6AA1}" srcId="{9A2E5070-581B-45A5-9088-58365145C960}" destId="{131CF814-4FCD-4880-8E60-8526F79DBB47}" srcOrd="1" destOrd="0" parTransId="{E8569780-6DA2-46CB-9249-3D6C829E0D37}" sibTransId="{7026C0EA-9DCB-4FDA-BFA1-35DCF01E5C4A}"/>
    <dgm:cxn modelId="{C1C7B058-ACFD-4A70-9EC0-AC881D77FE2D}" type="presOf" srcId="{20652ABF-FB0A-4D78-8388-12FB0A2B8F7F}" destId="{93674230-1A4E-4F09-AACF-A182D512FCA8}" srcOrd="0" destOrd="0" presId="urn:microsoft.com/office/officeart/2005/8/layout/equation1"/>
    <dgm:cxn modelId="{F59322D6-5B2A-4572-8A22-4F5925381CEC}" type="presOf" srcId="{131CF814-4FCD-4880-8E60-8526F79DBB47}" destId="{EB05DEF7-7CE2-421D-B19A-4ACF65E5411F}" srcOrd="0" destOrd="0" presId="urn:microsoft.com/office/officeart/2005/8/layout/equation1"/>
    <dgm:cxn modelId="{543842DC-9F78-4B4E-9250-A014D03375F3}" srcId="{9A2E5070-581B-45A5-9088-58365145C960}" destId="{20652ABF-FB0A-4D78-8388-12FB0A2B8F7F}" srcOrd="0" destOrd="0" parTransId="{2275766D-19E4-44AD-99F0-4A4FE1130EC6}" sibTransId="{631E2E7F-A3C6-450E-9A31-7CD5524D73F4}"/>
    <dgm:cxn modelId="{AFC63192-2C0A-4BA8-9602-26771D3EF72D}" type="presOf" srcId="{631E2E7F-A3C6-450E-9A31-7CD5524D73F4}" destId="{B7D8C3E9-2275-4E86-AB29-DC72F64F0A53}" srcOrd="0" destOrd="0" presId="urn:microsoft.com/office/officeart/2005/8/layout/equation1"/>
    <dgm:cxn modelId="{E92CBBEE-9A74-49B5-8F03-32AE26251A40}" type="presParOf" srcId="{CFDC7EE9-0B51-4215-A36B-8DE5EEFC97FB}" destId="{93674230-1A4E-4F09-AACF-A182D512FCA8}" srcOrd="0" destOrd="0" presId="urn:microsoft.com/office/officeart/2005/8/layout/equation1"/>
    <dgm:cxn modelId="{C5A215B2-35D7-45B7-9244-9A98CBD13B2F}" type="presParOf" srcId="{CFDC7EE9-0B51-4215-A36B-8DE5EEFC97FB}" destId="{B8851D77-1FAF-4C64-BD73-CDB513A304E1}" srcOrd="1" destOrd="0" presId="urn:microsoft.com/office/officeart/2005/8/layout/equation1"/>
    <dgm:cxn modelId="{EAEDEEAC-7D3A-4C43-BC5E-75BE3E70BE59}" type="presParOf" srcId="{CFDC7EE9-0B51-4215-A36B-8DE5EEFC97FB}" destId="{B7D8C3E9-2275-4E86-AB29-DC72F64F0A53}" srcOrd="2" destOrd="0" presId="urn:microsoft.com/office/officeart/2005/8/layout/equation1"/>
    <dgm:cxn modelId="{9E60D803-6B9E-4107-ADB2-B18051C10C99}" type="presParOf" srcId="{CFDC7EE9-0B51-4215-A36B-8DE5EEFC97FB}" destId="{38EFA10F-4316-44CE-B9DD-8AA28AB92CAB}" srcOrd="3" destOrd="0" presId="urn:microsoft.com/office/officeart/2005/8/layout/equation1"/>
    <dgm:cxn modelId="{A3229195-345B-436F-B678-CFA17C41F400}" type="presParOf" srcId="{CFDC7EE9-0B51-4215-A36B-8DE5EEFC97FB}" destId="{EB05DEF7-7CE2-421D-B19A-4ACF65E5411F}" srcOrd="4" destOrd="0" presId="urn:microsoft.com/office/officeart/2005/8/layout/equation1"/>
    <dgm:cxn modelId="{B40C8B48-14A3-4EF3-9A2D-DDE441644ACE}" type="presParOf" srcId="{CFDC7EE9-0B51-4215-A36B-8DE5EEFC97FB}" destId="{8D4DD67A-A8BB-4CAA-8632-B8C391D37DC4}" srcOrd="5" destOrd="0" presId="urn:microsoft.com/office/officeart/2005/8/layout/equation1"/>
    <dgm:cxn modelId="{73768A0D-6817-4AEB-B9DA-6E48F073F163}" type="presParOf" srcId="{CFDC7EE9-0B51-4215-A36B-8DE5EEFC97FB}" destId="{E7A12049-A58F-4B92-8EFE-CC5D1F29BE3D}" srcOrd="6" destOrd="0" presId="urn:microsoft.com/office/officeart/2005/8/layout/equation1"/>
    <dgm:cxn modelId="{C989C48D-C8C7-4E83-83CB-5E5CF882F441}" type="presParOf" srcId="{CFDC7EE9-0B51-4215-A36B-8DE5EEFC97FB}" destId="{1CE9FFB4-59BF-43EA-9188-84C08D7D443E}" srcOrd="7" destOrd="0" presId="urn:microsoft.com/office/officeart/2005/8/layout/equation1"/>
    <dgm:cxn modelId="{DF9F4BE5-2720-47B8-9AF5-62406250CF1D}" type="presParOf" srcId="{CFDC7EE9-0B51-4215-A36B-8DE5EEFC97FB}" destId="{E624581A-2AA0-4CE2-98E3-DDC8F50F14D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9A4A3D-778F-46E3-AAF8-3DE53230CDB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562E6-B391-40E1-A801-28A2E463E220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0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Доходы   -57 221,7</a:t>
          </a:r>
          <a:endParaRPr lang="ru-RU" sz="1000" b="1" dirty="0">
            <a:solidFill>
              <a:schemeClr val="tx2"/>
            </a:solidFill>
            <a:latin typeface="Palatino Linotype" panose="02040502050505030304" pitchFamily="18" charset="0"/>
          </a:endParaRPr>
        </a:p>
      </dgm:t>
    </dgm:pt>
    <dgm:pt modelId="{459A8055-F6A0-4357-B334-9976902D7F98}" type="parTrans" cxnId="{44D92B30-7050-4C0F-9E76-292595FF14F1}">
      <dgm:prSet/>
      <dgm:spPr/>
      <dgm:t>
        <a:bodyPr/>
        <a:lstStyle/>
        <a:p>
          <a:endParaRPr lang="ru-RU"/>
        </a:p>
      </dgm:t>
    </dgm:pt>
    <dgm:pt modelId="{FC0AE559-A1BF-4927-9C76-D4879D38D058}" type="sibTrans" cxnId="{44D92B30-7050-4C0F-9E76-292595FF14F1}">
      <dgm:prSet/>
      <dgm:spPr/>
      <dgm:t>
        <a:bodyPr/>
        <a:lstStyle/>
        <a:p>
          <a:endParaRPr lang="ru-RU"/>
        </a:p>
      </dgm:t>
    </dgm:pt>
    <dgm:pt modelId="{9B43AC12-583E-46C9-B3E9-5B96E3924B9A}">
      <dgm:prSet phldrT="[Текст]" custT="1"/>
      <dgm:spPr>
        <a:ln>
          <a:noFill/>
        </a:ln>
      </dgm:spPr>
      <dgm:t>
        <a:bodyPr/>
        <a:lstStyle/>
        <a:p>
          <a:r>
            <a:rPr lang="ru-RU" sz="10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Расходы  111 823,8</a:t>
          </a:r>
          <a:endParaRPr lang="ru-RU" sz="1000" b="1" dirty="0">
            <a:solidFill>
              <a:schemeClr val="tx2"/>
            </a:solidFill>
            <a:latin typeface="Palatino Linotype" panose="02040502050505030304" pitchFamily="18" charset="0"/>
          </a:endParaRPr>
        </a:p>
      </dgm:t>
    </dgm:pt>
    <dgm:pt modelId="{E108E55D-24C8-42C2-B484-0AD5047D70ED}" type="parTrans" cxnId="{C311B510-F819-4D40-8CA9-CEA4CD671A97}">
      <dgm:prSet/>
      <dgm:spPr/>
      <dgm:t>
        <a:bodyPr/>
        <a:lstStyle/>
        <a:p>
          <a:endParaRPr lang="ru-RU"/>
        </a:p>
      </dgm:t>
    </dgm:pt>
    <dgm:pt modelId="{6372CBFB-BDDC-42AC-B56E-4A97DD2BB6F6}" type="sibTrans" cxnId="{C311B510-F819-4D40-8CA9-CEA4CD671A97}">
      <dgm:prSet/>
      <dgm:spPr/>
      <dgm:t>
        <a:bodyPr/>
        <a:lstStyle/>
        <a:p>
          <a:endParaRPr lang="ru-RU"/>
        </a:p>
      </dgm:t>
    </dgm:pt>
    <dgm:pt modelId="{B589F85B-B4ED-40AB-AB41-682C4DC04FAC}">
      <dgm:prSet phldrT="[Текст]" custT="1"/>
      <dgm:spPr/>
      <dgm:t>
        <a:bodyPr/>
        <a:lstStyle/>
        <a:p>
          <a:r>
            <a:rPr lang="ru-RU" sz="1600" b="1" dirty="0" smtClean="0">
              <a:latin typeface="Palatino Linotype" panose="02040502050505030304" pitchFamily="18" charset="0"/>
            </a:rPr>
            <a:t>54 602,1</a:t>
          </a:r>
          <a:endParaRPr lang="ru-RU" sz="1600" b="1" dirty="0">
            <a:latin typeface="Palatino Linotype" panose="02040502050505030304" pitchFamily="18" charset="0"/>
          </a:endParaRPr>
        </a:p>
      </dgm:t>
    </dgm:pt>
    <dgm:pt modelId="{9CF511C1-E53F-4070-B053-58F249380A30}" type="sibTrans" cxnId="{5A1A5CD6-E514-4E39-B84E-4031F3CF2364}">
      <dgm:prSet/>
      <dgm:spPr/>
      <dgm:t>
        <a:bodyPr/>
        <a:lstStyle/>
        <a:p>
          <a:endParaRPr lang="ru-RU"/>
        </a:p>
      </dgm:t>
    </dgm:pt>
    <dgm:pt modelId="{66405C39-13CC-47BC-A290-BB76D0AAB27A}" type="parTrans" cxnId="{5A1A5CD6-E514-4E39-B84E-4031F3CF2364}">
      <dgm:prSet/>
      <dgm:spPr/>
      <dgm:t>
        <a:bodyPr/>
        <a:lstStyle/>
        <a:p>
          <a:endParaRPr lang="ru-RU"/>
        </a:p>
      </dgm:t>
    </dgm:pt>
    <dgm:pt modelId="{DD5008BF-3DF5-4D63-85F6-3FE174C5E2E7}" type="pres">
      <dgm:prSet presAssocID="{B99A4A3D-778F-46E3-AAF8-3DE53230CDB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BB14CF-CF4C-47E5-964A-0C95A2B71D4E}" type="pres">
      <dgm:prSet presAssocID="{B99A4A3D-778F-46E3-AAF8-3DE53230CDB9}" presName="ellipse" presStyleLbl="trBgShp" presStyleIdx="0" presStyleCnt="1" custLinFactNeighborX="-1826" custLinFactNeighborY="-9983"/>
      <dgm:spPr/>
    </dgm:pt>
    <dgm:pt modelId="{9F01E0AD-549C-43E9-8EC6-C1C7EB87E561}" type="pres">
      <dgm:prSet presAssocID="{B99A4A3D-778F-46E3-AAF8-3DE53230CDB9}" presName="arrow1" presStyleLbl="fgShp" presStyleIdx="0" presStyleCnt="1"/>
      <dgm:spPr/>
    </dgm:pt>
    <dgm:pt modelId="{42F7487E-C845-451B-8B10-BB31CC95FE90}" type="pres">
      <dgm:prSet presAssocID="{B99A4A3D-778F-46E3-AAF8-3DE53230CDB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059D2-C275-4969-ABE1-0427E094881D}" type="pres">
      <dgm:prSet presAssocID="{9B43AC12-583E-46C9-B3E9-5B96E3924B9A}" presName="item1" presStyleLbl="node1" presStyleIdx="0" presStyleCnt="2" custScaleX="130181" custScaleY="115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EA211-F0AC-4DDB-99AF-4DACF7D1661B}" type="pres">
      <dgm:prSet presAssocID="{B589F85B-B4ED-40AB-AB41-682C4DC04FAC}" presName="item2" presStyleLbl="node1" presStyleIdx="1" presStyleCnt="2" custScaleX="134027" custScaleY="117180" custLinFactNeighborX="-6560" custLinFactNeighborY="-13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0586B-6934-42F0-B1C5-0EC6589BC13B}" type="pres">
      <dgm:prSet presAssocID="{B99A4A3D-778F-46E3-AAF8-3DE53230CDB9}" presName="funnel" presStyleLbl="trAlignAcc1" presStyleIdx="0" presStyleCnt="1" custScaleX="110312" custScaleY="95299"/>
      <dgm:spPr>
        <a:solidFill>
          <a:schemeClr val="accent1">
            <a:lumMod val="20000"/>
            <a:lumOff val="80000"/>
            <a:alpha val="40000"/>
          </a:schemeClr>
        </a:solidFill>
        <a:ln>
          <a:solidFill>
            <a:schemeClr val="accent1">
              <a:lumMod val="75000"/>
            </a:schemeClr>
          </a:solidFill>
        </a:ln>
      </dgm:spPr>
    </dgm:pt>
  </dgm:ptLst>
  <dgm:cxnLst>
    <dgm:cxn modelId="{5A1A5CD6-E514-4E39-B84E-4031F3CF2364}" srcId="{B99A4A3D-778F-46E3-AAF8-3DE53230CDB9}" destId="{B589F85B-B4ED-40AB-AB41-682C4DC04FAC}" srcOrd="2" destOrd="0" parTransId="{66405C39-13CC-47BC-A290-BB76D0AAB27A}" sibTransId="{9CF511C1-E53F-4070-B053-58F249380A30}"/>
    <dgm:cxn modelId="{44D92B30-7050-4C0F-9E76-292595FF14F1}" srcId="{B99A4A3D-778F-46E3-AAF8-3DE53230CDB9}" destId="{C71562E6-B391-40E1-A801-28A2E463E220}" srcOrd="0" destOrd="0" parTransId="{459A8055-F6A0-4357-B334-9976902D7F98}" sibTransId="{FC0AE559-A1BF-4927-9C76-D4879D38D058}"/>
    <dgm:cxn modelId="{E024004F-51B0-4F75-A5A7-FBD2F4EB7AD6}" type="presOf" srcId="{C71562E6-B391-40E1-A801-28A2E463E220}" destId="{B1CEA211-F0AC-4DDB-99AF-4DACF7D1661B}" srcOrd="0" destOrd="0" presId="urn:microsoft.com/office/officeart/2005/8/layout/funnel1"/>
    <dgm:cxn modelId="{DFD93171-D7E1-42C4-8426-42B02877A2B4}" type="presOf" srcId="{9B43AC12-583E-46C9-B3E9-5B96E3924B9A}" destId="{FE7059D2-C275-4969-ABE1-0427E094881D}" srcOrd="0" destOrd="0" presId="urn:microsoft.com/office/officeart/2005/8/layout/funnel1"/>
    <dgm:cxn modelId="{C311B510-F819-4D40-8CA9-CEA4CD671A97}" srcId="{B99A4A3D-778F-46E3-AAF8-3DE53230CDB9}" destId="{9B43AC12-583E-46C9-B3E9-5B96E3924B9A}" srcOrd="1" destOrd="0" parTransId="{E108E55D-24C8-42C2-B484-0AD5047D70ED}" sibTransId="{6372CBFB-BDDC-42AC-B56E-4A97DD2BB6F6}"/>
    <dgm:cxn modelId="{E4326298-5260-437E-A36E-E78E74099020}" type="presOf" srcId="{B99A4A3D-778F-46E3-AAF8-3DE53230CDB9}" destId="{DD5008BF-3DF5-4D63-85F6-3FE174C5E2E7}" srcOrd="0" destOrd="0" presId="urn:microsoft.com/office/officeart/2005/8/layout/funnel1"/>
    <dgm:cxn modelId="{0013CC4A-CA30-4F07-8E20-4E3ADE2E1FA9}" type="presOf" srcId="{B589F85B-B4ED-40AB-AB41-682C4DC04FAC}" destId="{42F7487E-C845-451B-8B10-BB31CC95FE90}" srcOrd="0" destOrd="0" presId="urn:microsoft.com/office/officeart/2005/8/layout/funnel1"/>
    <dgm:cxn modelId="{9DA23254-1B84-4B2D-8C39-809F42C9B7EA}" type="presParOf" srcId="{DD5008BF-3DF5-4D63-85F6-3FE174C5E2E7}" destId="{32BB14CF-CF4C-47E5-964A-0C95A2B71D4E}" srcOrd="0" destOrd="0" presId="urn:microsoft.com/office/officeart/2005/8/layout/funnel1"/>
    <dgm:cxn modelId="{33F40C43-BFB5-4A72-ABDB-B5B3B1398081}" type="presParOf" srcId="{DD5008BF-3DF5-4D63-85F6-3FE174C5E2E7}" destId="{9F01E0AD-549C-43E9-8EC6-C1C7EB87E561}" srcOrd="1" destOrd="0" presId="urn:microsoft.com/office/officeart/2005/8/layout/funnel1"/>
    <dgm:cxn modelId="{6F63D7F0-A572-4286-81FE-538A354FC26A}" type="presParOf" srcId="{DD5008BF-3DF5-4D63-85F6-3FE174C5E2E7}" destId="{42F7487E-C845-451B-8B10-BB31CC95FE90}" srcOrd="2" destOrd="0" presId="urn:microsoft.com/office/officeart/2005/8/layout/funnel1"/>
    <dgm:cxn modelId="{F1F761C6-654F-4A3F-96BE-E8EC63A800D6}" type="presParOf" srcId="{DD5008BF-3DF5-4D63-85F6-3FE174C5E2E7}" destId="{FE7059D2-C275-4969-ABE1-0427E094881D}" srcOrd="3" destOrd="0" presId="urn:microsoft.com/office/officeart/2005/8/layout/funnel1"/>
    <dgm:cxn modelId="{89D203CD-34E1-4633-A4FA-1A1E3D6BACFF}" type="presParOf" srcId="{DD5008BF-3DF5-4D63-85F6-3FE174C5E2E7}" destId="{B1CEA211-F0AC-4DDB-99AF-4DACF7D1661B}" srcOrd="4" destOrd="0" presId="urn:microsoft.com/office/officeart/2005/8/layout/funnel1"/>
    <dgm:cxn modelId="{AD3659BA-7B10-482A-8A0F-435B943D752A}" type="presParOf" srcId="{DD5008BF-3DF5-4D63-85F6-3FE174C5E2E7}" destId="{2B80586B-6934-42F0-B1C5-0EC6589BC13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5378F5-7176-4B47-8522-758D911E0E0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9C80E0-2257-4A6D-9F55-6DE01E7F556B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dirty="0" smtClean="0">
              <a:solidFill>
                <a:srgbClr val="16190D"/>
              </a:solidFill>
              <a:latin typeface="Palatino Linotype" pitchFamily="18" charset="0"/>
            </a:rPr>
            <a:t>В рамках реализации проекта</a:t>
          </a:r>
          <a:r>
            <a:rPr lang="en-US" sz="1600" dirty="0" smtClean="0">
              <a:solidFill>
                <a:srgbClr val="16190D"/>
              </a:solidFill>
              <a:latin typeface="Palatino Linotype" pitchFamily="18" charset="0"/>
            </a:rPr>
            <a:t> </a:t>
          </a:r>
          <a:r>
            <a:rPr lang="ru-RU" sz="1600" dirty="0" smtClean="0">
              <a:solidFill>
                <a:srgbClr val="16190D"/>
              </a:solidFill>
              <a:latin typeface="Palatino Linotype" pitchFamily="18" charset="0"/>
            </a:rPr>
            <a:t>в 2019 году произведено расходов на сумму 115 895,8 тыс. руб. </a:t>
          </a:r>
          <a:endParaRPr lang="ru-RU" sz="1600" dirty="0"/>
        </a:p>
      </dgm:t>
    </dgm:pt>
    <dgm:pt modelId="{33A63659-69A7-429E-8DF9-A601CEDC1E6C}" type="parTrans" cxnId="{25782382-BA01-4B2E-92C7-C0668491D1A0}">
      <dgm:prSet/>
      <dgm:spPr/>
      <dgm:t>
        <a:bodyPr/>
        <a:lstStyle/>
        <a:p>
          <a:endParaRPr lang="ru-RU"/>
        </a:p>
      </dgm:t>
    </dgm:pt>
    <dgm:pt modelId="{BE360B86-71D9-47C6-AB41-87A7E0A05916}" type="sibTrans" cxnId="{25782382-BA01-4B2E-92C7-C0668491D1A0}">
      <dgm:prSet/>
      <dgm:spPr/>
      <dgm:t>
        <a:bodyPr/>
        <a:lstStyle/>
        <a:p>
          <a:endParaRPr lang="ru-RU"/>
        </a:p>
      </dgm:t>
    </dgm:pt>
    <dgm:pt modelId="{CFC9268C-879C-4161-B7E3-3BFAF7245513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Федеральный бюджет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42 212,0 тыс. руб.</a:t>
          </a:r>
          <a:endParaRPr lang="ru-RU" sz="1400" dirty="0">
            <a:solidFill>
              <a:srgbClr val="16190D"/>
            </a:solidFill>
            <a:latin typeface="Palatino Linotype" pitchFamily="18" charset="0"/>
          </a:endParaRPr>
        </a:p>
      </dgm:t>
    </dgm:pt>
    <dgm:pt modelId="{AAECEAE6-804D-41AF-8B3B-A3E792AC9EA4}" type="parTrans" cxnId="{C6AEEADF-90AE-4249-A186-605DDCFB830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07910530-BE92-4635-85DA-22515F5BB441}" type="sibTrans" cxnId="{C6AEEADF-90AE-4249-A186-605DDCFB830D}">
      <dgm:prSet/>
      <dgm:spPr/>
      <dgm:t>
        <a:bodyPr/>
        <a:lstStyle/>
        <a:p>
          <a:endParaRPr lang="ru-RU"/>
        </a:p>
      </dgm:t>
    </dgm:pt>
    <dgm:pt modelId="{548AFB52-4DEB-4612-A93B-60704B43CD83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Областной  бюджет</a:t>
          </a:r>
        </a:p>
        <a:p>
          <a:pPr>
            <a:spcAft>
              <a:spcPts val="0"/>
            </a:spcAft>
          </a:pPr>
          <a:r>
            <a:rPr lang="en-US" sz="1400" dirty="0" smtClean="0">
              <a:solidFill>
                <a:srgbClr val="16190D"/>
              </a:solidFill>
              <a:latin typeface="Palatino Linotype" pitchFamily="18" charset="0"/>
            </a:rPr>
            <a:t>36 288,0</a:t>
          </a: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 тыс. руб.</a:t>
          </a:r>
          <a:endParaRPr lang="ru-RU" sz="1400" dirty="0"/>
        </a:p>
      </dgm:t>
    </dgm:pt>
    <dgm:pt modelId="{F07B045A-9064-4553-A179-3FC4632A9B49}" type="parTrans" cxnId="{705B76B5-5EB9-4D24-9719-CD50DC72716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B998E5B7-E800-4C40-9AA0-1FD0E3301ADB}" type="sibTrans" cxnId="{705B76B5-5EB9-4D24-9719-CD50DC72716E}">
      <dgm:prSet/>
      <dgm:spPr/>
      <dgm:t>
        <a:bodyPr/>
        <a:lstStyle/>
        <a:p>
          <a:endParaRPr lang="ru-RU"/>
        </a:p>
      </dgm:t>
    </dgm:pt>
    <dgm:pt modelId="{B72C8475-C3FC-4D2F-BB62-4E9BB6236673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Местный бюджет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rgbClr val="16190D"/>
              </a:solidFill>
              <a:latin typeface="Palatino Linotype" pitchFamily="18" charset="0"/>
            </a:rPr>
            <a:t>37 395,8 тыс. руб.</a:t>
          </a:r>
          <a:endParaRPr lang="ru-RU" sz="1400" dirty="0"/>
        </a:p>
      </dgm:t>
    </dgm:pt>
    <dgm:pt modelId="{FA874924-2D6B-4323-AFAD-A54219EE6BA2}" type="parTrans" cxnId="{57D47A77-37E7-460A-83BC-7EC59EEA475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DB82A8F9-0040-4422-9E92-0A6FE3FE6080}" type="sibTrans" cxnId="{57D47A77-37E7-460A-83BC-7EC59EEA4750}">
      <dgm:prSet/>
      <dgm:spPr/>
      <dgm:t>
        <a:bodyPr/>
        <a:lstStyle/>
        <a:p>
          <a:endParaRPr lang="ru-RU"/>
        </a:p>
      </dgm:t>
    </dgm:pt>
    <dgm:pt modelId="{402CAF17-8DA2-459C-8441-71815E9D4452}" type="pres">
      <dgm:prSet presAssocID="{BB5378F5-7176-4B47-8522-758D911E0E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173F93-74C8-442C-9D7E-9C0FE58BD8ED}" type="pres">
      <dgm:prSet presAssocID="{879C80E0-2257-4A6D-9F55-6DE01E7F556B}" presName="hierRoot1" presStyleCnt="0">
        <dgm:presLayoutVars>
          <dgm:hierBranch val="init"/>
        </dgm:presLayoutVars>
      </dgm:prSet>
      <dgm:spPr/>
    </dgm:pt>
    <dgm:pt modelId="{E9C0187C-AE42-4089-AF52-91E5C23ACA9D}" type="pres">
      <dgm:prSet presAssocID="{879C80E0-2257-4A6D-9F55-6DE01E7F556B}" presName="rootComposite1" presStyleCnt="0"/>
      <dgm:spPr/>
    </dgm:pt>
    <dgm:pt modelId="{09351143-17F1-4B15-996E-33CEB1D696A6}" type="pres">
      <dgm:prSet presAssocID="{879C80E0-2257-4A6D-9F55-6DE01E7F556B}" presName="rootText1" presStyleLbl="node0" presStyleIdx="0" presStyleCnt="1" custScaleX="480469" custScaleY="27486" custLinFactNeighborX="851" custLinFactNeighborY="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A3662-5A36-4164-B887-2E3F5948D5A5}" type="pres">
      <dgm:prSet presAssocID="{879C80E0-2257-4A6D-9F55-6DE01E7F556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AA08F4D-42D4-411C-8732-D69944B7E866}" type="pres">
      <dgm:prSet presAssocID="{879C80E0-2257-4A6D-9F55-6DE01E7F556B}" presName="hierChild2" presStyleCnt="0"/>
      <dgm:spPr/>
    </dgm:pt>
    <dgm:pt modelId="{C09EE665-904A-4E95-AA1A-8AA470F46977}" type="pres">
      <dgm:prSet presAssocID="{AAECEAE6-804D-41AF-8B3B-A3E792AC9EA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7D6A8DB-02C5-4462-B8C8-F8D54326E81D}" type="pres">
      <dgm:prSet presAssocID="{CFC9268C-879C-4161-B7E3-3BFAF7245513}" presName="hierRoot2" presStyleCnt="0">
        <dgm:presLayoutVars>
          <dgm:hierBranch val="init"/>
        </dgm:presLayoutVars>
      </dgm:prSet>
      <dgm:spPr/>
    </dgm:pt>
    <dgm:pt modelId="{3AC483F5-C534-4F2E-908C-B509168A02EA}" type="pres">
      <dgm:prSet presAssocID="{CFC9268C-879C-4161-B7E3-3BFAF7245513}" presName="rootComposite" presStyleCnt="0"/>
      <dgm:spPr/>
    </dgm:pt>
    <dgm:pt modelId="{D9E7068A-93A6-4735-A721-A5D4DE06F8B5}" type="pres">
      <dgm:prSet presAssocID="{CFC9268C-879C-4161-B7E3-3BFAF7245513}" presName="rootText" presStyleLbl="node2" presStyleIdx="0" presStyleCnt="3" custScaleX="108990" custScaleY="50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2F1FC4-2E21-4F31-82B7-7AFFBAFEE8B4}" type="pres">
      <dgm:prSet presAssocID="{CFC9268C-879C-4161-B7E3-3BFAF7245513}" presName="rootConnector" presStyleLbl="node2" presStyleIdx="0" presStyleCnt="3"/>
      <dgm:spPr/>
      <dgm:t>
        <a:bodyPr/>
        <a:lstStyle/>
        <a:p>
          <a:endParaRPr lang="ru-RU"/>
        </a:p>
      </dgm:t>
    </dgm:pt>
    <dgm:pt modelId="{F33B0E39-7890-443D-B616-440D6B74253A}" type="pres">
      <dgm:prSet presAssocID="{CFC9268C-879C-4161-B7E3-3BFAF7245513}" presName="hierChild4" presStyleCnt="0"/>
      <dgm:spPr/>
    </dgm:pt>
    <dgm:pt modelId="{7620FAB3-DE1D-4803-ACFE-F4B9F3A2667B}" type="pres">
      <dgm:prSet presAssocID="{CFC9268C-879C-4161-B7E3-3BFAF7245513}" presName="hierChild5" presStyleCnt="0"/>
      <dgm:spPr/>
    </dgm:pt>
    <dgm:pt modelId="{1ABE9359-428D-48A6-BD9A-AD4EC38FFF75}" type="pres">
      <dgm:prSet presAssocID="{F07B045A-9064-4553-A179-3FC4632A9B4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E63F490-DCDE-4C9E-B7B2-72C09735DD8C}" type="pres">
      <dgm:prSet presAssocID="{548AFB52-4DEB-4612-A93B-60704B43CD83}" presName="hierRoot2" presStyleCnt="0">
        <dgm:presLayoutVars>
          <dgm:hierBranch val="init"/>
        </dgm:presLayoutVars>
      </dgm:prSet>
      <dgm:spPr/>
    </dgm:pt>
    <dgm:pt modelId="{57C2E71E-4308-4967-A8E5-C0BD907ED7A0}" type="pres">
      <dgm:prSet presAssocID="{548AFB52-4DEB-4612-A93B-60704B43CD83}" presName="rootComposite" presStyleCnt="0"/>
      <dgm:spPr/>
    </dgm:pt>
    <dgm:pt modelId="{8AD78297-77E8-4BC2-A851-E2BBBC462ED6}" type="pres">
      <dgm:prSet presAssocID="{548AFB52-4DEB-4612-A93B-60704B43CD83}" presName="rootText" presStyleLbl="node2" presStyleIdx="1" presStyleCnt="3" custScaleY="49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8A067-62A5-4D93-8DB9-CF78B431304E}" type="pres">
      <dgm:prSet presAssocID="{548AFB52-4DEB-4612-A93B-60704B43CD83}" presName="rootConnector" presStyleLbl="node2" presStyleIdx="1" presStyleCnt="3"/>
      <dgm:spPr/>
      <dgm:t>
        <a:bodyPr/>
        <a:lstStyle/>
        <a:p>
          <a:endParaRPr lang="ru-RU"/>
        </a:p>
      </dgm:t>
    </dgm:pt>
    <dgm:pt modelId="{D9E364B9-724C-4F6D-990E-DB2ECA798EB9}" type="pres">
      <dgm:prSet presAssocID="{548AFB52-4DEB-4612-A93B-60704B43CD83}" presName="hierChild4" presStyleCnt="0"/>
      <dgm:spPr/>
    </dgm:pt>
    <dgm:pt modelId="{7831D640-3537-4A47-86B0-4A66674577D3}" type="pres">
      <dgm:prSet presAssocID="{548AFB52-4DEB-4612-A93B-60704B43CD83}" presName="hierChild5" presStyleCnt="0"/>
      <dgm:spPr/>
    </dgm:pt>
    <dgm:pt modelId="{7F9BDAF8-5759-42DF-8E4D-09C9610A7FB7}" type="pres">
      <dgm:prSet presAssocID="{FA874924-2D6B-4323-AFAD-A54219EE6BA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8ED81C8-461A-4A16-BF47-4BBF15DBF1C3}" type="pres">
      <dgm:prSet presAssocID="{B72C8475-C3FC-4D2F-BB62-4E9BB6236673}" presName="hierRoot2" presStyleCnt="0">
        <dgm:presLayoutVars>
          <dgm:hierBranch val="init"/>
        </dgm:presLayoutVars>
      </dgm:prSet>
      <dgm:spPr/>
    </dgm:pt>
    <dgm:pt modelId="{9A271170-EF10-429D-93FD-A2F57D10E54E}" type="pres">
      <dgm:prSet presAssocID="{B72C8475-C3FC-4D2F-BB62-4E9BB6236673}" presName="rootComposite" presStyleCnt="0"/>
      <dgm:spPr/>
    </dgm:pt>
    <dgm:pt modelId="{803FD2E9-463B-42F2-AD54-A2253004C97D}" type="pres">
      <dgm:prSet presAssocID="{B72C8475-C3FC-4D2F-BB62-4E9BB6236673}" presName="rootText" presStyleLbl="node2" presStyleIdx="2" presStyleCnt="3" custScaleY="50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6EEC1-CD49-44FE-AD5F-73EBBDCDF0E5}" type="pres">
      <dgm:prSet presAssocID="{B72C8475-C3FC-4D2F-BB62-4E9BB6236673}" presName="rootConnector" presStyleLbl="node2" presStyleIdx="2" presStyleCnt="3"/>
      <dgm:spPr/>
      <dgm:t>
        <a:bodyPr/>
        <a:lstStyle/>
        <a:p>
          <a:endParaRPr lang="ru-RU"/>
        </a:p>
      </dgm:t>
    </dgm:pt>
    <dgm:pt modelId="{B475B66C-8D24-4362-9F52-F5BD18B942C8}" type="pres">
      <dgm:prSet presAssocID="{B72C8475-C3FC-4D2F-BB62-4E9BB6236673}" presName="hierChild4" presStyleCnt="0"/>
      <dgm:spPr/>
    </dgm:pt>
    <dgm:pt modelId="{875DF09B-0A6E-41F4-8CDF-799C8566D2DF}" type="pres">
      <dgm:prSet presAssocID="{B72C8475-C3FC-4D2F-BB62-4E9BB6236673}" presName="hierChild5" presStyleCnt="0"/>
      <dgm:spPr/>
    </dgm:pt>
    <dgm:pt modelId="{A8B5DB3F-5C40-4BF6-A7EE-606A753F1081}" type="pres">
      <dgm:prSet presAssocID="{879C80E0-2257-4A6D-9F55-6DE01E7F556B}" presName="hierChild3" presStyleCnt="0"/>
      <dgm:spPr/>
    </dgm:pt>
  </dgm:ptLst>
  <dgm:cxnLst>
    <dgm:cxn modelId="{80551FC4-7A6C-46B7-AE13-D8FD5E4F5909}" type="presOf" srcId="{879C80E0-2257-4A6D-9F55-6DE01E7F556B}" destId="{251A3662-5A36-4164-B887-2E3F5948D5A5}" srcOrd="1" destOrd="0" presId="urn:microsoft.com/office/officeart/2005/8/layout/orgChart1"/>
    <dgm:cxn modelId="{C23B488A-79AC-4537-B4E4-239016B74404}" type="presOf" srcId="{548AFB52-4DEB-4612-A93B-60704B43CD83}" destId="{8AD78297-77E8-4BC2-A851-E2BBBC462ED6}" srcOrd="0" destOrd="0" presId="urn:microsoft.com/office/officeart/2005/8/layout/orgChart1"/>
    <dgm:cxn modelId="{BD5B0A96-F087-44B2-8556-7B4538D4EDA9}" type="presOf" srcId="{BB5378F5-7176-4B47-8522-758D911E0E02}" destId="{402CAF17-8DA2-459C-8441-71815E9D4452}" srcOrd="0" destOrd="0" presId="urn:microsoft.com/office/officeart/2005/8/layout/orgChart1"/>
    <dgm:cxn modelId="{705B76B5-5EB9-4D24-9719-CD50DC72716E}" srcId="{879C80E0-2257-4A6D-9F55-6DE01E7F556B}" destId="{548AFB52-4DEB-4612-A93B-60704B43CD83}" srcOrd="1" destOrd="0" parTransId="{F07B045A-9064-4553-A179-3FC4632A9B49}" sibTransId="{B998E5B7-E800-4C40-9AA0-1FD0E3301ADB}"/>
    <dgm:cxn modelId="{E939ABEA-56E3-4136-A067-D08CBF19F746}" type="presOf" srcId="{AAECEAE6-804D-41AF-8B3B-A3E792AC9EA4}" destId="{C09EE665-904A-4E95-AA1A-8AA470F46977}" srcOrd="0" destOrd="0" presId="urn:microsoft.com/office/officeart/2005/8/layout/orgChart1"/>
    <dgm:cxn modelId="{8563509F-5696-4F75-BE03-33C519FC2B1E}" type="presOf" srcId="{B72C8475-C3FC-4D2F-BB62-4E9BB6236673}" destId="{4DD6EEC1-CD49-44FE-AD5F-73EBBDCDF0E5}" srcOrd="1" destOrd="0" presId="urn:microsoft.com/office/officeart/2005/8/layout/orgChart1"/>
    <dgm:cxn modelId="{463D5C07-89FD-4AE1-9422-98605B393089}" type="presOf" srcId="{548AFB52-4DEB-4612-A93B-60704B43CD83}" destId="{3B48A067-62A5-4D93-8DB9-CF78B431304E}" srcOrd="1" destOrd="0" presId="urn:microsoft.com/office/officeart/2005/8/layout/orgChart1"/>
    <dgm:cxn modelId="{57D47A77-37E7-460A-83BC-7EC59EEA4750}" srcId="{879C80E0-2257-4A6D-9F55-6DE01E7F556B}" destId="{B72C8475-C3FC-4D2F-BB62-4E9BB6236673}" srcOrd="2" destOrd="0" parTransId="{FA874924-2D6B-4323-AFAD-A54219EE6BA2}" sibTransId="{DB82A8F9-0040-4422-9E92-0A6FE3FE6080}"/>
    <dgm:cxn modelId="{C6AEEADF-90AE-4249-A186-605DDCFB830D}" srcId="{879C80E0-2257-4A6D-9F55-6DE01E7F556B}" destId="{CFC9268C-879C-4161-B7E3-3BFAF7245513}" srcOrd="0" destOrd="0" parTransId="{AAECEAE6-804D-41AF-8B3B-A3E792AC9EA4}" sibTransId="{07910530-BE92-4635-85DA-22515F5BB441}"/>
    <dgm:cxn modelId="{25782382-BA01-4B2E-92C7-C0668491D1A0}" srcId="{BB5378F5-7176-4B47-8522-758D911E0E02}" destId="{879C80E0-2257-4A6D-9F55-6DE01E7F556B}" srcOrd="0" destOrd="0" parTransId="{33A63659-69A7-429E-8DF9-A601CEDC1E6C}" sibTransId="{BE360B86-71D9-47C6-AB41-87A7E0A05916}"/>
    <dgm:cxn modelId="{35206CC6-8913-4E67-9951-90EC8B824679}" type="presOf" srcId="{CFC9268C-879C-4161-B7E3-3BFAF7245513}" destId="{E72F1FC4-2E21-4F31-82B7-7AFFBAFEE8B4}" srcOrd="1" destOrd="0" presId="urn:microsoft.com/office/officeart/2005/8/layout/orgChart1"/>
    <dgm:cxn modelId="{43FAEE55-DF6F-4946-B1EE-AE8DDCC3B22E}" type="presOf" srcId="{F07B045A-9064-4553-A179-3FC4632A9B49}" destId="{1ABE9359-428D-48A6-BD9A-AD4EC38FFF75}" srcOrd="0" destOrd="0" presId="urn:microsoft.com/office/officeart/2005/8/layout/orgChart1"/>
    <dgm:cxn modelId="{A80FA2DF-68C7-4DF2-A5A8-85DAC0944242}" type="presOf" srcId="{FA874924-2D6B-4323-AFAD-A54219EE6BA2}" destId="{7F9BDAF8-5759-42DF-8E4D-09C9610A7FB7}" srcOrd="0" destOrd="0" presId="urn:microsoft.com/office/officeart/2005/8/layout/orgChart1"/>
    <dgm:cxn modelId="{4C889EC8-EF5F-4579-AD11-F3D0B5BB5311}" type="presOf" srcId="{B72C8475-C3FC-4D2F-BB62-4E9BB6236673}" destId="{803FD2E9-463B-42F2-AD54-A2253004C97D}" srcOrd="0" destOrd="0" presId="urn:microsoft.com/office/officeart/2005/8/layout/orgChart1"/>
    <dgm:cxn modelId="{C39DA5DF-B0D0-450A-92AF-3DED512B4CBC}" type="presOf" srcId="{879C80E0-2257-4A6D-9F55-6DE01E7F556B}" destId="{09351143-17F1-4B15-996E-33CEB1D696A6}" srcOrd="0" destOrd="0" presId="urn:microsoft.com/office/officeart/2005/8/layout/orgChart1"/>
    <dgm:cxn modelId="{E6BCDC16-07A6-4D1B-906B-FA81C0A290C8}" type="presOf" srcId="{CFC9268C-879C-4161-B7E3-3BFAF7245513}" destId="{D9E7068A-93A6-4735-A721-A5D4DE06F8B5}" srcOrd="0" destOrd="0" presId="urn:microsoft.com/office/officeart/2005/8/layout/orgChart1"/>
    <dgm:cxn modelId="{A1FE63FA-A807-4A9A-BE56-BBAF2F91BDA2}" type="presParOf" srcId="{402CAF17-8DA2-459C-8441-71815E9D4452}" destId="{17173F93-74C8-442C-9D7E-9C0FE58BD8ED}" srcOrd="0" destOrd="0" presId="urn:microsoft.com/office/officeart/2005/8/layout/orgChart1"/>
    <dgm:cxn modelId="{28500434-5CC6-49AB-B76B-59A3C420CDC2}" type="presParOf" srcId="{17173F93-74C8-442C-9D7E-9C0FE58BD8ED}" destId="{E9C0187C-AE42-4089-AF52-91E5C23ACA9D}" srcOrd="0" destOrd="0" presId="urn:microsoft.com/office/officeart/2005/8/layout/orgChart1"/>
    <dgm:cxn modelId="{4637636E-6CEC-401E-AFF4-C773D6A6CB60}" type="presParOf" srcId="{E9C0187C-AE42-4089-AF52-91E5C23ACA9D}" destId="{09351143-17F1-4B15-996E-33CEB1D696A6}" srcOrd="0" destOrd="0" presId="urn:microsoft.com/office/officeart/2005/8/layout/orgChart1"/>
    <dgm:cxn modelId="{E421AEEF-F98A-4147-B5E9-4B760C339C1C}" type="presParOf" srcId="{E9C0187C-AE42-4089-AF52-91E5C23ACA9D}" destId="{251A3662-5A36-4164-B887-2E3F5948D5A5}" srcOrd="1" destOrd="0" presId="urn:microsoft.com/office/officeart/2005/8/layout/orgChart1"/>
    <dgm:cxn modelId="{C6512426-5054-4D7F-ACEB-AABFA8F8945F}" type="presParOf" srcId="{17173F93-74C8-442C-9D7E-9C0FE58BD8ED}" destId="{0AA08F4D-42D4-411C-8732-D69944B7E866}" srcOrd="1" destOrd="0" presId="urn:microsoft.com/office/officeart/2005/8/layout/orgChart1"/>
    <dgm:cxn modelId="{B61361A0-1D3A-437D-BBF3-9FFF1ECD7AE6}" type="presParOf" srcId="{0AA08F4D-42D4-411C-8732-D69944B7E866}" destId="{C09EE665-904A-4E95-AA1A-8AA470F46977}" srcOrd="0" destOrd="0" presId="urn:microsoft.com/office/officeart/2005/8/layout/orgChart1"/>
    <dgm:cxn modelId="{7D138DF9-2ADB-48E5-B8E0-CA931CC3368C}" type="presParOf" srcId="{0AA08F4D-42D4-411C-8732-D69944B7E866}" destId="{37D6A8DB-02C5-4462-B8C8-F8D54326E81D}" srcOrd="1" destOrd="0" presId="urn:microsoft.com/office/officeart/2005/8/layout/orgChart1"/>
    <dgm:cxn modelId="{84D903D3-4CE2-46BB-8737-7AA83041EB98}" type="presParOf" srcId="{37D6A8DB-02C5-4462-B8C8-F8D54326E81D}" destId="{3AC483F5-C534-4F2E-908C-B509168A02EA}" srcOrd="0" destOrd="0" presId="urn:microsoft.com/office/officeart/2005/8/layout/orgChart1"/>
    <dgm:cxn modelId="{FB38650F-10DE-4622-AC78-063C27BA4A0A}" type="presParOf" srcId="{3AC483F5-C534-4F2E-908C-B509168A02EA}" destId="{D9E7068A-93A6-4735-A721-A5D4DE06F8B5}" srcOrd="0" destOrd="0" presId="urn:microsoft.com/office/officeart/2005/8/layout/orgChart1"/>
    <dgm:cxn modelId="{44D1E89F-AEDD-41E6-A3E8-D3FE8CE78586}" type="presParOf" srcId="{3AC483F5-C534-4F2E-908C-B509168A02EA}" destId="{E72F1FC4-2E21-4F31-82B7-7AFFBAFEE8B4}" srcOrd="1" destOrd="0" presId="urn:microsoft.com/office/officeart/2005/8/layout/orgChart1"/>
    <dgm:cxn modelId="{AB4126E8-1FA2-4903-A5B0-732CCD25A91C}" type="presParOf" srcId="{37D6A8DB-02C5-4462-B8C8-F8D54326E81D}" destId="{F33B0E39-7890-443D-B616-440D6B74253A}" srcOrd="1" destOrd="0" presId="urn:microsoft.com/office/officeart/2005/8/layout/orgChart1"/>
    <dgm:cxn modelId="{CCB3BD60-D1D0-4B87-924F-B5451871724A}" type="presParOf" srcId="{37D6A8DB-02C5-4462-B8C8-F8D54326E81D}" destId="{7620FAB3-DE1D-4803-ACFE-F4B9F3A2667B}" srcOrd="2" destOrd="0" presId="urn:microsoft.com/office/officeart/2005/8/layout/orgChart1"/>
    <dgm:cxn modelId="{7F82CCF5-6616-4956-8571-6275184C6744}" type="presParOf" srcId="{0AA08F4D-42D4-411C-8732-D69944B7E866}" destId="{1ABE9359-428D-48A6-BD9A-AD4EC38FFF75}" srcOrd="2" destOrd="0" presId="urn:microsoft.com/office/officeart/2005/8/layout/orgChart1"/>
    <dgm:cxn modelId="{8F82BAE2-B2F9-477D-8090-83485FFD0CEE}" type="presParOf" srcId="{0AA08F4D-42D4-411C-8732-D69944B7E866}" destId="{DE63F490-DCDE-4C9E-B7B2-72C09735DD8C}" srcOrd="3" destOrd="0" presId="urn:microsoft.com/office/officeart/2005/8/layout/orgChart1"/>
    <dgm:cxn modelId="{6D2C5463-A7B8-4F78-81DD-B3303AAABED4}" type="presParOf" srcId="{DE63F490-DCDE-4C9E-B7B2-72C09735DD8C}" destId="{57C2E71E-4308-4967-A8E5-C0BD907ED7A0}" srcOrd="0" destOrd="0" presId="urn:microsoft.com/office/officeart/2005/8/layout/orgChart1"/>
    <dgm:cxn modelId="{D1510C06-3BC8-42B3-8C48-C3C884AA22C3}" type="presParOf" srcId="{57C2E71E-4308-4967-A8E5-C0BD907ED7A0}" destId="{8AD78297-77E8-4BC2-A851-E2BBBC462ED6}" srcOrd="0" destOrd="0" presId="urn:microsoft.com/office/officeart/2005/8/layout/orgChart1"/>
    <dgm:cxn modelId="{9DB82AC7-8D7F-4673-AA5A-CD30A80A3290}" type="presParOf" srcId="{57C2E71E-4308-4967-A8E5-C0BD907ED7A0}" destId="{3B48A067-62A5-4D93-8DB9-CF78B431304E}" srcOrd="1" destOrd="0" presId="urn:microsoft.com/office/officeart/2005/8/layout/orgChart1"/>
    <dgm:cxn modelId="{575A3EA9-AAEF-4205-B9CA-35117BF4D587}" type="presParOf" srcId="{DE63F490-DCDE-4C9E-B7B2-72C09735DD8C}" destId="{D9E364B9-724C-4F6D-990E-DB2ECA798EB9}" srcOrd="1" destOrd="0" presId="urn:microsoft.com/office/officeart/2005/8/layout/orgChart1"/>
    <dgm:cxn modelId="{8DA9AAF7-401F-4D8F-8645-76AD1478E69E}" type="presParOf" srcId="{DE63F490-DCDE-4C9E-B7B2-72C09735DD8C}" destId="{7831D640-3537-4A47-86B0-4A66674577D3}" srcOrd="2" destOrd="0" presId="urn:microsoft.com/office/officeart/2005/8/layout/orgChart1"/>
    <dgm:cxn modelId="{C4390EED-6C12-447D-A76A-9D3B2C41A77C}" type="presParOf" srcId="{0AA08F4D-42D4-411C-8732-D69944B7E866}" destId="{7F9BDAF8-5759-42DF-8E4D-09C9610A7FB7}" srcOrd="4" destOrd="0" presId="urn:microsoft.com/office/officeart/2005/8/layout/orgChart1"/>
    <dgm:cxn modelId="{2E642E51-9979-493A-9565-CCB442DF048E}" type="presParOf" srcId="{0AA08F4D-42D4-411C-8732-D69944B7E866}" destId="{D8ED81C8-461A-4A16-BF47-4BBF15DBF1C3}" srcOrd="5" destOrd="0" presId="urn:microsoft.com/office/officeart/2005/8/layout/orgChart1"/>
    <dgm:cxn modelId="{377EAC46-4841-456B-A842-0B4EF234D37E}" type="presParOf" srcId="{D8ED81C8-461A-4A16-BF47-4BBF15DBF1C3}" destId="{9A271170-EF10-429D-93FD-A2F57D10E54E}" srcOrd="0" destOrd="0" presId="urn:microsoft.com/office/officeart/2005/8/layout/orgChart1"/>
    <dgm:cxn modelId="{F6AFE3BE-08C5-4275-9849-2807610DB5E6}" type="presParOf" srcId="{9A271170-EF10-429D-93FD-A2F57D10E54E}" destId="{803FD2E9-463B-42F2-AD54-A2253004C97D}" srcOrd="0" destOrd="0" presId="urn:microsoft.com/office/officeart/2005/8/layout/orgChart1"/>
    <dgm:cxn modelId="{A67D5149-7240-4B9D-B30E-E453CC0D65BC}" type="presParOf" srcId="{9A271170-EF10-429D-93FD-A2F57D10E54E}" destId="{4DD6EEC1-CD49-44FE-AD5F-73EBBDCDF0E5}" srcOrd="1" destOrd="0" presId="urn:microsoft.com/office/officeart/2005/8/layout/orgChart1"/>
    <dgm:cxn modelId="{AE9268E1-559B-450E-8E41-6F89E37C1913}" type="presParOf" srcId="{D8ED81C8-461A-4A16-BF47-4BBF15DBF1C3}" destId="{B475B66C-8D24-4362-9F52-F5BD18B942C8}" srcOrd="1" destOrd="0" presId="urn:microsoft.com/office/officeart/2005/8/layout/orgChart1"/>
    <dgm:cxn modelId="{451EDFA3-0624-4272-9CA7-FC12869188F7}" type="presParOf" srcId="{D8ED81C8-461A-4A16-BF47-4BBF15DBF1C3}" destId="{875DF09B-0A6E-41F4-8CDF-799C8566D2DF}" srcOrd="2" destOrd="0" presId="urn:microsoft.com/office/officeart/2005/8/layout/orgChart1"/>
    <dgm:cxn modelId="{A371247D-90C4-4B23-87B3-0B579AEF86AC}" type="presParOf" srcId="{17173F93-74C8-442C-9D7E-9C0FE58BD8ED}" destId="{A8B5DB3F-5C40-4BF6-A7EE-606A753F10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FAAD92-BCD3-41C9-A179-95D60129F8C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655C9C1-B0DC-4793-B210-E1C33A06874F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baseline="0" dirty="0" smtClean="0">
              <a:solidFill>
                <a:schemeClr val="tx2"/>
              </a:solidFill>
              <a:latin typeface="Palatino Linotype" panose="02040502050505030304" pitchFamily="18" charset="0"/>
              <a:cs typeface="Times New Roman" pitchFamily="18" charset="0"/>
            </a:rPr>
            <a:t>40,1</a:t>
          </a:r>
        </a:p>
      </dgm:t>
    </dgm:pt>
    <dgm:pt modelId="{6448155D-2E5C-4C95-9406-80694834EFA0}" type="parTrans" cxnId="{BCA9D264-5570-48BC-8FAE-5EAA749D2FD3}">
      <dgm:prSet/>
      <dgm:spPr/>
      <dgm:t>
        <a:bodyPr/>
        <a:lstStyle/>
        <a:p>
          <a:endParaRPr lang="ru-RU"/>
        </a:p>
      </dgm:t>
    </dgm:pt>
    <dgm:pt modelId="{1B36D3A2-32C2-4335-BDB7-29B762599977}" type="sibTrans" cxnId="{BCA9D264-5570-48BC-8FAE-5EAA749D2FD3}">
      <dgm:prSet/>
      <dgm:spPr/>
      <dgm:t>
        <a:bodyPr/>
        <a:lstStyle/>
        <a:p>
          <a:endParaRPr lang="ru-RU"/>
        </a:p>
      </dgm:t>
    </dgm:pt>
    <dgm:pt modelId="{A3321FF4-3424-40D1-8352-8B9FDDE3FAE1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43,3</a:t>
          </a:r>
          <a:endParaRPr lang="ru-RU" sz="1800" b="1" dirty="0">
            <a:solidFill>
              <a:schemeClr val="tx2"/>
            </a:solidFill>
            <a:latin typeface="Palatino Linotype" panose="02040502050505030304" pitchFamily="18" charset="0"/>
          </a:endParaRPr>
        </a:p>
      </dgm:t>
    </dgm:pt>
    <dgm:pt modelId="{72834836-D174-489B-AAEF-947256D0784A}" type="parTrans" cxnId="{4FE8587D-3BA2-4ACB-B8D7-8B936F19A0D4}">
      <dgm:prSet/>
      <dgm:spPr/>
      <dgm:t>
        <a:bodyPr/>
        <a:lstStyle/>
        <a:p>
          <a:endParaRPr lang="ru-RU"/>
        </a:p>
      </dgm:t>
    </dgm:pt>
    <dgm:pt modelId="{1A81C43E-973D-43AD-86DA-C4834350B0F6}" type="sibTrans" cxnId="{4FE8587D-3BA2-4ACB-B8D7-8B936F19A0D4}">
      <dgm:prSet/>
      <dgm:spPr/>
      <dgm:t>
        <a:bodyPr/>
        <a:lstStyle/>
        <a:p>
          <a:endParaRPr lang="ru-RU"/>
        </a:p>
      </dgm:t>
    </dgm:pt>
    <dgm:pt modelId="{4D23EB8B-B4A0-4BD1-B2AA-87F5BD122A44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  <a:latin typeface="Palatino Linotype" panose="02040502050505030304" pitchFamily="18" charset="0"/>
            </a:rPr>
            <a:t>45,6</a:t>
          </a:r>
          <a:endParaRPr lang="ru-RU" sz="1800" b="1" dirty="0">
            <a:solidFill>
              <a:schemeClr val="tx2"/>
            </a:solidFill>
            <a:latin typeface="Palatino Linotype" panose="02040502050505030304" pitchFamily="18" charset="0"/>
          </a:endParaRPr>
        </a:p>
      </dgm:t>
    </dgm:pt>
    <dgm:pt modelId="{9755CA7F-D6EC-4E83-943C-315D7CB16EA6}" type="parTrans" cxnId="{34D75AD4-09DC-4AC7-BE8A-AD3CB44F66BF}">
      <dgm:prSet/>
      <dgm:spPr/>
      <dgm:t>
        <a:bodyPr/>
        <a:lstStyle/>
        <a:p>
          <a:endParaRPr lang="ru-RU"/>
        </a:p>
      </dgm:t>
    </dgm:pt>
    <dgm:pt modelId="{627412E1-8576-46A9-A233-D4A60B17EBA2}" type="sibTrans" cxnId="{34D75AD4-09DC-4AC7-BE8A-AD3CB44F66BF}">
      <dgm:prSet/>
      <dgm:spPr/>
      <dgm:t>
        <a:bodyPr/>
        <a:lstStyle/>
        <a:p>
          <a:endParaRPr lang="ru-RU"/>
        </a:p>
      </dgm:t>
    </dgm:pt>
    <dgm:pt modelId="{A48AD217-CFC0-4F4D-B79F-81BA7DBC35B0}" type="pres">
      <dgm:prSet presAssocID="{8DFAAD92-BCD3-41C9-A179-95D60129F8C9}" presName="Name0" presStyleCnt="0">
        <dgm:presLayoutVars>
          <dgm:dir/>
          <dgm:animLvl val="lvl"/>
          <dgm:resizeHandles val="exact"/>
        </dgm:presLayoutVars>
      </dgm:prSet>
      <dgm:spPr/>
    </dgm:pt>
    <dgm:pt modelId="{9FCF05DA-F8F8-4F18-894E-B20E3FC65561}" type="pres">
      <dgm:prSet presAssocID="{D655C9C1-B0DC-4793-B210-E1C33A06874F}" presName="parTxOnly" presStyleLbl="node1" presStyleIdx="0" presStyleCnt="3" custLinFactNeighborX="7462" custLinFactNeighborY="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1BF03-FF0E-4183-84BE-B4420160D82D}" type="pres">
      <dgm:prSet presAssocID="{1B36D3A2-32C2-4335-BDB7-29B762599977}" presName="parTxOnlySpace" presStyleCnt="0"/>
      <dgm:spPr/>
    </dgm:pt>
    <dgm:pt modelId="{BC4E59A2-9013-4500-893C-7A409BFB0079}" type="pres">
      <dgm:prSet presAssocID="{A3321FF4-3424-40D1-8352-8B9FDDE3FAE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AAC28-8041-4749-A5B1-F8A0BEF80A99}" type="pres">
      <dgm:prSet presAssocID="{1A81C43E-973D-43AD-86DA-C4834350B0F6}" presName="parTxOnlySpace" presStyleCnt="0"/>
      <dgm:spPr/>
    </dgm:pt>
    <dgm:pt modelId="{308298F4-1D2D-4C71-A4C9-9C14A1900123}" type="pres">
      <dgm:prSet presAssocID="{4D23EB8B-B4A0-4BD1-B2AA-87F5BD122A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75AD4-09DC-4AC7-BE8A-AD3CB44F66BF}" srcId="{8DFAAD92-BCD3-41C9-A179-95D60129F8C9}" destId="{4D23EB8B-B4A0-4BD1-B2AA-87F5BD122A44}" srcOrd="2" destOrd="0" parTransId="{9755CA7F-D6EC-4E83-943C-315D7CB16EA6}" sibTransId="{627412E1-8576-46A9-A233-D4A60B17EBA2}"/>
    <dgm:cxn modelId="{7532D0B4-E49C-48BE-8275-B442B01BA08B}" type="presOf" srcId="{4D23EB8B-B4A0-4BD1-B2AA-87F5BD122A44}" destId="{308298F4-1D2D-4C71-A4C9-9C14A1900123}" srcOrd="0" destOrd="0" presId="urn:microsoft.com/office/officeart/2005/8/layout/chevron1"/>
    <dgm:cxn modelId="{E1B2FB8C-876C-411B-B0E3-E60F4BE805A6}" type="presOf" srcId="{8DFAAD92-BCD3-41C9-A179-95D60129F8C9}" destId="{A48AD217-CFC0-4F4D-B79F-81BA7DBC35B0}" srcOrd="0" destOrd="0" presId="urn:microsoft.com/office/officeart/2005/8/layout/chevron1"/>
    <dgm:cxn modelId="{72E02A39-8F73-4BFA-8795-B2A0A7589C6B}" type="presOf" srcId="{A3321FF4-3424-40D1-8352-8B9FDDE3FAE1}" destId="{BC4E59A2-9013-4500-893C-7A409BFB0079}" srcOrd="0" destOrd="0" presId="urn:microsoft.com/office/officeart/2005/8/layout/chevron1"/>
    <dgm:cxn modelId="{BCA9D264-5570-48BC-8FAE-5EAA749D2FD3}" srcId="{8DFAAD92-BCD3-41C9-A179-95D60129F8C9}" destId="{D655C9C1-B0DC-4793-B210-E1C33A06874F}" srcOrd="0" destOrd="0" parTransId="{6448155D-2E5C-4C95-9406-80694834EFA0}" sibTransId="{1B36D3A2-32C2-4335-BDB7-29B762599977}"/>
    <dgm:cxn modelId="{4FE8587D-3BA2-4ACB-B8D7-8B936F19A0D4}" srcId="{8DFAAD92-BCD3-41C9-A179-95D60129F8C9}" destId="{A3321FF4-3424-40D1-8352-8B9FDDE3FAE1}" srcOrd="1" destOrd="0" parTransId="{72834836-D174-489B-AAEF-947256D0784A}" sibTransId="{1A81C43E-973D-43AD-86DA-C4834350B0F6}"/>
    <dgm:cxn modelId="{5BED7760-1582-4A84-A7EA-9E3ABA051306}" type="presOf" srcId="{D655C9C1-B0DC-4793-B210-E1C33A06874F}" destId="{9FCF05DA-F8F8-4F18-894E-B20E3FC65561}" srcOrd="0" destOrd="0" presId="urn:microsoft.com/office/officeart/2005/8/layout/chevron1"/>
    <dgm:cxn modelId="{0BA7062A-5E2E-4E05-9AE4-77D7FE1DD652}" type="presParOf" srcId="{A48AD217-CFC0-4F4D-B79F-81BA7DBC35B0}" destId="{9FCF05DA-F8F8-4F18-894E-B20E3FC65561}" srcOrd="0" destOrd="0" presId="urn:microsoft.com/office/officeart/2005/8/layout/chevron1"/>
    <dgm:cxn modelId="{13BDE2BF-D275-4701-94A8-492A7EDFE615}" type="presParOf" srcId="{A48AD217-CFC0-4F4D-B79F-81BA7DBC35B0}" destId="{4891BF03-FF0E-4183-84BE-B4420160D82D}" srcOrd="1" destOrd="0" presId="urn:microsoft.com/office/officeart/2005/8/layout/chevron1"/>
    <dgm:cxn modelId="{570A643C-3E54-4D58-9DA4-6C6A1F89C18C}" type="presParOf" srcId="{A48AD217-CFC0-4F4D-B79F-81BA7DBC35B0}" destId="{BC4E59A2-9013-4500-893C-7A409BFB0079}" srcOrd="2" destOrd="0" presId="urn:microsoft.com/office/officeart/2005/8/layout/chevron1"/>
    <dgm:cxn modelId="{62C3885F-FF65-4DAC-B1FB-CD134CC2FDD3}" type="presParOf" srcId="{A48AD217-CFC0-4F4D-B79F-81BA7DBC35B0}" destId="{2F8AAC28-8041-4749-A5B1-F8A0BEF80A99}" srcOrd="3" destOrd="0" presId="urn:microsoft.com/office/officeart/2005/8/layout/chevron1"/>
    <dgm:cxn modelId="{65063DBF-EF1B-4EC9-8A7C-EEE02084A7D8}" type="presParOf" srcId="{A48AD217-CFC0-4F4D-B79F-81BA7DBC35B0}" destId="{308298F4-1D2D-4C71-A4C9-9C14A190012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1D564-A917-461C-93F3-4A8AFFD0995A}">
      <dsp:nvSpPr>
        <dsp:cNvPr id="0" name=""/>
        <dsp:cNvSpPr/>
      </dsp:nvSpPr>
      <dsp:spPr>
        <a:xfrm>
          <a:off x="829978" y="442290"/>
          <a:ext cx="1436345" cy="14365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A2B9F-11DC-4F75-8E5D-79E566CA6676}">
      <dsp:nvSpPr>
        <dsp:cNvPr id="0" name=""/>
        <dsp:cNvSpPr/>
      </dsp:nvSpPr>
      <dsp:spPr>
        <a:xfrm>
          <a:off x="1134918" y="1024031"/>
          <a:ext cx="798149" cy="39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План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635 556,7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Palatino Linotype" panose="02040502050505030304" pitchFamily="18" charset="0"/>
          </a:endParaRPr>
        </a:p>
      </dsp:txBody>
      <dsp:txXfrm>
        <a:off x="1134918" y="1024031"/>
        <a:ext cx="798149" cy="398979"/>
      </dsp:txXfrm>
    </dsp:sp>
    <dsp:sp modelId="{FCB95746-348B-42E5-946E-4870BF7A5390}">
      <dsp:nvSpPr>
        <dsp:cNvPr id="0" name=""/>
        <dsp:cNvSpPr/>
      </dsp:nvSpPr>
      <dsp:spPr>
        <a:xfrm>
          <a:off x="431038" y="1267702"/>
          <a:ext cx="1436345" cy="14365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F5926-D859-4038-9FDE-D04086F27D2C}">
      <dsp:nvSpPr>
        <dsp:cNvPr id="0" name=""/>
        <dsp:cNvSpPr/>
      </dsp:nvSpPr>
      <dsp:spPr>
        <a:xfrm>
          <a:off x="683450" y="1576764"/>
          <a:ext cx="798149" cy="70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</a:rPr>
            <a:t>Факт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</a:rPr>
            <a:t> 578 335,0</a:t>
          </a:r>
          <a:endParaRPr lang="ru-RU" sz="1400" b="1" kern="1200" dirty="0">
            <a:latin typeface="Palatino Linotype" panose="02040502050505030304" pitchFamily="18" charset="0"/>
          </a:endParaRPr>
        </a:p>
      </dsp:txBody>
      <dsp:txXfrm>
        <a:off x="683450" y="1576764"/>
        <a:ext cx="798149" cy="704310"/>
      </dsp:txXfrm>
    </dsp:sp>
    <dsp:sp modelId="{2C77B2E2-2189-4920-9208-90EC67747435}">
      <dsp:nvSpPr>
        <dsp:cNvPr id="0" name=""/>
        <dsp:cNvSpPr/>
      </dsp:nvSpPr>
      <dsp:spPr>
        <a:xfrm>
          <a:off x="908206" y="2211494"/>
          <a:ext cx="1234043" cy="12345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C5189-C1E1-4EA7-9D0A-C1700F3DFE89}">
      <dsp:nvSpPr>
        <dsp:cNvPr id="0" name=""/>
        <dsp:cNvSpPr/>
      </dsp:nvSpPr>
      <dsp:spPr>
        <a:xfrm>
          <a:off x="1082205" y="2597157"/>
          <a:ext cx="798149" cy="39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Palatino Linotype" panose="02040502050505030304" pitchFamily="18" charset="0"/>
            </a:rPr>
            <a:t>-57 221,7</a:t>
          </a:r>
          <a:endParaRPr lang="ru-RU" sz="1500" b="1" kern="1200" dirty="0">
            <a:latin typeface="Palatino Linotype" panose="02040502050505030304" pitchFamily="18" charset="0"/>
          </a:endParaRPr>
        </a:p>
      </dsp:txBody>
      <dsp:txXfrm>
        <a:off x="1082205" y="2597157"/>
        <a:ext cx="798149" cy="398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07AC5-B549-46D9-A4C0-39C39F7C45FB}">
      <dsp:nvSpPr>
        <dsp:cNvPr id="0" name=""/>
        <dsp:cNvSpPr/>
      </dsp:nvSpPr>
      <dsp:spPr>
        <a:xfrm>
          <a:off x="873604" y="18680"/>
          <a:ext cx="1511844" cy="15120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08A6-2675-4C0B-8A84-32EB1B53226D}">
      <dsp:nvSpPr>
        <dsp:cNvPr id="0" name=""/>
        <dsp:cNvSpPr/>
      </dsp:nvSpPr>
      <dsp:spPr>
        <a:xfrm>
          <a:off x="1190776" y="181017"/>
          <a:ext cx="840102" cy="96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План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672 803,8</a:t>
          </a:r>
          <a:endParaRPr lang="ru-RU" sz="1400" b="1" kern="1200" dirty="0">
            <a:solidFill>
              <a:schemeClr val="tx2"/>
            </a:solidFill>
            <a:latin typeface="Palatino Linotype" panose="02040502050505030304" pitchFamily="18" charset="0"/>
          </a:endParaRPr>
        </a:p>
      </dsp:txBody>
      <dsp:txXfrm>
        <a:off x="1190776" y="181017"/>
        <a:ext cx="840102" cy="968024"/>
      </dsp:txXfrm>
    </dsp:sp>
    <dsp:sp modelId="{10D2F006-0DB8-4E38-91DB-A300B541F53F}">
      <dsp:nvSpPr>
        <dsp:cNvPr id="0" name=""/>
        <dsp:cNvSpPr/>
      </dsp:nvSpPr>
      <dsp:spPr>
        <a:xfrm>
          <a:off x="471020" y="871965"/>
          <a:ext cx="1511844" cy="15120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8A7D2-98ED-4585-B854-2F5A6F6BA8A8}">
      <dsp:nvSpPr>
        <dsp:cNvPr id="0" name=""/>
        <dsp:cNvSpPr/>
      </dsp:nvSpPr>
      <dsp:spPr>
        <a:xfrm>
          <a:off x="824039" y="1292073"/>
          <a:ext cx="771155" cy="566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</a:rPr>
            <a:t>Факт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alatino Linotype" panose="02040502050505030304" pitchFamily="18" charset="0"/>
            </a:rPr>
            <a:t>560 980,0</a:t>
          </a:r>
          <a:endParaRPr lang="ru-RU" sz="1400" b="1" kern="1200" dirty="0">
            <a:latin typeface="Palatino Linotype" panose="02040502050505030304" pitchFamily="18" charset="0"/>
          </a:endParaRPr>
        </a:p>
      </dsp:txBody>
      <dsp:txXfrm>
        <a:off x="824039" y="1292073"/>
        <a:ext cx="771155" cy="566639"/>
      </dsp:txXfrm>
    </dsp:sp>
    <dsp:sp modelId="{EA84158F-0B1F-4B7B-A7D7-156B8A29BF72}">
      <dsp:nvSpPr>
        <dsp:cNvPr id="0" name=""/>
        <dsp:cNvSpPr/>
      </dsp:nvSpPr>
      <dsp:spPr>
        <a:xfrm>
          <a:off x="981208" y="1860245"/>
          <a:ext cx="1298908" cy="12994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04CE6-4499-4C62-AD44-C8D108835915}">
      <dsp:nvSpPr>
        <dsp:cNvPr id="0" name=""/>
        <dsp:cNvSpPr/>
      </dsp:nvSpPr>
      <dsp:spPr>
        <a:xfrm>
          <a:off x="1209759" y="2313490"/>
          <a:ext cx="840102" cy="41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Palatino Linotype" panose="02040502050505030304" pitchFamily="18" charset="0"/>
            </a:rPr>
            <a:t>111 823,8</a:t>
          </a:r>
          <a:endParaRPr lang="ru-RU" sz="1500" b="1" kern="1200" dirty="0">
            <a:latin typeface="Palatino Linotype" panose="02040502050505030304" pitchFamily="18" charset="0"/>
          </a:endParaRPr>
        </a:p>
      </dsp:txBody>
      <dsp:txXfrm>
        <a:off x="1209759" y="2313490"/>
        <a:ext cx="840102" cy="419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74230-1A4E-4F09-AACF-A182D512FCA8}">
      <dsp:nvSpPr>
        <dsp:cNvPr id="0" name=""/>
        <dsp:cNvSpPr/>
      </dsp:nvSpPr>
      <dsp:spPr>
        <a:xfrm>
          <a:off x="474853" y="0"/>
          <a:ext cx="1016458" cy="94250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План    -37 247,1</a:t>
          </a:r>
          <a:endParaRPr lang="ru-RU" sz="1400" b="1" kern="1200" dirty="0">
            <a:solidFill>
              <a:schemeClr val="tx2"/>
            </a:solidFill>
            <a:latin typeface="Palatino Linotype" panose="02040502050505030304" pitchFamily="18" charset="0"/>
          </a:endParaRPr>
        </a:p>
      </dsp:txBody>
      <dsp:txXfrm>
        <a:off x="623710" y="138027"/>
        <a:ext cx="718744" cy="666454"/>
      </dsp:txXfrm>
    </dsp:sp>
    <dsp:sp modelId="{B7D8C3E9-2275-4E86-AB29-DC72F64F0A53}">
      <dsp:nvSpPr>
        <dsp:cNvPr id="0" name=""/>
        <dsp:cNvSpPr/>
      </dsp:nvSpPr>
      <dsp:spPr>
        <a:xfrm>
          <a:off x="1567862" y="200445"/>
          <a:ext cx="541757" cy="541757"/>
        </a:xfrm>
        <a:prstGeom prst="mathPlus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639672" y="407613"/>
        <a:ext cx="398137" cy="127421"/>
      </dsp:txXfrm>
    </dsp:sp>
    <dsp:sp modelId="{EB05DEF7-7CE2-421D-B19A-4ACF65E5411F}">
      <dsp:nvSpPr>
        <dsp:cNvPr id="0" name=""/>
        <dsp:cNvSpPr/>
      </dsp:nvSpPr>
      <dsp:spPr>
        <a:xfrm>
          <a:off x="2185466" y="70"/>
          <a:ext cx="1016458" cy="942508"/>
        </a:xfrm>
        <a:prstGeom prst="ellipse">
          <a:avLst/>
        </a:prstGeom>
        <a:solidFill>
          <a:schemeClr val="tx1">
            <a:lumMod val="40000"/>
            <a:lumOff val="6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54 602,1</a:t>
          </a:r>
          <a:endParaRPr lang="ru-RU" sz="1400" b="1" kern="1200" dirty="0">
            <a:solidFill>
              <a:schemeClr val="tx2"/>
            </a:solidFill>
            <a:latin typeface="Palatino Linotype" panose="02040502050505030304" pitchFamily="18" charset="0"/>
          </a:endParaRPr>
        </a:p>
      </dsp:txBody>
      <dsp:txXfrm>
        <a:off x="2334323" y="138097"/>
        <a:ext cx="718744" cy="666454"/>
      </dsp:txXfrm>
    </dsp:sp>
    <dsp:sp modelId="{E7A12049-A58F-4B92-8EFE-CC5D1F29BE3D}">
      <dsp:nvSpPr>
        <dsp:cNvPr id="0" name=""/>
        <dsp:cNvSpPr/>
      </dsp:nvSpPr>
      <dsp:spPr>
        <a:xfrm>
          <a:off x="3277771" y="200445"/>
          <a:ext cx="541757" cy="541757"/>
        </a:xfrm>
        <a:prstGeom prst="mathEqual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349581" y="312047"/>
        <a:ext cx="398137" cy="318553"/>
      </dsp:txXfrm>
    </dsp:sp>
    <dsp:sp modelId="{E624581A-2AA0-4CE2-98E3-DDC8F50F14D8}">
      <dsp:nvSpPr>
        <dsp:cNvPr id="0" name=""/>
        <dsp:cNvSpPr/>
      </dsp:nvSpPr>
      <dsp:spPr>
        <a:xfrm>
          <a:off x="3895374" y="70"/>
          <a:ext cx="957659" cy="942508"/>
        </a:xfrm>
        <a:prstGeom prst="ellipse">
          <a:avLst/>
        </a:prstGeom>
        <a:solidFill>
          <a:srgbClr val="A0D5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Факт  17 355,0</a:t>
          </a:r>
          <a:endParaRPr lang="ru-RU" sz="1400" b="1" kern="1200" dirty="0">
            <a:solidFill>
              <a:schemeClr val="tx2"/>
            </a:solidFill>
            <a:latin typeface="Palatino Linotype" panose="02040502050505030304" pitchFamily="18" charset="0"/>
          </a:endParaRPr>
        </a:p>
      </dsp:txBody>
      <dsp:txXfrm>
        <a:off x="4035620" y="138097"/>
        <a:ext cx="677167" cy="666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B14CF-CF4C-47E5-964A-0C95A2B71D4E}">
      <dsp:nvSpPr>
        <dsp:cNvPr id="0" name=""/>
        <dsp:cNvSpPr/>
      </dsp:nvSpPr>
      <dsp:spPr>
        <a:xfrm>
          <a:off x="456479" y="117470"/>
          <a:ext cx="1787426" cy="62074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1E0AD-549C-43E9-8EC6-C1C7EB87E561}">
      <dsp:nvSpPr>
        <dsp:cNvPr id="0" name=""/>
        <dsp:cNvSpPr/>
      </dsp:nvSpPr>
      <dsp:spPr>
        <a:xfrm>
          <a:off x="1212401" y="1699445"/>
          <a:ext cx="346400" cy="2216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7487E-C845-451B-8B10-BB31CC95FE90}">
      <dsp:nvSpPr>
        <dsp:cNvPr id="0" name=""/>
        <dsp:cNvSpPr/>
      </dsp:nvSpPr>
      <dsp:spPr>
        <a:xfrm>
          <a:off x="554240" y="1876802"/>
          <a:ext cx="1662722" cy="41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Palatino Linotype" panose="02040502050505030304" pitchFamily="18" charset="0"/>
            </a:rPr>
            <a:t>54 602,1</a:t>
          </a:r>
          <a:endParaRPr lang="ru-RU" sz="1600" b="1" kern="1200" dirty="0">
            <a:latin typeface="Palatino Linotype" panose="02040502050505030304" pitchFamily="18" charset="0"/>
          </a:endParaRPr>
        </a:p>
      </dsp:txBody>
      <dsp:txXfrm>
        <a:off x="554240" y="1876802"/>
        <a:ext cx="1662722" cy="415680"/>
      </dsp:txXfrm>
    </dsp:sp>
    <dsp:sp modelId="{FE7059D2-C275-4969-ABE1-0427E094881D}">
      <dsp:nvSpPr>
        <dsp:cNvPr id="0" name=""/>
        <dsp:cNvSpPr/>
      </dsp:nvSpPr>
      <dsp:spPr>
        <a:xfrm>
          <a:off x="1044872" y="799911"/>
          <a:ext cx="811705" cy="7199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Расходы  111 823,8</a:t>
          </a:r>
          <a:endParaRPr lang="ru-RU" sz="1000" b="1" kern="1200" dirty="0">
            <a:solidFill>
              <a:schemeClr val="tx2"/>
            </a:solidFill>
            <a:latin typeface="Palatino Linotype" panose="02040502050505030304" pitchFamily="18" charset="0"/>
          </a:endParaRPr>
        </a:p>
      </dsp:txBody>
      <dsp:txXfrm>
        <a:off x="1163743" y="905347"/>
        <a:ext cx="573963" cy="509088"/>
      </dsp:txXfrm>
    </dsp:sp>
    <dsp:sp modelId="{B1CEA211-F0AC-4DDB-99AF-4DACF7D1661B}">
      <dsp:nvSpPr>
        <dsp:cNvPr id="0" name=""/>
        <dsp:cNvSpPr/>
      </dsp:nvSpPr>
      <dsp:spPr>
        <a:xfrm>
          <a:off x="545815" y="243901"/>
          <a:ext cx="835686" cy="73064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Доходы   -57 221,7</a:t>
          </a:r>
          <a:endParaRPr lang="ru-RU" sz="1000" b="1" kern="1200" dirty="0">
            <a:solidFill>
              <a:schemeClr val="tx2"/>
            </a:solidFill>
            <a:latin typeface="Palatino Linotype" panose="02040502050505030304" pitchFamily="18" charset="0"/>
          </a:endParaRPr>
        </a:p>
      </dsp:txBody>
      <dsp:txXfrm>
        <a:off x="668198" y="350901"/>
        <a:ext cx="590920" cy="516641"/>
      </dsp:txXfrm>
    </dsp:sp>
    <dsp:sp modelId="{2B80586B-6934-42F0-B1C5-0EC6589BC13B}">
      <dsp:nvSpPr>
        <dsp:cNvPr id="0" name=""/>
        <dsp:cNvSpPr/>
      </dsp:nvSpPr>
      <dsp:spPr>
        <a:xfrm>
          <a:off x="315662" y="139708"/>
          <a:ext cx="2139879" cy="1478920"/>
        </a:xfrm>
        <a:prstGeom prst="funnel">
          <a:avLst/>
        </a:prstGeom>
        <a:solidFill>
          <a:schemeClr val="accent1">
            <a:lumMod val="20000"/>
            <a:lumOff val="80000"/>
            <a:alpha val="4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BDAF8-5759-42DF-8E4D-09C9610A7FB7}">
      <dsp:nvSpPr>
        <dsp:cNvPr id="0" name=""/>
        <dsp:cNvSpPr/>
      </dsp:nvSpPr>
      <dsp:spPr>
        <a:xfrm>
          <a:off x="4572001" y="264632"/>
          <a:ext cx="2388343" cy="396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13"/>
              </a:lnTo>
              <a:lnTo>
                <a:pt x="2388343" y="196813"/>
              </a:lnTo>
              <a:lnTo>
                <a:pt x="2388343" y="39664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E9359-428D-48A6-BD9A-AD4EC38FFF75}">
      <dsp:nvSpPr>
        <dsp:cNvPr id="0" name=""/>
        <dsp:cNvSpPr/>
      </dsp:nvSpPr>
      <dsp:spPr>
        <a:xfrm>
          <a:off x="4526281" y="264632"/>
          <a:ext cx="91440" cy="3966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13"/>
              </a:lnTo>
              <a:lnTo>
                <a:pt x="131264" y="196813"/>
              </a:lnTo>
              <a:lnTo>
                <a:pt x="131264" y="39664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EE665-904A-4E95-AA1A-8AA470F46977}">
      <dsp:nvSpPr>
        <dsp:cNvPr id="0" name=""/>
        <dsp:cNvSpPr/>
      </dsp:nvSpPr>
      <dsp:spPr>
        <a:xfrm>
          <a:off x="2269201" y="264632"/>
          <a:ext cx="2302800" cy="396642"/>
        </a:xfrm>
        <a:custGeom>
          <a:avLst/>
          <a:gdLst/>
          <a:ahLst/>
          <a:cxnLst/>
          <a:rect l="0" t="0" r="0" b="0"/>
          <a:pathLst>
            <a:path>
              <a:moveTo>
                <a:pt x="2302800" y="0"/>
              </a:moveTo>
              <a:lnTo>
                <a:pt x="2302800" y="196813"/>
              </a:lnTo>
              <a:lnTo>
                <a:pt x="0" y="196813"/>
              </a:lnTo>
              <a:lnTo>
                <a:pt x="0" y="39664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51143-17F1-4B15-996E-33CEB1D696A6}">
      <dsp:nvSpPr>
        <dsp:cNvPr id="0" name=""/>
        <dsp:cNvSpPr/>
      </dsp:nvSpPr>
      <dsp:spPr>
        <a:xfrm>
          <a:off x="3" y="3083"/>
          <a:ext cx="9143996" cy="26154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16190D"/>
              </a:solidFill>
              <a:latin typeface="Palatino Linotype" pitchFamily="18" charset="0"/>
            </a:rPr>
            <a:t>В рамках реализации проекта</a:t>
          </a:r>
          <a:r>
            <a:rPr lang="en-US" sz="1600" kern="1200" dirty="0" smtClean="0">
              <a:solidFill>
                <a:srgbClr val="16190D"/>
              </a:solidFill>
              <a:latin typeface="Palatino Linotype" pitchFamily="18" charset="0"/>
            </a:rPr>
            <a:t> </a:t>
          </a:r>
          <a:r>
            <a:rPr lang="ru-RU" sz="1600" kern="1200" dirty="0" smtClean="0">
              <a:solidFill>
                <a:srgbClr val="16190D"/>
              </a:solidFill>
              <a:latin typeface="Palatino Linotype" pitchFamily="18" charset="0"/>
            </a:rPr>
            <a:t>в 2019 году произведено расходов на сумму 115 895,8 тыс. руб. </a:t>
          </a:r>
          <a:endParaRPr lang="ru-RU" sz="1600" kern="1200" dirty="0"/>
        </a:p>
      </dsp:txBody>
      <dsp:txXfrm>
        <a:off x="3" y="3083"/>
        <a:ext cx="9143996" cy="261548"/>
      </dsp:txXfrm>
    </dsp:sp>
    <dsp:sp modelId="{D9E7068A-93A6-4735-A721-A5D4DE06F8B5}">
      <dsp:nvSpPr>
        <dsp:cNvPr id="0" name=""/>
        <dsp:cNvSpPr/>
      </dsp:nvSpPr>
      <dsp:spPr>
        <a:xfrm>
          <a:off x="1232085" y="661275"/>
          <a:ext cx="2074231" cy="48165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16190D"/>
              </a:solidFill>
              <a:latin typeface="Palatino Linotype" pitchFamily="18" charset="0"/>
            </a:rPr>
            <a:t>Федеральный бюджет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16190D"/>
              </a:solidFill>
              <a:latin typeface="Palatino Linotype" pitchFamily="18" charset="0"/>
            </a:rPr>
            <a:t>42 212,0 тыс. руб.</a:t>
          </a:r>
          <a:endParaRPr lang="ru-RU" sz="1400" kern="1200" dirty="0">
            <a:solidFill>
              <a:srgbClr val="16190D"/>
            </a:solidFill>
            <a:latin typeface="Palatino Linotype" pitchFamily="18" charset="0"/>
          </a:endParaRPr>
        </a:p>
      </dsp:txBody>
      <dsp:txXfrm>
        <a:off x="1232085" y="661275"/>
        <a:ext cx="2074231" cy="481656"/>
      </dsp:txXfrm>
    </dsp:sp>
    <dsp:sp modelId="{8AD78297-77E8-4BC2-A851-E2BBBC462ED6}">
      <dsp:nvSpPr>
        <dsp:cNvPr id="0" name=""/>
        <dsp:cNvSpPr/>
      </dsp:nvSpPr>
      <dsp:spPr>
        <a:xfrm>
          <a:off x="3705976" y="661275"/>
          <a:ext cx="1903139" cy="46711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16190D"/>
              </a:solidFill>
              <a:latin typeface="Palatino Linotype" pitchFamily="18" charset="0"/>
            </a:rPr>
            <a:t>Областной  бюджет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solidFill>
                <a:srgbClr val="16190D"/>
              </a:solidFill>
              <a:latin typeface="Palatino Linotype" pitchFamily="18" charset="0"/>
            </a:rPr>
            <a:t>36 288,0</a:t>
          </a:r>
          <a:r>
            <a:rPr lang="ru-RU" sz="1400" kern="1200" dirty="0" smtClean="0">
              <a:solidFill>
                <a:srgbClr val="16190D"/>
              </a:solidFill>
              <a:latin typeface="Palatino Linotype" pitchFamily="18" charset="0"/>
            </a:rPr>
            <a:t> тыс. руб.</a:t>
          </a:r>
          <a:endParaRPr lang="ru-RU" sz="1400" kern="1200" dirty="0"/>
        </a:p>
      </dsp:txBody>
      <dsp:txXfrm>
        <a:off x="3705976" y="661275"/>
        <a:ext cx="1903139" cy="467116"/>
      </dsp:txXfrm>
    </dsp:sp>
    <dsp:sp modelId="{803FD2E9-463B-42F2-AD54-A2253004C97D}">
      <dsp:nvSpPr>
        <dsp:cNvPr id="0" name=""/>
        <dsp:cNvSpPr/>
      </dsp:nvSpPr>
      <dsp:spPr>
        <a:xfrm>
          <a:off x="6008775" y="661275"/>
          <a:ext cx="1903139" cy="48166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16190D"/>
              </a:solidFill>
              <a:latin typeface="Palatino Linotype" pitchFamily="18" charset="0"/>
            </a:rPr>
            <a:t>Местный бюджет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16190D"/>
              </a:solidFill>
              <a:latin typeface="Palatino Linotype" pitchFamily="18" charset="0"/>
            </a:rPr>
            <a:t>37 395,8 тыс. руб.</a:t>
          </a:r>
          <a:endParaRPr lang="ru-RU" sz="1400" kern="1200" dirty="0"/>
        </a:p>
      </dsp:txBody>
      <dsp:txXfrm>
        <a:off x="6008775" y="661275"/>
        <a:ext cx="1903139" cy="4816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F05DA-F8F8-4F18-894E-B20E3FC65561}">
      <dsp:nvSpPr>
        <dsp:cNvPr id="0" name=""/>
        <dsp:cNvSpPr/>
      </dsp:nvSpPr>
      <dsp:spPr>
        <a:xfrm>
          <a:off x="11807" y="359747"/>
          <a:ext cx="1425531" cy="570212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chemeClr val="tx2"/>
              </a:solidFill>
              <a:latin typeface="Palatino Linotype" panose="02040502050505030304" pitchFamily="18" charset="0"/>
              <a:cs typeface="Times New Roman" pitchFamily="18" charset="0"/>
            </a:rPr>
            <a:t>40,1</a:t>
          </a:r>
        </a:p>
      </dsp:txBody>
      <dsp:txXfrm>
        <a:off x="296913" y="359747"/>
        <a:ext cx="855319" cy="570212"/>
      </dsp:txXfrm>
    </dsp:sp>
    <dsp:sp modelId="{BC4E59A2-9013-4500-893C-7A409BFB0079}">
      <dsp:nvSpPr>
        <dsp:cNvPr id="0" name=""/>
        <dsp:cNvSpPr/>
      </dsp:nvSpPr>
      <dsp:spPr>
        <a:xfrm>
          <a:off x="1284148" y="358670"/>
          <a:ext cx="1425531" cy="570212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43,3</a:t>
          </a:r>
          <a:endParaRPr lang="ru-RU" sz="1800" b="1" kern="1200" dirty="0">
            <a:solidFill>
              <a:schemeClr val="tx2"/>
            </a:solidFill>
            <a:latin typeface="Palatino Linotype" panose="02040502050505030304" pitchFamily="18" charset="0"/>
          </a:endParaRPr>
        </a:p>
      </dsp:txBody>
      <dsp:txXfrm>
        <a:off x="1569254" y="358670"/>
        <a:ext cx="855319" cy="570212"/>
      </dsp:txXfrm>
    </dsp:sp>
    <dsp:sp modelId="{308298F4-1D2D-4C71-A4C9-9C14A1900123}">
      <dsp:nvSpPr>
        <dsp:cNvPr id="0" name=""/>
        <dsp:cNvSpPr/>
      </dsp:nvSpPr>
      <dsp:spPr>
        <a:xfrm>
          <a:off x="2567126" y="358670"/>
          <a:ext cx="1425531" cy="570212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  <a:latin typeface="Palatino Linotype" panose="02040502050505030304" pitchFamily="18" charset="0"/>
            </a:rPr>
            <a:t>45,6</a:t>
          </a:r>
          <a:endParaRPr lang="ru-RU" sz="1800" b="1" kern="1200" dirty="0">
            <a:solidFill>
              <a:schemeClr val="tx2"/>
            </a:solidFill>
            <a:latin typeface="Palatino Linotype" panose="02040502050505030304" pitchFamily="18" charset="0"/>
          </a:endParaRPr>
        </a:p>
      </dsp:txBody>
      <dsp:txXfrm>
        <a:off x="2852232" y="358670"/>
        <a:ext cx="855319" cy="570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0"/>
          <a:ext cx="677359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0.53309</cdr:x>
      <cdr:y>0.24593</cdr:y>
    </cdr:from>
    <cdr:to>
      <cdr:x>0.66728</cdr:x>
      <cdr:y>0.45538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4874607" y="1352762"/>
          <a:ext cx="1227011" cy="115214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>
              <a:lumMod val="7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0.1943</cdr:x>
      <cdr:y>0.38385</cdr:y>
    </cdr:from>
    <cdr:to>
      <cdr:x>0.45043</cdr:x>
      <cdr:y>0.65029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93422" y="2128296"/>
          <a:ext cx="2232248" cy="14773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ru-RU" sz="2000" dirty="0" smtClean="0">
              <a:latin typeface="Palatino Linotype" panose="02040502050505030304" pitchFamily="18" charset="0"/>
            </a:rPr>
            <a:t>Исполнение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2000" dirty="0" smtClean="0">
              <a:latin typeface="Palatino Linotype" panose="02040502050505030304" pitchFamily="18" charset="0"/>
            </a:rPr>
            <a:t>за 2019 год составило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2000" b="1" dirty="0" smtClean="0">
              <a:latin typeface="Palatino Linotype" panose="02040502050505030304" pitchFamily="18" charset="0"/>
            </a:rPr>
            <a:t>239 348,0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2000" b="1" dirty="0" smtClean="0">
              <a:latin typeface="Palatino Linotype" panose="02040502050505030304" pitchFamily="18" charset="0"/>
            </a:rPr>
            <a:t>тыс. руб.</a:t>
          </a:r>
          <a:endParaRPr lang="ru-RU" sz="20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0.3228</cdr:x>
      <cdr:y>0.47511</cdr:y>
    </cdr:from>
    <cdr:to>
      <cdr:x>0.62789</cdr:x>
      <cdr:y>0.65809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415" y="3044851"/>
          <a:ext cx="1296144" cy="11726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>
            <a:lnSpc>
              <a:spcPct val="90000"/>
            </a:lnSpc>
          </a:pPr>
          <a:r>
            <a:rPr lang="ru-RU" sz="1300" dirty="0" smtClean="0">
              <a:latin typeface="Palatino Linotype" panose="02040502050505030304" pitchFamily="18" charset="0"/>
            </a:rPr>
            <a:t>Всего произведено расходов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dirty="0" smtClean="0">
              <a:latin typeface="Palatino Linotype" panose="02040502050505030304" pitchFamily="18" charset="0"/>
            </a:rPr>
            <a:t> на сумму 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b="1" dirty="0" smtClean="0">
              <a:latin typeface="Palatino Linotype" panose="02040502050505030304" pitchFamily="18" charset="0"/>
            </a:rPr>
            <a:t>106 327,4</a:t>
          </a:r>
        </a:p>
        <a:p xmlns:a="http://schemas.openxmlformats.org/drawingml/2006/main">
          <a:pPr algn="ctr">
            <a:lnSpc>
              <a:spcPct val="90000"/>
            </a:lnSpc>
          </a:pPr>
          <a:r>
            <a:rPr lang="ru-RU" sz="1300" b="1" dirty="0" smtClean="0">
              <a:latin typeface="Palatino Linotype" panose="02040502050505030304" pitchFamily="18" charset="0"/>
            </a:rPr>
            <a:t> тыс. руб.</a:t>
          </a:r>
          <a:endParaRPr lang="ru-RU" sz="1300" b="1" dirty="0">
            <a:latin typeface="Palatino Linotype" panose="0204050205050503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0.03749</cdr:x>
      <cdr:y>0.64286</cdr:y>
    </cdr:from>
    <cdr:to>
      <cdr:x>0.3625</cdr:x>
      <cdr:y>0.78595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4282" y="1285884"/>
          <a:ext cx="1857388" cy="2862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1400" dirty="0" smtClean="0">
              <a:latin typeface="Palatino Linotype" pitchFamily="18" charset="0"/>
            </a:rPr>
            <a:t>Бюджетный кредит</a:t>
          </a:r>
          <a:endParaRPr lang="ru-RU" sz="1400" dirty="0">
            <a:latin typeface="Palatino Linotype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95144-3BD5-4C4C-A365-117C3C2CE556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677C3-DDAE-4AFD-8BB6-9D9F6BDC4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047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3470-E516-480E-9607-2C26354B13B1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99D3-04E8-449E-8901-6FA8FD221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A06-82EC-4077-9EA1-48A0FB5D957E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1A88-0607-41DB-9F4B-E1CD2D0595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8213-0EB3-4275-90EC-DC1B3E36624F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593B-0D30-45E9-8652-72814BE87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9FEA-7C5F-4D45-AA95-EA56A8E93C96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60E9-B033-40CA-9D59-D201A08E6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C9AF-ACF3-407C-AB2B-2D4C2B1577AA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92F5-D35C-407B-A701-6659F17C6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0643-80EA-4C82-9BA2-32B5F6F98DF0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E902-561F-4E45-AE1C-FA27A4F5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EA12-DE66-4248-91CF-20C5440B57CD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F9E3-8912-4758-95E5-030C6D02C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0BE-05CE-4A5A-B525-81725E3248E8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9C6-D4D5-4970-B39E-78A9AAB6C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712C-5645-4C17-A2C0-3CF4C8109096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9106-3596-4C14-9676-F689DD062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BD56-DFF4-4CA3-9A4B-5577C748BE7C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15C6-90BF-4E0C-9B66-8F1060E8C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BEC6-138C-4F50-BB10-52ADBC58594F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EA0C-B1A2-4001-95AC-BA7D9AC31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7321-0D11-41F2-B923-DF449F42145C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077E-56FC-48B5-9120-E84754311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F69-923F-44CE-9FA9-30810A995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CC40-5F34-46FF-8573-0B1F7B7DBC60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7EBF-A682-4B2D-9002-0B763BE88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A90C-35D1-49A5-81EB-952BC1E90C5C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2DFA-DF3C-4117-A5BE-4FFD0199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3C1A-D3ED-4D86-8E65-5364846A6A1C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ADCD-7069-43FD-882D-A2F2958EB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A706-7B69-4697-A101-C4F8C0C5E4CD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FAE0-C676-4735-961E-BF473FC5D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88F6-230F-4E50-9E09-90BFF78B2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AB73-134D-4519-AF3C-E6DD039AAA3D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F18B-60E6-445B-978F-D5EDD07C3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0F29-3842-4D61-98B7-D633B09ECFC3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7422-08F6-4085-84C4-3CA8AEBC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A83D-B9C7-47D2-843B-3A28A3354A2A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E054-493B-477C-88B0-19509CBCE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732EA2-9C6D-4536-AAC9-0A0F8AFB17C9}" type="datetimeFigureOut">
              <a:rPr lang="en-US"/>
              <a:pPr>
                <a:defRPr/>
              </a:pPr>
              <a:t>6/3/2020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25C3EE5-5B71-479A-9A5B-D35B0940E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ADBD-1AC4-46B4-A251-1E97991596D0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A84C-5080-4727-8585-DE5848D4C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347F-53B7-4F09-BCF4-5BCBFBBDF8C1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60C2-0ACD-41B9-B450-F0A6526A7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48C2-295A-4695-B311-216BE08D0642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033-587C-43D5-AF7C-0E7D2A549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D5D-0445-4B4D-AD68-BBD17F988EE8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BB1-5357-4F1B-A13A-127A04D54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E4CF-9CA2-4BA6-9CA6-8C2D6796CD9C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256B-68FF-4887-977C-9EAAB0611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E970D-47FA-4065-95D6-3949EBC32B51}" type="datetimeFigureOut">
              <a:rPr lang="en-US"/>
              <a:pPr>
                <a:defRPr/>
              </a:pPr>
              <a:t>6/3/2020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1A192-3389-4BD1-BB6D-5C645BA1B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6C5-9CE6-4F92-ADDD-F3A06CD34A76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DF6-5D8B-4018-BC78-530936BEF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A9025-B4C1-4DE1-AFEF-492822CBF0DA}" type="datetimeFigureOut">
              <a:rPr lang="en-US"/>
              <a:pPr>
                <a:defRPr/>
              </a:pPr>
              <a:t>6/3/2020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4158B-28EB-4CB5-8E9E-25ED66BAF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2DCA-45E5-40D3-9374-309574DCCB03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E687-5DD1-4D6E-94EF-DAA498091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40FD-CE1E-4328-A336-E4F267E24FBE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F13E-A354-4BF1-B0BA-09DCE2787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4D19-F93A-4E67-BAFC-C57C4CA1B57A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B377-ACB7-44C5-AA1D-913DA1CB8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0A4-55C8-4CFD-8DF6-8A44ADC3F916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AB58-4BDE-464F-88C8-6F8685FB5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3E0F5-198F-486E-AE13-9AF8D0429E50}" type="datetimeFigureOut">
              <a:rPr lang="en-US"/>
              <a:pPr>
                <a:defRPr/>
              </a:pPr>
              <a:t>6/3/2020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14F78-55C6-49E9-A368-C6939CEE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5B47-7F05-4571-BC28-162F1E78C89C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0332-4CB2-4447-9A86-CF4A2615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F64-A7DF-4FAB-81B0-118F15388E03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5C18-70DB-49BA-A8B7-0A901B630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2E91-BB2E-4193-AD3A-0CFF12F04E30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A90A-681D-4B94-88C4-05C7F280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F1FA-07F3-41A4-8689-8AD5D86F2E8C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D8A-9D3B-415F-A2A0-D6FF55861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3573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976C5-9CE6-4F92-ADDD-F3A06CD34A76}" type="datetimeFigureOut">
              <a:rPr lang="ru-RU" smtClean="0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93DF6-5D8B-4018-BC78-530936BEF6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03.06.2020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82DCA-45E5-40D3-9374-309574DCCB03}" type="datetimeFigureOut">
              <a:rPr lang="ru-RU" smtClean="0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4E687-5DD1-4D6E-94EF-DAA498091A0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740FD-CE1E-4328-A336-E4F267E24FBE}" type="datetimeFigureOut">
              <a:rPr lang="ru-RU" smtClean="0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BF13E-A354-4BF1-B0BA-09DCE278750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55FB-F93B-4F3E-84D5-35A2E2478118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4AE0-D7CB-4F57-9FF8-62340E6D9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314D19-F93A-4E67-BAFC-C57C4CA1B57A}" type="datetimeFigureOut">
              <a:rPr lang="ru-RU" smtClean="0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7B377-ACB7-44C5-AA1D-913DA1CB85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ru-RU" noProof="0" smtClean="0"/>
              <a:pPr/>
              <a:t>03.06.2020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55B47-7F05-4571-BC28-162F1E78C89C}" type="datetimeFigureOut">
              <a:rPr lang="ru-RU" smtClean="0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60332-4CB2-4447-9A86-CF4A2615D6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8BF64-A7DF-4FAB-81B0-118F15388E03}" type="datetimeFigureOut">
              <a:rPr lang="ru-RU" smtClean="0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D5C18-70DB-49BA-A8B7-0A901B630E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18B-E3CC-4DC3-A051-2C34BC8B75B9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635E-482B-43C1-B159-7CCED92B1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CF8A-D29C-4067-B667-BB7AA3322E69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F701-AF15-432A-A793-6B2F59657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9D9-D01B-4A6D-AFB5-65DDFD9B8193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606C-BB81-45E3-99BB-895E1EE01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C226-5E63-47E4-A8E9-D3AEE7B67A2B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C19-71CC-4731-98B9-A9598E3F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89FA4-88C9-4F8F-B801-4158EE744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36E03-3C10-4464-AED1-BBF2F9074278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92037-2B88-4388-9B86-80D3E37D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75" r:id="rId9"/>
    <p:sldLayoutId id="2147484350" r:id="rId10"/>
    <p:sldLayoutId id="21474843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A7768-83EF-4837-B3F1-F74CE08DC86E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AB042-E804-499D-881E-4F635B92E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76" r:id="rId3"/>
    <p:sldLayoutId id="2147484354" r:id="rId4"/>
    <p:sldLayoutId id="2147484355" r:id="rId5"/>
    <p:sldLayoutId id="2147484356" r:id="rId6"/>
    <p:sldLayoutId id="2147484377" r:id="rId7"/>
    <p:sldLayoutId id="2147484357" r:id="rId8"/>
    <p:sldLayoutId id="2147484358" r:id="rId9"/>
    <p:sldLayoutId id="2147484359" r:id="rId10"/>
    <p:sldLayoutId id="21474843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559C6343-6676-41EC-AE79-52C087F51403}" type="datetimeFigureOut">
              <a:rPr lang="ru-RU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32E31F-8E8A-46B2-AA84-9C196840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61" r:id="rId2"/>
    <p:sldLayoutId id="2147484379" r:id="rId3"/>
    <p:sldLayoutId id="2147484362" r:id="rId4"/>
    <p:sldLayoutId id="2147484363" r:id="rId5"/>
    <p:sldLayoutId id="2147484364" r:id="rId6"/>
    <p:sldLayoutId id="2147484380" r:id="rId7"/>
    <p:sldLayoutId id="2147484365" r:id="rId8"/>
    <p:sldLayoutId id="2147484366" r:id="rId9"/>
    <p:sldLayoutId id="2147484367" r:id="rId10"/>
    <p:sldLayoutId id="21474843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03.06.2020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5.xml"/><Relationship Id="rId11" Type="http://schemas.openxmlformats.org/officeDocument/2006/relationships/image" Target="../media/image24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3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21.xml"/><Relationship Id="rId7" Type="http://schemas.openxmlformats.org/officeDocument/2006/relationships/diagramColors" Target="../diagrams/colors6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0" y="571922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Отчет об исполнении</a:t>
            </a:r>
            <a:r>
              <a:rPr lang="en-US" sz="4000" b="1" dirty="0" smtClean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 </a:t>
            </a:r>
            <a:r>
              <a:rPr lang="ru-RU" sz="4000" b="1" dirty="0" smtClean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бюджета </a:t>
            </a:r>
            <a:r>
              <a:rPr lang="ru-RU" sz="3200" b="1" dirty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/>
            </a:r>
            <a:br>
              <a:rPr lang="ru-RU" sz="3200" b="1" dirty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</a:br>
            <a:r>
              <a:rPr lang="ru-RU" sz="3200" b="1" dirty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Лужского городского </a:t>
            </a:r>
            <a:r>
              <a:rPr lang="ru-RU" sz="3200" b="1" dirty="0" smtClean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поселения за 2019 </a:t>
            </a:r>
            <a:r>
              <a:rPr lang="ru-RU" sz="3200" b="1" dirty="0">
                <a:solidFill>
                  <a:srgbClr val="161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BrowalliaUPC" pitchFamily="34" charset="-34"/>
              </a:rPr>
              <a:t>год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142852"/>
            <a:ext cx="8820150" cy="79238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расходной части бюджета по разделам</a:t>
            </a:r>
            <a:endParaRPr lang="ru-RU" sz="3000" b="1" cap="none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928670"/>
            <a:ext cx="8064896" cy="4333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619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672 803,8 тыс.руб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560 980,0 тыс.руб</a:t>
            </a:r>
            <a:r>
              <a:rPr lang="ru-RU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(83,4%)</a:t>
            </a:r>
            <a:endParaRPr lang="ru-RU" dirty="0">
              <a:solidFill>
                <a:schemeClr val="tx2"/>
              </a:solidFill>
              <a:latin typeface="Palatino Linotype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54319363"/>
              </p:ext>
            </p:extLst>
          </p:nvPr>
        </p:nvGraphicFramePr>
        <p:xfrm>
          <a:off x="0" y="1500174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929190" y="4429132"/>
            <a:ext cx="1731042" cy="1304124"/>
          </a:xfrm>
          <a:prstGeom prst="line">
            <a:avLst/>
          </a:prstGeom>
          <a:ln w="3175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6248" y="2571744"/>
            <a:ext cx="285752" cy="1289304"/>
          </a:xfrm>
          <a:prstGeom prst="line">
            <a:avLst/>
          </a:prstGeom>
          <a:ln w="2222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43808" y="2996952"/>
            <a:ext cx="1442440" cy="1008112"/>
          </a:xfrm>
          <a:prstGeom prst="line">
            <a:avLst/>
          </a:prstGeom>
          <a:ln w="317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5888"/>
            <a:ext cx="7992888" cy="5508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расходной части бюджета</a:t>
            </a:r>
            <a:endParaRPr lang="ru-RU" sz="33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634662"/>
              </p:ext>
            </p:extLst>
          </p:nvPr>
        </p:nvGraphicFramePr>
        <p:xfrm>
          <a:off x="2839885" y="3265455"/>
          <a:ext cx="315752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4469"/>
              </p:ext>
            </p:extLst>
          </p:nvPr>
        </p:nvGraphicFramePr>
        <p:xfrm>
          <a:off x="2611399" y="5011366"/>
          <a:ext cx="3335944" cy="174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202480"/>
              </p:ext>
            </p:extLst>
          </p:nvPr>
        </p:nvGraphicFramePr>
        <p:xfrm>
          <a:off x="2882729" y="1074748"/>
          <a:ext cx="307183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994358"/>
              </p:ext>
            </p:extLst>
          </p:nvPr>
        </p:nvGraphicFramePr>
        <p:xfrm>
          <a:off x="6049992" y="1367260"/>
          <a:ext cx="2879725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854639"/>
              </p:ext>
            </p:extLst>
          </p:nvPr>
        </p:nvGraphicFramePr>
        <p:xfrm>
          <a:off x="6140282" y="3175796"/>
          <a:ext cx="2789435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391584"/>
              </p:ext>
            </p:extLst>
          </p:nvPr>
        </p:nvGraphicFramePr>
        <p:xfrm>
          <a:off x="-29611" y="5128828"/>
          <a:ext cx="2979155" cy="162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241538"/>
              </p:ext>
            </p:extLst>
          </p:nvPr>
        </p:nvGraphicFramePr>
        <p:xfrm>
          <a:off x="35496" y="3312253"/>
          <a:ext cx="2914049" cy="179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831395"/>
              </p:ext>
            </p:extLst>
          </p:nvPr>
        </p:nvGraphicFramePr>
        <p:xfrm>
          <a:off x="6049992" y="5229201"/>
          <a:ext cx="3094008" cy="16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937209"/>
              </p:ext>
            </p:extLst>
          </p:nvPr>
        </p:nvGraphicFramePr>
        <p:xfrm>
          <a:off x="-54629" y="1112614"/>
          <a:ext cx="3024336" cy="236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683568" y="764704"/>
            <a:ext cx="7776467" cy="50460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1619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672 803,8 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факт –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560 980,0 тыс.руб</a:t>
            </a:r>
            <a:r>
              <a:rPr lang="ru-RU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(83,4%)</a:t>
            </a:r>
            <a:endParaRPr lang="ru-RU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4511"/>
              </p:ext>
            </p:extLst>
          </p:nvPr>
        </p:nvGraphicFramePr>
        <p:xfrm>
          <a:off x="428596" y="642918"/>
          <a:ext cx="8429684" cy="322597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43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1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Муниципальная программа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Исполнение</a:t>
                      </a:r>
                      <a:endParaRPr lang="ru-RU" sz="1000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и поддержка малого и среднего предпринимательства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468,0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468,0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жилищно-коммунального и дорожного хозяйства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278 164,6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239 348,0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86,0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культуры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163 295,5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147 845,0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90,5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Молодежь Лужского городского поселения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075,7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13 033,5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Физическая культура в Лужском городском поселении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61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2 496,2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2 485,9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99,6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Развитие Заречного парка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3 519,0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3 515,9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Формирование комфортной городской среды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BF94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168 395,8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115 895,8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68,8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Муниципальная поддержка граждан, нуждающихся в улучшении жилищных условий, на приобретение (строительство) жилья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7D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14 774,7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14 253,7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96,5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Обеспечение безопасности на территории Лужского городского поселения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8 545,6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8 463,7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99,0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53414"/>
                  </a:ext>
                </a:extLst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652 735,1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545 309,5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83,5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1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Непрограммные расходы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20 068,7</a:t>
                      </a:r>
                    </a:p>
                  </a:txBody>
                  <a:tcPr anchor="ctr"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15 670,5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78,1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31084"/>
            <a:ext cx="7815812" cy="44527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Исполнение муниципальных программ</a:t>
            </a:r>
            <a:endParaRPr lang="ru-RU" sz="2800" b="1" cap="none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4149080"/>
            <a:ext cx="2571768" cy="2304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Расходы бюджета на реализацию муниципальных программ от общего объема расходов в 2019 году составили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97,2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%;  </a:t>
            </a:r>
          </a:p>
          <a:p>
            <a:pPr algn="ctr"/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на непрограммные направления деятельности – </a:t>
            </a:r>
            <a:r>
              <a:rPr lang="ru-RU" sz="1400" b="1" dirty="0" smtClean="0">
                <a:solidFill>
                  <a:srgbClr val="16190D"/>
                </a:solidFill>
                <a:latin typeface="Palatino Linotype" pitchFamily="18" charset="0"/>
              </a:rPr>
              <a:t>2,8%</a:t>
            </a:r>
            <a:r>
              <a:rPr lang="ru-RU" sz="1400" dirty="0" smtClean="0">
                <a:solidFill>
                  <a:srgbClr val="16190D"/>
                </a:solidFill>
                <a:latin typeface="Palatino Linotype" pitchFamily="18" charset="0"/>
              </a:rPr>
              <a:t>.</a:t>
            </a:r>
            <a:endParaRPr lang="ru-RU" sz="1400" dirty="0">
              <a:solidFill>
                <a:srgbClr val="16190D"/>
              </a:solidFill>
              <a:latin typeface="Palatino Linotype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565368185"/>
              </p:ext>
            </p:extLst>
          </p:nvPr>
        </p:nvGraphicFramePr>
        <p:xfrm>
          <a:off x="107504" y="3750483"/>
          <a:ext cx="7963280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70784" y="-38193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4064163"/>
              </p:ext>
            </p:extLst>
          </p:nvPr>
        </p:nvGraphicFramePr>
        <p:xfrm>
          <a:off x="214282" y="928670"/>
          <a:ext cx="87154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2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2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«Развитие жилищно-коммунального и дорожного хозяйства» </a:t>
            </a:r>
            <a:endParaRPr lang="ru-RU" sz="22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-6425" y="272232"/>
            <a:ext cx="9144000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Благоустройство Лужского городского поселения</a:t>
            </a:r>
            <a:endParaRPr lang="ru-RU" sz="28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483385"/>
              </p:ext>
            </p:extLst>
          </p:nvPr>
        </p:nvGraphicFramePr>
        <p:xfrm>
          <a:off x="1223628" y="1052736"/>
          <a:ext cx="6696743" cy="5092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387"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Основные мероприятия</a:t>
                      </a:r>
                      <a:endParaRPr lang="ru-RU" sz="1300" i="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300" i="0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тыс. руб.</a:t>
                      </a:r>
                      <a:endParaRPr lang="ru-RU" sz="1300" i="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Исполнение, тыс. руб.</a:t>
                      </a:r>
                      <a:endParaRPr lang="ru-RU" sz="1300" i="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i="0" dirty="0" smtClean="0">
                          <a:solidFill>
                            <a:schemeClr val="tx2"/>
                          </a:solidFill>
                          <a:effectLst/>
                          <a:latin typeface="Palatino Linotype" pitchFamily="18" charset="0"/>
                          <a:cs typeface="Aharoni" pitchFamily="2" charset="-79"/>
                        </a:rPr>
                        <a:t>%</a:t>
                      </a:r>
                      <a:endParaRPr lang="ru-RU" sz="1300" i="0" dirty="0">
                        <a:solidFill>
                          <a:schemeClr val="tx2"/>
                        </a:solidFill>
                        <a:effectLst/>
                        <a:latin typeface="Palatino Linotype" pitchFamily="18" charset="0"/>
                        <a:cs typeface="Aharoni" pitchFamily="2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89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Озеленение и благоустройство</a:t>
                      </a:r>
                      <a:endParaRPr kumimoji="0" lang="ru-RU" sz="1300" b="1" kern="1200" dirty="0">
                        <a:solidFill>
                          <a:schemeClr val="tx2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9 048,7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8 394,0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92,8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8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и содержание городского фонтана в Привокзальном сквере</a:t>
                      </a:r>
                      <a:endParaRPr kumimoji="0" lang="ru-RU" sz="1300" b="1" kern="1200" dirty="0">
                        <a:solidFill>
                          <a:schemeClr val="tx2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360,0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47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Обслуживание мест массового отдыха</a:t>
                      </a:r>
                      <a:endParaRPr kumimoji="0" lang="ru-RU" sz="1300" b="1" kern="1200" dirty="0">
                        <a:solidFill>
                          <a:schemeClr val="tx2"/>
                        </a:solidFill>
                        <a:latin typeface="Palatino Linotype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6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Организация ритуальных услуг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99,0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79,5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80,3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162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 тротуаров, пешеходных дорожек, мостов, лестниц, остановок общественного транспорта и Привокзального сквера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13 500,0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13 500,0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2852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Благоустройство набережной реки Луги и общественно значимых публичных пространств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46 141,4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32 386,6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70,2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2873"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b="1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Обеспечение благоприятной экологической обстановки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10 290,7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10 280,0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99,9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6192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" y="1052736"/>
            <a:ext cx="1207723" cy="130891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1069299"/>
            <a:ext cx="1236169" cy="130891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01450"/>
            <a:ext cx="1230285" cy="119084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" y="3509029"/>
            <a:ext cx="1187624" cy="125650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7" y="3552499"/>
            <a:ext cx="1236168" cy="127036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754"/>
            <a:ext cx="1187623" cy="1319676"/>
          </a:xfrm>
          <a:prstGeom prst="rect">
            <a:avLst/>
          </a:prstGeom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 descr="C:\Users\Vedisheva\AppData\Local\Microsoft\Windows\INetCache\Content.Word\IMG-20191030-WA001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07" y="4822860"/>
            <a:ext cx="1236169" cy="132192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2361651"/>
            <a:ext cx="1236169" cy="118541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С 2017 года Лужское городское поселение принимает участие</a:t>
            </a:r>
          </a:p>
          <a:p>
            <a:pPr algn="ctr"/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 в масштабном проекте</a:t>
            </a:r>
            <a:b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Palatino Linotype" pitchFamily="18" charset="0"/>
                <a:cs typeface="Times New Roman" panose="02020603050405020304" pitchFamily="18" charset="0"/>
              </a:rPr>
              <a:t> «Формирование комфортной городской среды».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614892"/>
            <a:ext cx="33575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  <a:cs typeface="Times New Roman" panose="02020603050405020304" pitchFamily="18" charset="0"/>
              </a:rPr>
              <a:t>По результатам конкурсного отбора были определены общественные территории, подлежащие благоустройству: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Palatino Linotype" pitchFamily="18" charset="0"/>
                <a:cs typeface="Times New Roman" panose="02020603050405020304" pitchFamily="18" charset="0"/>
              </a:rPr>
              <a:t>Центральная Набережная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b="1" dirty="0" smtClean="0">
                <a:latin typeface="Palatino Linotype" pitchFamily="18" charset="0"/>
                <a:cs typeface="Times New Roman" panose="02020603050405020304" pitchFamily="18" charset="0"/>
              </a:rPr>
              <a:t>Пешеходная зона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300" b="1" dirty="0" smtClean="0">
                <a:latin typeface="Palatino Linotype" pitchFamily="18" charset="0"/>
                <a:cs typeface="Times New Roman" panose="02020603050405020304" pitchFamily="18" charset="0"/>
              </a:rPr>
              <a:t>Общественная территория в районе д. 5 по ул. Набережная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31065440"/>
              </p:ext>
            </p:extLst>
          </p:nvPr>
        </p:nvGraphicFramePr>
        <p:xfrm>
          <a:off x="0" y="1286648"/>
          <a:ext cx="91440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796136" y="3697868"/>
            <a:ext cx="349362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  <a:cs typeface="Times New Roman" panose="02020603050405020304" pitchFamily="18" charset="0"/>
              </a:rPr>
              <a:t>Благоустройство дворовых территорий:</a:t>
            </a:r>
            <a:br>
              <a:rPr lang="ru-RU" sz="1300" dirty="0" smtClean="0"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Palatino Linotype" pitchFamily="18" charset="0"/>
                <a:cs typeface="Times New Roman" panose="02020603050405020304" pitchFamily="18" charset="0"/>
              </a:rPr>
              <a:t>ул. Победы, д. 6</a:t>
            </a:r>
            <a:br>
              <a:rPr lang="ru-RU" sz="1300" b="1" dirty="0" smtClean="0"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1300" b="1" dirty="0" smtClean="0">
                <a:latin typeface="Palatino Linotype" pitchFamily="18" charset="0"/>
                <a:cs typeface="Times New Roman" panose="02020603050405020304" pitchFamily="18" charset="0"/>
              </a:rPr>
              <a:t>пр. Володарского, д. 15</a:t>
            </a:r>
            <a:endParaRPr lang="ru-RU" sz="1300" b="1" dirty="0">
              <a:latin typeface="Palatino Linotype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9" y="4590197"/>
            <a:ext cx="1426395" cy="1133459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9" y="5589240"/>
            <a:ext cx="1447671" cy="115212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50" y="4529592"/>
            <a:ext cx="1440160" cy="1194064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120582"/>
            <a:ext cx="1584176" cy="1404762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2" descr="C:\Users\Zareckaya\Desktop\Комф среда\2019\практики\ГОТОВО\imаgе­Луга Победы, 6\imаgе­1 Луга Победы, 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77403"/>
            <a:ext cx="1570097" cy="1318967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45" y="2583103"/>
            <a:ext cx="1889884" cy="99993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авильный пятиугольник 5"/>
          <p:cNvSpPr/>
          <p:nvPr/>
        </p:nvSpPr>
        <p:spPr>
          <a:xfrm>
            <a:off x="5300566" y="4379954"/>
            <a:ext cx="3843434" cy="2334979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TextBox 19"/>
          <p:cNvSpPr txBox="1"/>
          <p:nvPr/>
        </p:nvSpPr>
        <p:spPr>
          <a:xfrm>
            <a:off x="5652120" y="4947613"/>
            <a:ext cx="316344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latin typeface="Palatino Linotype" panose="02040502050505030304" pitchFamily="18" charset="0"/>
              </a:rPr>
              <a:t>Расходы федерального бюджета 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latin typeface="Palatino Linotype" panose="02040502050505030304" pitchFamily="18" charset="0"/>
              </a:rPr>
              <a:t>на создание комфортной городской среды в малых городах и исторических поселениях – </a:t>
            </a:r>
            <a:r>
              <a:rPr lang="ru-RU" sz="1200" b="1" dirty="0" smtClean="0">
                <a:latin typeface="Palatino Linotype" panose="02040502050505030304" pitchFamily="18" charset="0"/>
              </a:rPr>
              <a:t>победителях Всероссийского конкурса лучших проектов создания комфортной городской среды</a:t>
            </a:r>
            <a:r>
              <a:rPr lang="ru-RU" sz="1200" dirty="0" smtClean="0">
                <a:latin typeface="Palatino Linotype" panose="0204050205050503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latin typeface="Palatino Linotype" panose="02040502050505030304" pitchFamily="18" charset="0"/>
              </a:rPr>
              <a:t>в 2019 году составили 22 500,0 тыс. руб.</a:t>
            </a:r>
            <a:endParaRPr lang="ru-RU" sz="12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6625" y="90728"/>
            <a:ext cx="9144000" cy="5763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cap="none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Дорожный фонд Лужского городского поселения</a:t>
            </a:r>
            <a:endParaRPr lang="ru-RU" sz="2600" b="1" cap="none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24214803"/>
              </p:ext>
            </p:extLst>
          </p:nvPr>
        </p:nvGraphicFramePr>
        <p:xfrm>
          <a:off x="0" y="764704"/>
          <a:ext cx="435597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1905" y="1899393"/>
            <a:ext cx="185216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latin typeface="Palatino Linotype" panose="02040502050505030304" pitchFamily="18" charset="0"/>
              </a:rPr>
              <a:t>Объем муниципального дорожного фонда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latin typeface="Palatino Linotype" panose="02040502050505030304" pitchFamily="18" charset="0"/>
              </a:rPr>
              <a:t> на 2019 год утвержден 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latin typeface="Palatino Linotype" panose="02040502050505030304" pitchFamily="18" charset="0"/>
              </a:rPr>
              <a:t>в сумме</a:t>
            </a:r>
          </a:p>
          <a:p>
            <a:pPr algn="ctr">
              <a:lnSpc>
                <a:spcPct val="90000"/>
              </a:lnSpc>
            </a:pPr>
            <a:r>
              <a:rPr lang="ru-RU" sz="1300" dirty="0" smtClean="0">
                <a:latin typeface="Palatino Linotype" panose="02040502050505030304" pitchFamily="18" charset="0"/>
              </a:rPr>
              <a:t> </a:t>
            </a:r>
            <a:r>
              <a:rPr lang="ru-RU" sz="1300" b="1" dirty="0" smtClean="0">
                <a:latin typeface="Palatino Linotype" panose="02040502050505030304" pitchFamily="18" charset="0"/>
              </a:rPr>
              <a:t>110 165,0 </a:t>
            </a:r>
          </a:p>
          <a:p>
            <a:pPr algn="ctr">
              <a:lnSpc>
                <a:spcPct val="90000"/>
              </a:lnSpc>
            </a:pPr>
            <a:r>
              <a:rPr lang="ru-RU" sz="1300" b="1" dirty="0" smtClean="0">
                <a:latin typeface="Palatino Linotype" panose="02040502050505030304" pitchFamily="18" charset="0"/>
              </a:rPr>
              <a:t>тыс. руб.</a:t>
            </a:r>
            <a:endParaRPr lang="ru-RU" sz="1300" b="1" dirty="0">
              <a:latin typeface="Palatino Linotype" panose="0204050205050503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973706" y="836712"/>
            <a:ext cx="955071" cy="4968552"/>
          </a:xfrm>
          <a:prstGeom prst="line">
            <a:avLst/>
          </a:prstGeom>
          <a:ln w="69850">
            <a:solidFill>
              <a:srgbClr val="BF94E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70377" y="6135079"/>
            <a:ext cx="8894111" cy="65893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Неисполнение ассигнований дорожного фонда за 2019 год составило </a:t>
            </a:r>
            <a:r>
              <a:rPr lang="ru-RU" sz="1300" b="1" dirty="0" smtClean="0">
                <a:solidFill>
                  <a:schemeClr val="tx1"/>
                </a:solidFill>
                <a:latin typeface="Palatino Linotype" pitchFamily="18" charset="0"/>
              </a:rPr>
              <a:t>3 837,6 тыс. руб.</a:t>
            </a:r>
            <a:r>
              <a:rPr lang="ru-RU" sz="1300" dirty="0" smtClean="0">
                <a:solidFill>
                  <a:schemeClr val="tx1"/>
                </a:solidFill>
                <a:latin typeface="Palatino Linotype" pitchFamily="18" charset="0"/>
              </a:rPr>
              <a:t> Объем дорожного фонда Лужского городского поселения на 2020 год утвержден с учетом неисполненных ассигнований за 2019 год. </a:t>
            </a:r>
            <a:r>
              <a:rPr lang="ru-RU" sz="1300" b="1" dirty="0" smtClean="0">
                <a:solidFill>
                  <a:schemeClr val="tx1"/>
                </a:solidFill>
                <a:latin typeface="Palatino Linotype" pitchFamily="18" charset="0"/>
              </a:rPr>
              <a:t>  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07365055"/>
              </p:ext>
            </p:extLst>
          </p:nvPr>
        </p:nvGraphicFramePr>
        <p:xfrm>
          <a:off x="4928777" y="764704"/>
          <a:ext cx="424847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42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107504" y="79687"/>
            <a:ext cx="8568630" cy="46899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Основные расходы в рамках осуществления дорожной деятельности</a:t>
            </a:r>
            <a:endParaRPr lang="ru-RU" sz="1800" b="1" cap="none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08720"/>
              </p:ext>
            </p:extLst>
          </p:nvPr>
        </p:nvGraphicFramePr>
        <p:xfrm>
          <a:off x="1187624" y="669091"/>
          <a:ext cx="7848872" cy="6063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1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и искусственных сооружений на сумму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9 689,6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тыс. руб.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(содержание автомобильных дорог (в части ямочного ремонта), общей площадью 2445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м.кв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.;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одержание тротуаров (в части ямочного ремонта), общей площадью 100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м.кв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.; устранение дефектов асфальтобетонного покрытия (ямочный ремонт) общей площадью 4 321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м.кв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.;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р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емонт тротуаров пр. </a:t>
                      </a:r>
                      <a:r>
                        <a:rPr lang="ru-RU" sz="1100" b="0" kern="1200" dirty="0" err="1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Лужский</a:t>
                      </a: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(от ул. Гагарина до ул. Победы) и по ул. Горная (от ул. Смоленской до ул. Красноармейской); восстановление изношенных верхних слоев асфальтобетонных покрытий на участках толщиной 4 см при работе БЦМ).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2929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общего пользования местного значения, в т.ч.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имеющих приоритетный социально-значимый характер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на сумму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72 142,7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тыс. руб.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(ремонт автомобильных дорог общего пользования местного значения, общей протяженностью  0,3625 км, по адресу: г. Луга, пр. Кирова от жилого дома № 55 до жилого дома № 37; </a:t>
                      </a:r>
                    </a:p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ремонт автомобильных дорог общего пользования местного значения, имеющих приоритетный социально-значимый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характер,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общей протяженностью  3,784 км, по следующим адресам: пр. Комсомольский от ул. Большой Заречной до дома № 50, ул. Гагарина от ул. Победы до ул. Свободы, ул. Свободы от дома № 6 до дома  № 44 (АЗС "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Киришиавтосервис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№223"), ул. Алексея Васильева от ул. Большой Заречной до объездной дороги).</a:t>
                      </a:r>
                      <a:endParaRPr lang="ru-RU" sz="1100" b="1" dirty="0"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9824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Содержание проезжих частей улиц и Привокзальной площади на сумму </a:t>
                      </a:r>
                      <a:r>
                        <a:rPr lang="en-US" sz="11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20 758,2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тыс. руб.</a:t>
                      </a:r>
                    </a:p>
                    <a:p>
                      <a:pPr algn="ctr"/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(В рамках муниципального контракта, заключенного по результатам электронного аукциона с подрядной организацией ООО «ВИРА» в 2019 году осуществлялось содержание автомобильных дорог на территории Лужского городского поселения; в рамках муниципального контракта на содержание дорог с грунтовым покрытием выполнено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грейдирование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с добавлением песчано-гравийной смеси по следующим адресам: ул. Московская (пр. Кирова -  ул. Коммунистическая), ул. Нарвская (ул. Нарвская д. 16 –  ул. Павловская), ул. Софьи Перовской (ул. Петра Баранова –  ул. Ленинградская), ул. </a:t>
                      </a:r>
                      <a:r>
                        <a:rPr lang="ru-RU" sz="1100" b="0" kern="120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Новопроложенная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, ул. Боровая, ул. Петра Баранова (пр. Урицкого –  ул. Малая Инженерная).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безопасности дорожного движения – 3 736,9 тыс. руб.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(приобретены и установлены дорожные знаки в количестве 65 шт.;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 разработан и утвержден первый этап комплексной схемы организации дорожного движения Лужского городского поселения; нанесена дорожная разметка (общей площадью продольной и поперечной  линий разметки – 5 832,63 </a:t>
                      </a:r>
                      <a:r>
                        <a:rPr lang="ru-RU" sz="1100" b="0" kern="1200" baseline="0" dirty="0" err="1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кв.м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Palatino Linotype" pitchFamily="18" charset="0"/>
                          <a:ea typeface="+mn-ea"/>
                          <a:cs typeface="Times New Roman" pitchFamily="18" charset="0"/>
                        </a:rPr>
                        <a:t>); приобретено светофорное оборудование для ремонта светофорных постов; модернизирован светофорный пост на перекрестке: ул. Победы –  пр. Володарского; установлены ограждения барьерного и перильного типа по адресу: Луга-2 и Ленинградское шоссе в количестве 152 м.; проведены работы по очистке зон видимости дорожных знаков; проведены работы по  техническому  содержанию и ремонту светофорных постов в количестве 19 шт. в течение года; проведены работы по обслуживанию дорожных знаков).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70162"/>
            <a:ext cx="1187624" cy="117466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 descr="tOfqA0OdwK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77178"/>
            <a:ext cx="1187623" cy="119425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" y="4221088"/>
            <a:ext cx="1181676" cy="121056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" y="5431649"/>
            <a:ext cx="1185248" cy="130040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431"/>
            <a:ext cx="1177663" cy="114965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67816529"/>
              </p:ext>
            </p:extLst>
          </p:nvPr>
        </p:nvGraphicFramePr>
        <p:xfrm>
          <a:off x="0" y="908720"/>
          <a:ext cx="5220341" cy="574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23850" y="260648"/>
            <a:ext cx="8568630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4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«Развитие культуры в Лужском городском поселении» </a:t>
            </a:r>
            <a:endParaRPr lang="ru-RU" sz="2400" b="1" cap="none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6832" y="118081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Palatino Linotype" panose="02040502050505030304" pitchFamily="18" charset="0"/>
                <a:cs typeface="Times New Roman" pitchFamily="18" charset="0"/>
              </a:rPr>
              <a:t>Расходы на оплату труда работников </a:t>
            </a:r>
          </a:p>
          <a:p>
            <a:pPr algn="ctr"/>
            <a:r>
              <a:rPr lang="ru-RU" sz="1400" b="1" dirty="0" smtClean="0">
                <a:latin typeface="Palatino Linotype" panose="02040502050505030304" pitchFamily="18" charset="0"/>
                <a:cs typeface="Times New Roman" pitchFamily="18" charset="0"/>
              </a:rPr>
              <a:t> учреждений культуры, тыс. руб. </a:t>
            </a:r>
            <a:endParaRPr lang="ru-RU" sz="1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185565"/>
              </p:ext>
            </p:extLst>
          </p:nvPr>
        </p:nvGraphicFramePr>
        <p:xfrm>
          <a:off x="4687182" y="1332675"/>
          <a:ext cx="4413250" cy="2976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967377" y="4147069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Средняя заработная плата,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Palatino Linotype" panose="02040502050505030304" pitchFamily="18" charset="0"/>
                <a:cs typeface="Times New Roman" pitchFamily="18" charset="0"/>
              </a:rPr>
              <a:t> тыс. руб.</a:t>
            </a:r>
            <a:endParaRPr lang="ru-RU" sz="1600" b="1" dirty="0">
              <a:solidFill>
                <a:schemeClr val="tx2"/>
              </a:solidFill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7716" y="6011198"/>
            <a:ext cx="2556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без учета внешних совместителей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0889139"/>
              </p:ext>
            </p:extLst>
          </p:nvPr>
        </p:nvGraphicFramePr>
        <p:xfrm>
          <a:off x="4898652" y="4502961"/>
          <a:ext cx="3993828" cy="128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7754" y="3541071"/>
            <a:ext cx="159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latin typeface="Palatino Linotype" panose="02040502050505030304" pitchFamily="18" charset="0"/>
              </a:rPr>
              <a:t>Исполнение за 2019 год составило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Palatino Linotype" panose="02040502050505030304" pitchFamily="18" charset="0"/>
              </a:rPr>
              <a:t>147 845,0</a:t>
            </a:r>
          </a:p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Palatino Linotype" panose="02040502050505030304" pitchFamily="18" charset="0"/>
              </a:rPr>
              <a:t> тыс. руб.</a:t>
            </a:r>
            <a:endParaRPr lang="ru-RU" sz="1600" b="1" dirty="0">
              <a:latin typeface="Palatino Linotype" panose="020405020505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9965" y="5513058"/>
            <a:ext cx="8847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2018 год</a:t>
            </a:r>
            <a:endParaRPr lang="ru-RU" sz="1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839" y="5513058"/>
            <a:ext cx="88479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2019 год</a:t>
            </a:r>
            <a:endParaRPr lang="ru-RU" sz="1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352" y="5531982"/>
            <a:ext cx="8861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2020 год</a:t>
            </a:r>
          </a:p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план</a:t>
            </a:r>
            <a:endParaRPr lang="ru-RU" sz="1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>
          <a:xfrm>
            <a:off x="18153" y="77400"/>
            <a:ext cx="8748464" cy="107157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Бюджет Лужского городского поселения</a:t>
            </a:r>
            <a:br>
              <a:rPr lang="ru-RU" sz="3000" b="1" cap="none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3000" b="1" cap="none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за 2019 год</a:t>
            </a:r>
            <a:endParaRPr lang="ru-RU" sz="3000" b="1" cap="none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41734"/>
              </p:ext>
            </p:extLst>
          </p:nvPr>
        </p:nvGraphicFramePr>
        <p:xfrm>
          <a:off x="142844" y="1142984"/>
          <a:ext cx="5941324" cy="27821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68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первоначальный бюджет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с учетом изменений и дополнений</a:t>
                      </a:r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роста</a:t>
                      </a:r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,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80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  ДОХОДЫ, </a:t>
                      </a: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    в </a:t>
                      </a:r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317 327,7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635 556,7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233 523,9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233 523,9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83 803,8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402 032,8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379,7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324 240,4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672 803,8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-6 912,7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-37 247,1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3199"/>
              </p:ext>
            </p:extLst>
          </p:nvPr>
        </p:nvGraphicFramePr>
        <p:xfrm>
          <a:off x="6444208" y="1142984"/>
          <a:ext cx="2414072" cy="277703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2019 год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578 335,0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91,0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230 538,4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98,7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347 796,6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86,5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560 980,0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83,4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17 355,0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 txBox="1">
            <a:spLocks/>
          </p:cNvSpPr>
          <p:nvPr/>
        </p:nvSpPr>
        <p:spPr>
          <a:xfrm>
            <a:off x="144372" y="4277776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Palatino Linotype" pitchFamily="18" charset="0"/>
                <a:ea typeface="+mj-ea"/>
                <a:cs typeface="Times New Roman" pitchFamily="18" charset="0"/>
              </a:rPr>
              <a:t>Муниципальный долг Лужского городского поселения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Palatino Linotype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15773"/>
              </p:ext>
            </p:extLst>
          </p:nvPr>
        </p:nvGraphicFramePr>
        <p:xfrm>
          <a:off x="18153" y="4857736"/>
          <a:ext cx="571500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209820"/>
              </p:ext>
            </p:extLst>
          </p:nvPr>
        </p:nvGraphicFramePr>
        <p:xfrm>
          <a:off x="5885170" y="4857736"/>
          <a:ext cx="3000396" cy="185738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183">
                <a:tc rowSpan="2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График погашения, тыс. руб.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16190D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3C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Основной долг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Проценты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5 438,1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321,8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5 438,1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267,4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119,8</a:t>
                      </a:r>
                      <a:endParaRPr lang="ru-RU" sz="1400" b="0" i="0" u="none" strike="noStrike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7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2 719,1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9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2 719,1</a:t>
                      </a:r>
                      <a:endParaRPr lang="ru-RU" sz="1400" b="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35696" y="3991437"/>
            <a:ext cx="73083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*</a:t>
            </a:r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В ходе исполнения бюджета в 2019 году на рассмотрение </a:t>
            </a:r>
            <a:r>
              <a:rPr lang="ru-RU" sz="1200" dirty="0">
                <a:solidFill>
                  <a:schemeClr val="tx2"/>
                </a:solidFill>
                <a:latin typeface="Palatino Linotype" panose="02040502050505030304" pitchFamily="18" charset="0"/>
              </a:rPr>
              <a:t>Совета депутатов Лужского городского </a:t>
            </a:r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поселения было представлено 9 проектов решений о внесении изменений в решение о бюджете.</a:t>
            </a:r>
            <a:endParaRPr lang="ru-RU" sz="1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5356" y="0"/>
            <a:ext cx="1118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418278"/>
              </p:ext>
            </p:extLst>
          </p:nvPr>
        </p:nvGraphicFramePr>
        <p:xfrm>
          <a:off x="178687" y="1160635"/>
          <a:ext cx="8784976" cy="50129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Факт 2018 г.,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План 2019 г.*, тыс. руб.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Факт 2019 г., тыс. руб.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  </a:t>
                      </a: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Темп к 2018 г.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9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334 231,6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635 556,7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578 335,0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91,0%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↑73,0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215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342,5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233 523,9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230 538,4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98,7%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↑7,1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4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 т.ч.: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118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889,1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402 032,8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347 796,6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86,5%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↑192,5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4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поступления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от других бюджетов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184 762,0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402 012,8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349 058,3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86,8%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↑88,9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4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возврат остатков субсидий, субвенций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и иных межбюджетных трансфертов, имеющих целевое назначение,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 прошлых лет 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- 65 882,9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-1 281,7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2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</a:rPr>
                        <a:t>20,0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20,0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↑100,0%</a:t>
                      </a:r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9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399 029,9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672 803,8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560 980,0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83,4%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↑40,6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7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- 64 798,3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-37 247,1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Palatino Linotype" panose="02040502050505030304" pitchFamily="18" charset="0"/>
                        </a:rPr>
                        <a:t>17 355,0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/>
                        </a:solidFill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44" name="TextBox 46"/>
          <p:cNvSpPr txBox="1">
            <a:spLocks noChangeArrowheads="1"/>
          </p:cNvSpPr>
          <p:nvPr/>
        </p:nvSpPr>
        <p:spPr bwMode="auto">
          <a:xfrm>
            <a:off x="142844" y="142852"/>
            <a:ext cx="88566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Основные параметры </a:t>
            </a:r>
            <a:r>
              <a:rPr lang="ru-RU" altLang="ru-RU" sz="28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исполнения бюджета</a:t>
            </a:r>
            <a:endParaRPr lang="ru-RU" altLang="ru-RU" sz="2800" b="1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Лужского городского поселения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302193" y="6237312"/>
            <a:ext cx="6697314" cy="3837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 Совета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депутатов ЛГП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18.12.2018 г. 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222 (в редакции решения от 17.12.2019 г. № 20)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41547" y="2907422"/>
            <a:ext cx="3930853" cy="26098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428868"/>
            <a:ext cx="9144000" cy="881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078" tIns="0" rIns="0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400" b="1" kern="1200" baseline="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СПАСИБО</a:t>
            </a:r>
            <a:r>
              <a:rPr lang="ru-RU" sz="4400" b="1" kern="1200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ЗА ВНИМАНИЕ!</a:t>
            </a:r>
            <a:endParaRPr lang="ru-RU" sz="4400" b="1" kern="1200" baseline="0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71519002"/>
              </p:ext>
            </p:extLst>
          </p:nvPr>
        </p:nvGraphicFramePr>
        <p:xfrm>
          <a:off x="753851" y="944230"/>
          <a:ext cx="2697362" cy="386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2390114"/>
              </p:ext>
            </p:extLst>
          </p:nvPr>
        </p:nvGraphicFramePr>
        <p:xfrm>
          <a:off x="4821382" y="1271847"/>
          <a:ext cx="2839144" cy="3178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45482357"/>
              </p:ext>
            </p:extLst>
          </p:nvPr>
        </p:nvGraphicFramePr>
        <p:xfrm>
          <a:off x="1799774" y="5237154"/>
          <a:ext cx="5328592" cy="94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76541468"/>
              </p:ext>
            </p:extLst>
          </p:nvPr>
        </p:nvGraphicFramePr>
        <p:xfrm>
          <a:off x="2750696" y="2533370"/>
          <a:ext cx="2771204" cy="243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-108520" y="137904"/>
            <a:ext cx="88566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Лужского </a:t>
            </a:r>
            <a:r>
              <a:rPr lang="ru-RU" altLang="ru-RU" sz="2800" b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городского </a:t>
            </a:r>
            <a:r>
              <a:rPr lang="ru-RU" altLang="ru-RU" sz="28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за 2019 год</a:t>
            </a:r>
            <a:endParaRPr lang="ru-RU" altLang="ru-RU" sz="2400" b="1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271847"/>
            <a:ext cx="15647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Доходы</a:t>
            </a:r>
            <a:r>
              <a:rPr lang="ru-RU" sz="1600" i="1" dirty="0"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– поступающие в бюджет денежные средства.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43243" y="1398332"/>
            <a:ext cx="18874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Расходы</a:t>
            </a:r>
            <a:r>
              <a:rPr lang="ru-RU" sz="1600" i="1" dirty="0"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– выплачиваемые из бюджета денежные средства, которые направляются на финансовое обеспечение задач и функций органов местного самоуправления.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8874" y="5008223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Дефицит бюджета</a:t>
            </a:r>
            <a:r>
              <a:rPr lang="ru-RU" sz="16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–ситуация, при которой расходы бюджета превышают его доходы.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51013" y="5094630"/>
            <a:ext cx="2400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Профицит бюджета</a:t>
            </a:r>
            <a:r>
              <a:rPr lang="ru-RU" sz="1600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– превышение доходов бюджета над его расходами. </a:t>
            </a:r>
            <a:endParaRPr lang="ru-RU" sz="16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18706" y="77400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8871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9"/>
          <p:cNvSpPr txBox="1">
            <a:spLocks noChangeArrowheads="1"/>
          </p:cNvSpPr>
          <p:nvPr/>
        </p:nvSpPr>
        <p:spPr bwMode="auto">
          <a:xfrm>
            <a:off x="4357688" y="52863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7412" name="TextBox 46"/>
          <p:cNvSpPr txBox="1">
            <a:spLocks noChangeArrowheads="1"/>
          </p:cNvSpPr>
          <p:nvPr/>
        </p:nvSpPr>
        <p:spPr bwMode="auto">
          <a:xfrm>
            <a:off x="0" y="231367"/>
            <a:ext cx="882047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Исполнение доходной части</a:t>
            </a:r>
            <a:endParaRPr lang="ru-RU" altLang="ru-RU" sz="2800" b="1" dirty="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847019"/>
              </p:ext>
            </p:extLst>
          </p:nvPr>
        </p:nvGraphicFramePr>
        <p:xfrm>
          <a:off x="142844" y="836613"/>
          <a:ext cx="8677628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572896"/>
              </p:ext>
            </p:extLst>
          </p:nvPr>
        </p:nvGraphicFramePr>
        <p:xfrm>
          <a:off x="714348" y="4000504"/>
          <a:ext cx="7386044" cy="2857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55240" y="62090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69076" cy="69373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none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Исполнение налоговых доходов</a:t>
            </a:r>
            <a:endParaRPr lang="ru-RU" sz="3600" b="1" cap="none" dirty="0">
              <a:solidFill>
                <a:srgbClr val="16190D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680894"/>
            <a:ext cx="8215370" cy="4794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191 858,7 </a:t>
            </a: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тыс.руб. 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b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186 379,2 тыс.руб.  (97,1%)</a:t>
            </a:r>
            <a:endParaRPr lang="ru-RU" b="1" dirty="0">
              <a:solidFill>
                <a:srgbClr val="16190D"/>
              </a:solidFill>
              <a:latin typeface="Palatino Linotype" pitchFamily="18" charset="0"/>
            </a:endParaRPr>
          </a:p>
        </p:txBody>
      </p:sp>
      <p:graphicFrame>
        <p:nvGraphicFramePr>
          <p:cNvPr id="7" name="Диаграмма 4" descr="Водяные капл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2150143"/>
              </p:ext>
            </p:extLst>
          </p:nvPr>
        </p:nvGraphicFramePr>
        <p:xfrm>
          <a:off x="69696" y="332656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4214810" y="2214554"/>
            <a:ext cx="44291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Налоговые доходы </a:t>
            </a:r>
            <a:endParaRPr lang="ru-RU" sz="1600" b="1" i="1" dirty="0" smtClean="0">
              <a:solidFill>
                <a:srgbClr val="C00000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доходы </a:t>
            </a:r>
            <a:r>
              <a:rPr lang="ru-RU" sz="1400" b="1" i="1" dirty="0">
                <a:solidFill>
                  <a:srgbClr val="16190D"/>
                </a:solidFill>
                <a:latin typeface="Palatino Linotype" pitchFamily="18" charset="0"/>
                <a:cs typeface="Times New Roman" pitchFamily="18" charset="0"/>
              </a:rPr>
              <a:t>от предусмотренных законодательством Российской Федерации о налогах и сборах федеральных налогов и сборов, в т.ч. от налогов, 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400" b="1" i="1" dirty="0">
              <a:solidFill>
                <a:srgbClr val="16190D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687689"/>
              </p:ext>
            </p:extLst>
          </p:nvPr>
        </p:nvGraphicFramePr>
        <p:xfrm>
          <a:off x="107504" y="476670"/>
          <a:ext cx="8893651" cy="39490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35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Неналоговые доходы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(исполнение</a:t>
                      </a:r>
                      <a:r>
                        <a:rPr lang="ru-RU" sz="13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106,0%)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тыс.</a:t>
                      </a:r>
                      <a:r>
                        <a:rPr lang="ru-RU" sz="13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руб.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Исполнение,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тыс. руб.</a:t>
                      </a:r>
                      <a:endParaRPr lang="ru-RU" sz="1300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7 778,2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6 815,1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сдачи в аренду имущества, находящегося в оперативном управлении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353,1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сдачи в аренду имущества, составляющего казну городских поселений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(за исключением земельных участков)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1 500,0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2 856,1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Доходы</a:t>
                      </a:r>
                      <a:r>
                        <a:rPr lang="ru-RU" sz="11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поселениями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87,8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поступления от использования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3 786,5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доходы от оказания платных услуг (работ)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18 622,0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19 506,1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доходы от компенсации затрат бюджетов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38,9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реализации иного имущества, находящегося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7 000,0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1 068,9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продажи земельных участков, государственная собственность на которые не разграничена и которые</a:t>
                      </a:r>
                      <a:r>
                        <a:rPr lang="ru-RU" sz="1100" kern="1200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расположены в границах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3 500,0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4 408,2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Доходы от продажи земельных участков, находящихся в собственности городских поселений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4 024,5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Штрафы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1 207,5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19590"/>
                  </a:ext>
                </a:extLst>
              </a:tr>
              <a:tr h="1947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100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61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Итого: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41 665,2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44</a:t>
                      </a:r>
                      <a:r>
                        <a:rPr lang="ru-RU" sz="1300" b="1" baseline="0" dirty="0" smtClean="0">
                          <a:solidFill>
                            <a:srgbClr val="16190D"/>
                          </a:solidFill>
                          <a:latin typeface="Palatino Linotype" pitchFamily="18" charset="0"/>
                        </a:rPr>
                        <a:t> 159,2</a:t>
                      </a:r>
                      <a:endParaRPr lang="ru-RU" sz="1300" b="1" dirty="0">
                        <a:solidFill>
                          <a:srgbClr val="16190D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360319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доходы от использования имущества, находящегося в государственной или муниципальной собственности,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исключением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-доходы от продажи имущества,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-доходы от платных услуг, оказываемых казенными учреждениями;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-средства самообложения граждан;</a:t>
            </a:r>
          </a:p>
          <a:p>
            <a:pPr algn="ctr">
              <a:defRPr/>
            </a:pP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-иные неналоговые доходы.</a:t>
            </a:r>
            <a:endParaRPr lang="ru-RU" sz="1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47667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cap="none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неналоговых доходов </a:t>
            </a:r>
            <a:endParaRPr lang="ru-RU" sz="3000" b="1" cap="none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6971"/>
            <a:ext cx="8761797" cy="10081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000" b="1" cap="none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 от других бюджетов бюджетной системы РФ</a:t>
            </a:r>
            <a:endParaRPr lang="ru-RU" sz="3000" b="1" cap="none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05892"/>
              </p:ext>
            </p:extLst>
          </p:nvPr>
        </p:nvGraphicFramePr>
        <p:xfrm>
          <a:off x="107504" y="1071546"/>
          <a:ext cx="903649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52124861"/>
              </p:ext>
            </p:extLst>
          </p:nvPr>
        </p:nvGraphicFramePr>
        <p:xfrm>
          <a:off x="530464" y="3001199"/>
          <a:ext cx="8604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283968" y="5675022"/>
            <a:ext cx="2520280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100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15206" y="3071810"/>
            <a:ext cx="1656184" cy="35719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i="1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Субсидии</a:t>
            </a:r>
            <a:r>
              <a:rPr lang="ru-RU" sz="1100" i="1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100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</a:p>
          <a:p>
            <a:pPr algn="ctr">
              <a:defRPr/>
            </a:pPr>
            <a:endParaRPr lang="ru-RU" sz="1100" i="1" kern="0" dirty="0" smtClean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i="1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книгу.</a:t>
            </a:r>
            <a:endParaRPr lang="ru-RU" sz="1100" b="1" i="1" kern="0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3500438"/>
            <a:ext cx="2428892" cy="27146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Дотации</a:t>
            </a:r>
            <a:r>
              <a:rPr lang="ru-RU" sz="1200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 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</a:p>
          <a:p>
            <a:pPr algn="ctr">
              <a:defRPr/>
            </a:pPr>
            <a:endParaRPr lang="ru-RU" sz="1200" i="1" kern="0" dirty="0" smtClean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kern="0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Аналогия в семейном бюджете: Вы даете своему ребенку карманные деньги.</a:t>
            </a:r>
            <a:endParaRPr lang="ru-RU" sz="1200" b="1" i="1" kern="0" dirty="0">
              <a:solidFill>
                <a:schemeClr val="tx2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55240" y="3385"/>
            <a:ext cx="1088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тыс</a:t>
            </a:r>
            <a:r>
              <a:rPr lang="ru-RU" altLang="ru-RU" sz="1600" b="1" dirty="0">
                <a:solidFill>
                  <a:schemeClr val="tx2"/>
                </a:solidFill>
                <a:latin typeface="Palatino Linotype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69210"/>
              </p:ext>
            </p:extLst>
          </p:nvPr>
        </p:nvGraphicFramePr>
        <p:xfrm>
          <a:off x="1285820" y="214291"/>
          <a:ext cx="7715304" cy="6538000"/>
        </p:xfrm>
        <a:graphic>
          <a:graphicData uri="http://schemas.openxmlformats.org/drawingml/2006/table">
            <a:tbl>
              <a:tblPr/>
              <a:tblGrid>
                <a:gridCol w="685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22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Ленинградской области, тыс. руб.</a:t>
                      </a:r>
                      <a:endParaRPr lang="ru-RU" sz="1300" dirty="0">
                        <a:solidFill>
                          <a:schemeClr val="tx2"/>
                        </a:solidFill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248 956,8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Субсидии на бюджетные инвестиции в объекты капитального строительства объектов газификации (в том числе проектно-изыскательские работы) собственности муниципальных образований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24 311,5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реализацию мероприятий по обеспечению жильем молодых семей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9 624,8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</a:t>
                      </a:r>
                      <a:r>
                        <a:rPr lang="ru-RU" sz="1300" kern="1200" baseline="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 оказание поддержки гражданам, пострадавшим в результате пожара муниципального жилищного фонда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3 906,1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капитальный ремонт и ремонт автомобильных дорог общего пользования местного значения</a:t>
                      </a:r>
                      <a:endParaRPr lang="ru-RU" sz="130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2 341,4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kern="1200" dirty="0" smtClean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Субсидии на капитальный ремонт и ремонт автомобильных дорог общего пользования местного значения, имеющих приоритетный социально-значимый характер</a:t>
                      </a:r>
                      <a:endParaRPr lang="ru-RU" sz="1300" b="0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61 820,3</a:t>
                      </a:r>
                      <a:endParaRPr lang="ru-RU" sz="1300" b="1" dirty="0">
                        <a:solidFill>
                          <a:schemeClr val="tx2"/>
                        </a:solidFill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Субсидии на обеспечение выплат стимулирующего характера работникам муниципальных учреждений культуры Ленинградской области</a:t>
                      </a:r>
                      <a:endParaRPr lang="ru-RU" sz="13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/>
                          </a:solidFill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21 166,5</a:t>
                      </a: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Реализация программ формирования современной городской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56 000,0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мероприятий по повышению надежности и энергетической эффективности в системах теплоснабжения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3 507,3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мероприятий по обеспечению устойчивого функционирования объектов теплоснабжения на территории Ленинградской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998,3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80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реализацию областного закона от 15 января 2018 года № 3-оз "О содействии участию населения в осуществлении местного самоуправления в иных формах на территориях административных центров муниципальных образований Ленинградской области"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3 086,5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1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Субсидии на капитальный ремонт объектов культуры городских поселений Ленинградской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32 466,6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1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Средства депутатов на поддержку муниципальных образований Ленинградской области по развитию общественной инфраструктуры муниципального значения в Ленинградской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7 227,5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794289"/>
                  </a:ext>
                </a:extLst>
              </a:tr>
              <a:tr h="747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Иные межбюджетные трансферты на создание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22 500,0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" y="2924964"/>
            <a:ext cx="1278951" cy="1262836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" y="214290"/>
            <a:ext cx="1278950" cy="1397158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Users\Zareckaya\Desktop\письма\Служебные записки\справки\отчет главы 2019\отчет главы. фото\РАБОТЫ 2019\фонтан\IMG-20200302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" y="4205154"/>
            <a:ext cx="1285820" cy="1271325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Zareckaya\Desktop\письма\Служебные записки\справки\отчет главы 2019\отчет главы. фото\РАБОТЫ 2019\фонтан\IMG-20200302-WA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" y="5476479"/>
            <a:ext cx="1285819" cy="1275812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62" y="1630378"/>
            <a:ext cx="1288971" cy="1285820"/>
          </a:xfrm>
          <a:prstGeom prst="rect">
            <a:avLst/>
          </a:prstGeom>
          <a:ln w="1905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852094"/>
              </p:ext>
            </p:extLst>
          </p:nvPr>
        </p:nvGraphicFramePr>
        <p:xfrm>
          <a:off x="1357290" y="571480"/>
          <a:ext cx="7429552" cy="5506750"/>
        </p:xfrm>
        <a:graphic>
          <a:graphicData uri="http://schemas.openxmlformats.org/drawingml/2006/table">
            <a:tbl>
              <a:tblPr/>
              <a:tblGrid>
                <a:gridCol w="645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Palatino Linotype" pitchFamily="18" charset="0"/>
                          <a:cs typeface="Times New Roman" pitchFamily="18" charset="0"/>
                        </a:rPr>
                        <a:t>Межбюджетные трансферты из бюджета Лужского муниципального района, тыс. руб.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78 022,4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  <a:ea typeface="+mn-ea"/>
                          <a:cs typeface="+mn-cs"/>
                        </a:rPr>
                        <a:t>На финансовое обеспечение расходных обязательств, в целях софинансирования субсидий, предоставленных на реализацию мероприятий муниципальной программы «Формирование комфортной городской среды на территории Лужского городского поселения Лужского муниципального района на 2018-2024 годы»</a:t>
                      </a:r>
                      <a:endParaRPr lang="ru-RU" sz="1300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35 000,0</a:t>
                      </a:r>
                      <a:endParaRPr lang="ru-RU" sz="1300" b="1" dirty="0"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выполнение мероприятий по благоустройству общественно значимых  пространств г. 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17 000,0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замену существующих светильников наружного освещения на современные энергосберегающие светодиодные светильники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11 600,0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проведение капитального ремонта МКУ «</a:t>
                      </a:r>
                      <a:r>
                        <a:rPr lang="ru-RU" sz="13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Лужский</a:t>
                      </a:r>
                      <a:r>
                        <a:rPr lang="ru-RU" sz="13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 городской Дом культуры» (</a:t>
                      </a:r>
                      <a:r>
                        <a:rPr lang="ru-RU" sz="13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)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12 000,0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проведение непредвиденных и неотложных работ по ремонту теплотрассы по адресу: г. Луга, пер. </a:t>
                      </a:r>
                      <a:r>
                        <a:rPr lang="ru-RU" sz="1300" dirty="0" err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Боровический</a:t>
                      </a:r>
                      <a:r>
                        <a:rPr lang="ru-RU" sz="13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2 413,9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На поощрение органов местного самоуправления муниципальных образований Ленинградской области за достижение наилучших результатов социально-экономического развития Ленинградской области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</a:rPr>
                        <a:t>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-11898" y="3239484"/>
            <a:ext cx="1357291" cy="1443877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7858"/>
            <a:ext cx="1345395" cy="1287016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7" y="1862370"/>
            <a:ext cx="1357291" cy="1350605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8" y="4710077"/>
            <a:ext cx="1357291" cy="1368153"/>
          </a:xfrm>
          <a:prstGeom prst="rect">
            <a:avLst/>
          </a:prstGeom>
          <a:ln w="1905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ritingDesignTemplate">
  <a:themeElements>
    <a:clrScheme name="Другая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ritingDesignTemplate">
  <a:themeElements>
    <a:clrScheme name="Другая 22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D1E8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C1E0FF"/>
      </a:hlink>
      <a:folHlink>
        <a:srgbClr val="C1E0FF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12983</TotalTime>
  <Words>2676</Words>
  <Application>Microsoft Office PowerPoint</Application>
  <PresentationFormat>Экран (4:3)</PresentationFormat>
  <Paragraphs>495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Aharoni</vt:lpstr>
      <vt:lpstr>Arial</vt:lpstr>
      <vt:lpstr>BrowalliaUPC</vt:lpstr>
      <vt:lpstr>Calibri</vt:lpstr>
      <vt:lpstr>Century Gothic</vt:lpstr>
      <vt:lpstr>Palatino Linotype</vt:lpstr>
      <vt:lpstr>Times New Roman</vt:lpstr>
      <vt:lpstr>Wingdings</vt:lpstr>
      <vt:lpstr>WritingDesignTemplate</vt:lpstr>
      <vt:lpstr>1_WritingDesignTemplate</vt:lpstr>
      <vt:lpstr>2_WritingDesignTemplate</vt:lpstr>
      <vt:lpstr>3_WritingDesignTemplate</vt:lpstr>
      <vt:lpstr>Continental_World_16x9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налоговых доходов</vt:lpstr>
      <vt:lpstr>Структура исполнения неналоговых доходов </vt:lpstr>
      <vt:lpstr>Межбюджетные трансферты от других бюджетов бюджетной системы РФ</vt:lpstr>
      <vt:lpstr>Презентация PowerPoint</vt:lpstr>
      <vt:lpstr>Презентация PowerPoint</vt:lpstr>
      <vt:lpstr>Структура исполнения расходной части бюджета по разделам</vt:lpstr>
      <vt:lpstr>  Исполнение расходной части бюджета</vt:lpstr>
      <vt:lpstr>Исполнение муниципальных программ</vt:lpstr>
      <vt:lpstr>Муниципальная программа  «Развитие жилищно-коммунального и дорожного хозяйства» </vt:lpstr>
      <vt:lpstr>Благоустройство Лужского городского поселения</vt:lpstr>
      <vt:lpstr>Презентация PowerPoint</vt:lpstr>
      <vt:lpstr>Дорожный фонд Лужского городского поселения</vt:lpstr>
      <vt:lpstr>Основные расходы в рамках осуществления дорожной деятельности</vt:lpstr>
      <vt:lpstr>Муниципальная программа  «Развитие культуры в Лужском городском поселении» </vt:lpstr>
      <vt:lpstr>Бюджет Лужского городского поселения  за 2019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Masic</dc:creator>
  <cp:lastModifiedBy>Ольга Прохорова</cp:lastModifiedBy>
  <cp:revision>1141</cp:revision>
  <cp:lastPrinted>2020-06-02T10:36:25Z</cp:lastPrinted>
  <dcterms:created xsi:type="dcterms:W3CDTF">2016-02-25T17:24:11Z</dcterms:created>
  <dcterms:modified xsi:type="dcterms:W3CDTF">2020-06-03T08:15:57Z</dcterms:modified>
</cp:coreProperties>
</file>